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747" r:id="rId2"/>
    <p:sldId id="401" r:id="rId3"/>
    <p:sldId id="748" r:id="rId4"/>
    <p:sldId id="895" r:id="rId5"/>
    <p:sldId id="717" r:id="rId6"/>
    <p:sldId id="750" r:id="rId7"/>
    <p:sldId id="917" r:id="rId8"/>
    <p:sldId id="756" r:id="rId9"/>
    <p:sldId id="296" r:id="rId10"/>
    <p:sldId id="751" r:id="rId11"/>
    <p:sldId id="918" r:id="rId12"/>
    <p:sldId id="753" r:id="rId13"/>
    <p:sldId id="752" r:id="rId14"/>
    <p:sldId id="901" r:id="rId15"/>
    <p:sldId id="919" r:id="rId16"/>
    <p:sldId id="899" r:id="rId17"/>
    <p:sldId id="904" r:id="rId18"/>
    <p:sldId id="920" r:id="rId19"/>
    <p:sldId id="435" r:id="rId20"/>
    <p:sldId id="921" r:id="rId21"/>
    <p:sldId id="922" r:id="rId22"/>
    <p:sldId id="755" r:id="rId23"/>
    <p:sldId id="897" r:id="rId24"/>
    <p:sldId id="676" r:id="rId25"/>
    <p:sldId id="459" r:id="rId26"/>
    <p:sldId id="914" r:id="rId27"/>
    <p:sldId id="915" r:id="rId28"/>
    <p:sldId id="913" r:id="rId29"/>
    <p:sldId id="911" r:id="rId3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DCA"/>
    <a:srgbClr val="565755"/>
    <a:srgbClr val="3474BB"/>
    <a:srgbClr val="333C4E"/>
    <a:srgbClr val="4CB5AD"/>
    <a:srgbClr val="2FC2D4"/>
    <a:srgbClr val="46B8B7"/>
    <a:srgbClr val="2C99D4"/>
    <a:srgbClr val="35C2D5"/>
    <a:srgbClr val="48B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86181" autoAdjust="0"/>
  </p:normalViewPr>
  <p:slideViewPr>
    <p:cSldViewPr snapToGrid="0">
      <p:cViewPr varScale="1">
        <p:scale>
          <a:sx n="92" d="100"/>
          <a:sy n="92" d="100"/>
        </p:scale>
        <p:origin x="1536" y="84"/>
      </p:cViewPr>
      <p:guideLst>
        <p:guide orient="horz" pos="51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3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4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2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1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1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1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bullet point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9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2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5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7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Not mentioned</a:t>
            </a:r>
            <a:r>
              <a:rPr lang="en-IE" baseline="0" dirty="0"/>
              <a:t> is superiority by a margin tests which are inverse of NI where CI would need to be above +</a:t>
            </a:r>
            <a:r>
              <a:rPr lang="el-GR" baseline="0" dirty="0">
                <a:latin typeface="Calibri"/>
              </a:rPr>
              <a:t>Δ</a:t>
            </a:r>
            <a:r>
              <a:rPr lang="en-IE" baseline="0" dirty="0">
                <a:latin typeface="Calibri"/>
              </a:rPr>
              <a:t> in graph above.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6CD1-9FF9-40CB-9E08-D88E3A0FE9A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92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6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Style 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7DD4F-A207-4749-99A2-9527F92E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1148" y="3250779"/>
            <a:ext cx="2607351" cy="1827719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Part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925" y="3570948"/>
            <a:ext cx="5029143" cy="576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3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10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-No Web RH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0"/>
            <a:ext cx="9720072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16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C0207-C591-48E4-869A-200DCE70D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BD049-258F-4BEA-BFD1-B84C893B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HW3lL73YVk0/W-1MUpTInoI/AAAAAAAAAG4/cCKTJffwf64kt402VyC4G6_8T_lh_rAhgCL0BGAYYCw/h3043/2018-11-15.jpg">
            <a:extLst>
              <a:ext uri="{FF2B5EF4-FFF2-40B4-BE49-F238E27FC236}">
                <a16:creationId xmlns:a16="http://schemas.microsoft.com/office/drawing/2014/main" id="{EAE14DCD-CC1A-47D9-901B-16F6FCC9F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B39789-2955-4E25-B800-2D2C76797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3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- Compre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B6F41A1-7EDA-4D1B-87C2-C948192BD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52" name="Picture 51" descr="Shape, arrow&#10;&#10;Description automatically generated">
            <a:extLst>
              <a:ext uri="{FF2B5EF4-FFF2-40B4-BE49-F238E27FC236}">
                <a16:creationId xmlns:a16="http://schemas.microsoft.com/office/drawing/2014/main" id="{44EF0ED0-7737-4380-BCA7-E7EA9ADF6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7188DA2-CBDF-4197-97BA-D07B11C6A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3AA105D8-E255-42FE-9E59-87805B71A8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6" name="Picture 15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53B032C3-2F78-42BC-8A21-48141D9E1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993C36-3C29-489C-BA52-1950439A0742}"/>
              </a:ext>
            </a:extLst>
          </p:cNvPr>
          <p:cNvCxnSpPr>
            <a:cxnSpLocks/>
          </p:cNvCxnSpPr>
          <p:nvPr userDrawn="1"/>
        </p:nvCxnSpPr>
        <p:spPr>
          <a:xfrm>
            <a:off x="1400175" y="118226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02BF7B7D-AF90-4A49-BF6B-F5AFAC1633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50" name="Title 49">
            <a:extLst>
              <a:ext uri="{FF2B5EF4-FFF2-40B4-BE49-F238E27FC236}">
                <a16:creationId xmlns:a16="http://schemas.microsoft.com/office/drawing/2014/main" id="{CBE7585D-6479-4356-815E-2A7F32A7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60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74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6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c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4" r:id="rId3"/>
    <p:sldLayoutId id="2147483712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ols.com/webinar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scientific-guideline/guideline-choice-non-inferiority-margin_en.pdf" TargetMode="External"/><Relationship Id="rId2" Type="http://schemas.openxmlformats.org/officeDocument/2006/relationships/hyperlink" Target="https://www.fda.gov/downloads/Drugs/Guidances/UCM202140.pdf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patients/learn-about-drug-and-device-approvals/drug-development-process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jpeg"/><Relationship Id="rId3" Type="http://schemas.openxmlformats.org/officeDocument/2006/relationships/image" Target="../media/image20.jpg"/><Relationship Id="rId21" Type="http://schemas.openxmlformats.org/officeDocument/2006/relationships/image" Target="../media/image38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0616" y="2581866"/>
            <a:ext cx="12582616" cy="639192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Sample </a:t>
            </a:r>
            <a:r>
              <a:rPr lang="en-GB" sz="5400" b="1" dirty="0" err="1">
                <a:solidFill>
                  <a:schemeClr val="bg1"/>
                </a:solidFill>
              </a:rPr>
              <a:t>SIZe</a:t>
            </a:r>
            <a:r>
              <a:rPr lang="en-GB" sz="5400" b="1" dirty="0">
                <a:solidFill>
                  <a:schemeClr val="bg1"/>
                </a:solidFill>
              </a:rPr>
              <a:t> for 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Non-INFERIORITY Studies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2116453" y="4026134"/>
            <a:ext cx="7959093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Design and Endpoint Considerations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2116454" y="3485755"/>
            <a:ext cx="79590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Demonstrated on </a:t>
            </a: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36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Considerations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For Non-inferiority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2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7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6FADFC-5DB3-A6CF-5CB9-D9128209A155}"/>
              </a:ext>
            </a:extLst>
          </p:cNvPr>
          <p:cNvSpPr txBox="1"/>
          <p:nvPr/>
        </p:nvSpPr>
        <p:spPr>
          <a:xfrm>
            <a:off x="670758" y="1586743"/>
            <a:ext cx="101366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Parallel: 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andomized Controlled Trial w/ NI testing for Treatment vs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Well understood flexible approach, common in Phase III NI trials</a:t>
            </a:r>
          </a:p>
          <a:p>
            <a:endParaRPr lang="en-GB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Crossover: Treatment &amp; Standard for all subjects in one of available sequences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Efficient and controls for between-subject error, common for generics</a:t>
            </a:r>
          </a:p>
          <a:p>
            <a:endParaRPr lang="en-GB" sz="24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+mj-lt"/>
              </a:rPr>
              <a:t>(For details on parallel and crossover design, see February 2022 webinar “Crossover &amp; Cluster Randomized Trials” at </a:t>
            </a:r>
            <a:r>
              <a:rPr lang="en-GB" sz="2400" i="1" dirty="0">
                <a:solidFill>
                  <a:srgbClr val="000000"/>
                </a:solidFill>
                <a:latin typeface="+mj-lt"/>
                <a:hlinkClick r:id="rId2"/>
              </a:rPr>
              <a:t>www.statsols.com/webinars</a:t>
            </a:r>
            <a:r>
              <a:rPr lang="en-GB" sz="2400" i="1" dirty="0">
                <a:solidFill>
                  <a:srgbClr val="000000"/>
                </a:solidFill>
                <a:latin typeface="+mj-lt"/>
              </a:rPr>
              <a:t>)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Three Arm (Gold Standard): Treatment, Standard and Placebo parallel arms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Same use case as parallel but includes placebo to address assay sensitivity</a:t>
            </a:r>
          </a:p>
          <a:p>
            <a:pPr lvl="1"/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r>
              <a:rPr lang="en-GB" sz="2400" dirty="0">
                <a:solidFill>
                  <a:srgbClr val="000000"/>
                </a:solidFill>
                <a:latin typeface="+mj-lt"/>
              </a:rPr>
              <a:t>Other: One-arm trials, paired trials, &gt;2 arm trials, cluster randomized trials</a:t>
            </a:r>
          </a:p>
          <a:p>
            <a:pPr lvl="1"/>
            <a:endParaRPr lang="en-GB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8001F9-D505-8D41-12DF-0DCA70A8C330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Common Non-inferiority Designs</a:t>
            </a:r>
          </a:p>
        </p:txBody>
      </p:sp>
    </p:spTree>
    <p:extLst>
      <p:ext uri="{BB962C8B-B14F-4D97-AF65-F5344CB8AC3E}">
        <p14:creationId xmlns:p14="http://schemas.microsoft.com/office/powerpoint/2010/main" val="337351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5868" y="1602484"/>
            <a:ext cx="9720263" cy="40227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3200" dirty="0"/>
              <a:t>Have Experimental (E), Reference (R) &amp; Placebo (P) groups </a:t>
            </a:r>
          </a:p>
          <a:p>
            <a:pPr marL="630936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Direct evaluation of assay sensitivity (“gold standard”)</a:t>
            </a:r>
          </a:p>
          <a:p>
            <a:pPr marL="630936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Concurrent placebo only allowable if it is ethical to do so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3200" dirty="0"/>
              <a:t>Need to test H</a:t>
            </a:r>
            <a:r>
              <a:rPr lang="en-IE" sz="3200" baseline="-25000" dirty="0"/>
              <a:t>1</a:t>
            </a:r>
            <a:r>
              <a:rPr lang="en-IE" sz="3200" dirty="0"/>
              <a:t>(a): E/R &gt; P and then H</a:t>
            </a:r>
            <a:r>
              <a:rPr lang="en-IE" sz="3200" baseline="-25000" dirty="0"/>
              <a:t>1</a:t>
            </a:r>
            <a:r>
              <a:rPr lang="en-IE" sz="3200" dirty="0"/>
              <a:t>(b) E &gt; NIM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Conjunctive hypothesis, powering for both joint hypotheses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Can simplify to a “ratio of differences” test: (E-P)/(R-P) &gt; </a:t>
            </a:r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IE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sz="3200" dirty="0"/>
              <a:t>Framework of Wald-type test for “retention of effect” 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Can use same approach for means, props, survival, rates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Can also find optimal allocation for given alternative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A08749-2E0A-4C8E-8AB0-38B2A92964C0}"/>
              </a:ext>
            </a:extLst>
          </p:cNvPr>
          <p:cNvSpPr/>
          <p:nvPr/>
        </p:nvSpPr>
        <p:spPr>
          <a:xfrm flipH="1" flipV="1">
            <a:off x="916892" y="1754637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9298B6-467F-4AC6-9A69-FF3514A92F31}"/>
              </a:ext>
            </a:extLst>
          </p:cNvPr>
          <p:cNvSpPr/>
          <p:nvPr/>
        </p:nvSpPr>
        <p:spPr>
          <a:xfrm flipH="1" flipV="1">
            <a:off x="916892" y="337177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4711CA-F16A-4E89-B490-0D6746DA2C18}"/>
              </a:ext>
            </a:extLst>
          </p:cNvPr>
          <p:cNvSpPr/>
          <p:nvPr/>
        </p:nvSpPr>
        <p:spPr>
          <a:xfrm flipH="1" flipV="1">
            <a:off x="916892" y="5065123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70AD8-067F-E430-BF6C-49B991C19482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Three-Armed Trials Overview</a:t>
            </a:r>
          </a:p>
        </p:txBody>
      </p:sp>
    </p:spTree>
    <p:extLst>
      <p:ext uri="{BB962C8B-B14F-4D97-AF65-F5344CB8AC3E}">
        <p14:creationId xmlns:p14="http://schemas.microsoft.com/office/powerpoint/2010/main" val="96311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Non-inferiority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 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</a:t>
            </a:r>
            <a:r>
              <a:rPr lang="en-GB" sz="5400" dirty="0" err="1">
                <a:solidFill>
                  <a:prstClr val="white"/>
                </a:solidFill>
                <a:latin typeface="Calibri" panose="020F0502020204030204"/>
              </a:rPr>
              <a:t>oints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3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6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806480" y="1526304"/>
            <a:ext cx="10503155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3200" dirty="0"/>
              <a:t>Continuous normal (Z-test, t-test, ANOVA etc) equivalent to shifted 1-sided inequality/superiority testing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Non-normal endpoints more complicated under NI testing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Complications: Variance-Location dependence under hypotheses, different effect size parameterizations, wider variety of tests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Compare approaches for specific scenarios for best performance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most commonly used NI methods for non-normal endpoints extend common tests for inequality/superiority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Chi-squared for proportion, Log-rank for survival, Poisson for count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srgbClr val="1CADE4"/>
              </a:buClr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193F0-7897-44C9-9C17-F961A68A3D14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Non-inferiority for Endpoints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1E504F-DD37-31B5-D0F9-F0D1700352CF}"/>
              </a:ext>
            </a:extLst>
          </p:cNvPr>
          <p:cNvSpPr/>
          <p:nvPr/>
        </p:nvSpPr>
        <p:spPr>
          <a:xfrm flipH="1" flipV="1">
            <a:off x="579320" y="1625266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CF1544-72EC-EBBC-9D82-C2FAFA1E362C}"/>
              </a:ext>
            </a:extLst>
          </p:cNvPr>
          <p:cNvSpPr/>
          <p:nvPr/>
        </p:nvSpPr>
        <p:spPr>
          <a:xfrm flipH="1" flipV="1">
            <a:off x="579320" y="4579014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3D7367-A540-8190-6A5C-C0710D8F5DEF}"/>
              </a:ext>
            </a:extLst>
          </p:cNvPr>
          <p:cNvSpPr/>
          <p:nvPr/>
        </p:nvSpPr>
        <p:spPr>
          <a:xfrm flipH="1" flipV="1">
            <a:off x="579320" y="2676196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829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17905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4109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4565908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7191982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967611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Non-inferiority Tests for Endpoints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04986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1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Normal Continuous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chemeClr val="accent2"/>
                          </a:solidFill>
                        </a:rPr>
                        <a:t>t-test, Z-test, </a:t>
                      </a:r>
                      <a:r>
                        <a:rPr lang="en-IE" sz="2800" b="0" dirty="0">
                          <a:solidFill>
                            <a:schemeClr val="accent2"/>
                          </a:solidFill>
                        </a:rPr>
                        <a:t>ANOVA/ANCOVA </a:t>
                      </a:r>
                      <a:r>
                        <a:rPr lang="en-IE" sz="2800" b="0" dirty="0" err="1">
                          <a:solidFill>
                            <a:schemeClr val="accent2"/>
                          </a:solidFill>
                        </a:rPr>
                        <a:t>constrasts</a:t>
                      </a:r>
                      <a:endParaRPr lang="en-IE" sz="2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182128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2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Binomial (Difference, Risk Ratio, Odds Ratio)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chemeClr val="accent2"/>
                          </a:solidFill>
                        </a:rPr>
                        <a:t>Chi-Squared, Likelihood Score Test (Farrington-Manning, </a:t>
                      </a:r>
                      <a:r>
                        <a:rPr lang="en-IE" sz="2800" b="1" dirty="0" err="1">
                          <a:solidFill>
                            <a:schemeClr val="accent2"/>
                          </a:solidFill>
                        </a:rPr>
                        <a:t>Gart</a:t>
                      </a:r>
                      <a:r>
                        <a:rPr lang="en-IE" sz="2800" b="1" dirty="0">
                          <a:solidFill>
                            <a:schemeClr val="accent2"/>
                          </a:solidFill>
                        </a:rPr>
                        <a:t>-Nam, Miettinen and </a:t>
                      </a:r>
                      <a:r>
                        <a:rPr lang="en-IE" sz="2800" b="1" dirty="0" err="1">
                          <a:solidFill>
                            <a:schemeClr val="accent2"/>
                          </a:solidFill>
                        </a:rPr>
                        <a:t>Nurminen</a:t>
                      </a:r>
                      <a:r>
                        <a:rPr lang="en-IE" sz="2800" b="1" dirty="0">
                          <a:solidFill>
                            <a:schemeClr val="accent2"/>
                          </a:solidFill>
                        </a:rPr>
                        <a:t>), Exact, </a:t>
                      </a:r>
                      <a:r>
                        <a:rPr lang="en-IE" sz="2800" b="0" dirty="0">
                          <a:solidFill>
                            <a:schemeClr val="accent2"/>
                          </a:solidFill>
                        </a:rPr>
                        <a:t>t-test, Newcombe-Wilson Score Confidence Interval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138911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Survival/Time-to-Event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Log-Rank Test, Cox Regression, </a:t>
                      </a:r>
                      <a:r>
                        <a:rPr kumimoji="0" lang="en-IE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MaxCombo</a:t>
                      </a:r>
                      <a:r>
                        <a:rPr kumimoji="0" lang="en-IE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Linear-Rank Tests (e.g. Fleming-Harrington), Restricted Mean Survival Time</a:t>
                      </a:r>
                      <a:endParaRPr kumimoji="0" lang="en-I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3115724"/>
                  </a:ext>
                </a:extLst>
              </a:tr>
              <a:tr h="918056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Count/Incidence Rates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chemeClr val="accent2"/>
                          </a:solidFill>
                        </a:rPr>
                        <a:t>Poisson, Negative Binomial, </a:t>
                      </a:r>
                      <a:r>
                        <a:rPr lang="en-IE" sz="2800" b="0" dirty="0">
                          <a:solidFill>
                            <a:schemeClr val="accent2"/>
                          </a:solidFill>
                        </a:rPr>
                        <a:t>Andersen-Gill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9750026"/>
                  </a:ext>
                </a:extLst>
              </a:tr>
              <a:tr h="956946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Other Endpoints and </a:t>
                      </a:r>
                    </a:p>
                    <a:p>
                      <a:pPr algn="r"/>
                      <a:r>
                        <a:rPr lang="en-IE" sz="2800" b="0" dirty="0"/>
                        <a:t>Design Issues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chemeClr val="accent2"/>
                          </a:solidFill>
                        </a:rPr>
                        <a:t>Non-parametric (Wilcoxon), Correlation, Agreement, Hierarchical, Sequential, Adaptive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180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5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Sample Size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Non-inferiority Testing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4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8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422967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417828" y="310214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422966" y="4639456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806480" y="1526304"/>
            <a:ext cx="10503155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3200" dirty="0"/>
              <a:t>For normal endpoint, can use shifted 1-sided inequality SSD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Non-inferiority methods primarily assist in clarifying user inputs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non-normal endpoints, SSD should ideally follow from derivation based on choice of design and method for used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Choices: Design, Test, Variance Definition, Effect Parameterization</a:t>
            </a:r>
          </a:p>
          <a:p>
            <a:pPr marL="630936" lvl="1" indent="-457200">
              <a:buClr>
                <a:srgbClr val="1CADE4"/>
              </a:buClr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Approximation for desired test or commonly used design/method (e.g. log-rank for two-arm survival) may be adequate 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IE" sz="3200" dirty="0"/>
              <a:t>For non-inferiority sample size, must provide explicit null (i.e. NI margin) &amp; alternative (expected/true) hypothesis values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other parameters should be similar as for inequality case</a:t>
            </a:r>
          </a:p>
          <a:p>
            <a:pPr marL="173736" lvl="1" indent="0">
              <a:buClr>
                <a:srgbClr val="1CADE4"/>
              </a:buClr>
              <a:buNone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193F0-7897-44C9-9C17-F961A68A3D14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Sample Size for NI testing</a:t>
            </a:r>
          </a:p>
        </p:txBody>
      </p:sp>
    </p:spTree>
    <p:extLst>
      <p:ext uri="{BB962C8B-B14F-4D97-AF65-F5344CB8AC3E}">
        <p14:creationId xmlns:p14="http://schemas.microsoft.com/office/powerpoint/2010/main" val="200800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C8CD49-6355-FCCC-1A46-DCF303298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33609"/>
              </p:ext>
            </p:extLst>
          </p:nvPr>
        </p:nvGraphicFramePr>
        <p:xfrm>
          <a:off x="4118344" y="1377386"/>
          <a:ext cx="3955312" cy="2743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2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IE" sz="2000" dirty="0"/>
                        <a:t>Expected 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-0.1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Non-Inferiority Margin</a:t>
                      </a:r>
                      <a:endParaRPr lang="en-I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IE" sz="2000" dirty="0"/>
                        <a:t>Within-Subject SD/MSE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IE" sz="2000" dirty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90%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IE" sz="2000" b="1" i="1" dirty="0"/>
                        <a:t>Sample Size (per sequence)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b="1" i="1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727345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F2CE9D-BB26-B013-C661-631E06406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747298"/>
              </p:ext>
            </p:extLst>
          </p:nvPr>
        </p:nvGraphicFramePr>
        <p:xfrm>
          <a:off x="8405008" y="1377387"/>
          <a:ext cx="3786992" cy="4236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7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12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Sig.</a:t>
                      </a:r>
                      <a:r>
                        <a:rPr lang="en-IE" sz="2000" baseline="0" dirty="0"/>
                        <a:t> Level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Treatment 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Reference 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Placebo 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NI Ratio Margin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Common St. Dev.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8133072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dirty="0"/>
                        <a:t>Allocation (E:R:P)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0.38:0.38:0.24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009299"/>
                  </a:ext>
                </a:extLst>
              </a:tr>
              <a:tr h="348630">
                <a:tc>
                  <a:txBody>
                    <a:bodyPr/>
                    <a:lstStyle/>
                    <a:p>
                      <a:r>
                        <a:rPr lang="en-IE" sz="2000" b="1" i="1" dirty="0"/>
                        <a:t>Sample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b="1" i="1" dirty="0"/>
                        <a:t>350 (133:133:84)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71642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BF81F30-61C9-E129-12CA-509BAA7FA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3283"/>
              </p:ext>
            </p:extLst>
          </p:nvPr>
        </p:nvGraphicFramePr>
        <p:xfrm>
          <a:off x="0" y="1365811"/>
          <a:ext cx="3775873" cy="27431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77">
                <a:tc>
                  <a:txBody>
                    <a:bodyPr/>
                    <a:lstStyle/>
                    <a:p>
                      <a:r>
                        <a:rPr lang="en-IE" sz="2000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Significance Level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0.05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Expected Difference 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0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Non-Inferiority Margin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-0.16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Standard Deviation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0.45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Power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80%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77">
                <a:tc>
                  <a:txBody>
                    <a:bodyPr/>
                    <a:lstStyle/>
                    <a:p>
                      <a:r>
                        <a:rPr lang="en-IE" sz="2000" b="1" i="1" dirty="0"/>
                        <a:t>Sample Size (per group)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b="1" i="1" dirty="0"/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CA9614E-CEF5-A3A6-2604-3ABA998A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343" y="5660306"/>
            <a:ext cx="3290321" cy="809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70D5CA-01DC-1D1D-9E42-2FF335A2C125}"/>
              </a:ext>
            </a:extLst>
          </p:cNvPr>
          <p:cNvSpPr txBox="1"/>
          <p:nvPr/>
        </p:nvSpPr>
        <p:spPr>
          <a:xfrm>
            <a:off x="208344" y="961857"/>
            <a:ext cx="344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Parallel Design – Normal Endpoint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CBFEF-F120-990E-0D94-021BBEEACB48}"/>
              </a:ext>
            </a:extLst>
          </p:cNvPr>
          <p:cNvSpPr txBox="1"/>
          <p:nvPr/>
        </p:nvSpPr>
        <p:spPr>
          <a:xfrm>
            <a:off x="4245665" y="961856"/>
            <a:ext cx="39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Crossover Design – Normal Endpoint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47FED-08F3-85F2-269C-18F25046220A}"/>
              </a:ext>
            </a:extLst>
          </p:cNvPr>
          <p:cNvSpPr txBox="1"/>
          <p:nvPr/>
        </p:nvSpPr>
        <p:spPr>
          <a:xfrm>
            <a:off x="8405009" y="961857"/>
            <a:ext cx="378699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Three-Arm Design – Normal Endpoint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37AF2A6-7EE2-3DFD-6BEA-FF863A86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" y="4143632"/>
            <a:ext cx="3601005" cy="8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A791A3-3DFC-12D9-81CA-D48098B48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10" y="4166784"/>
            <a:ext cx="2826579" cy="111518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C8305EF-B4BB-ED53-4E5B-80E134B5BCAE}"/>
              </a:ext>
            </a:extLst>
          </p:cNvPr>
          <p:cNvSpPr txBox="1">
            <a:spLocks/>
          </p:cNvSpPr>
          <p:nvPr/>
        </p:nvSpPr>
        <p:spPr>
          <a:xfrm>
            <a:off x="840816" y="-258003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Sample Size Examples for Normal Endpoint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06D2E-1A2C-A060-884A-B3A65B15E2CC}"/>
              </a:ext>
            </a:extLst>
          </p:cNvPr>
          <p:cNvSpPr txBox="1"/>
          <p:nvPr/>
        </p:nvSpPr>
        <p:spPr>
          <a:xfrm>
            <a:off x="493069" y="5168975"/>
            <a:ext cx="36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2000" dirty="0">
                <a:solidFill>
                  <a:prstClr val="black"/>
                </a:solidFill>
                <a:latin typeface="Tw Cen MT" panose="020B0602020104020603"/>
              </a:rPr>
              <a:t>NEJM (2005)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3B57CA-B06D-34D9-52E5-DA62031ECFD6}"/>
              </a:ext>
            </a:extLst>
          </p:cNvPr>
          <p:cNvSpPr txBox="1"/>
          <p:nvPr/>
        </p:nvSpPr>
        <p:spPr>
          <a:xfrm>
            <a:off x="4824954" y="5414052"/>
            <a:ext cx="36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Trials</a:t>
            </a:r>
            <a:r>
              <a:rPr lang="en-IE" sz="2000" dirty="0">
                <a:solidFill>
                  <a:prstClr val="black"/>
                </a:solidFill>
                <a:latin typeface="Tw Cen MT" panose="020B0602020104020603"/>
              </a:rPr>
              <a:t> (2022)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53B77-8332-7069-1CE3-964306F71D74}"/>
              </a:ext>
            </a:extLst>
          </p:cNvPr>
          <p:cNvSpPr txBox="1"/>
          <p:nvPr/>
        </p:nvSpPr>
        <p:spPr>
          <a:xfrm>
            <a:off x="9005344" y="6457890"/>
            <a:ext cx="36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2000" dirty="0">
                <a:solidFill>
                  <a:prstClr val="black"/>
                </a:solidFill>
                <a:latin typeface="Tw Cen MT" panose="020B0602020104020603"/>
              </a:rPr>
              <a:t>JBMR (2012)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5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632" y="1570666"/>
            <a:ext cx="4865078" cy="4023360"/>
          </a:xfrm>
        </p:spPr>
        <p:txBody>
          <a:bodyPr>
            <a:noAutofit/>
          </a:bodyPr>
          <a:lstStyle/>
          <a:p>
            <a:r>
              <a:rPr lang="en-GB" sz="2000" dirty="0"/>
              <a:t>“For early clinical response, assuming a </a:t>
            </a:r>
            <a:r>
              <a:rPr lang="en-GB" sz="2000" b="1" dirty="0"/>
              <a:t>rate of response of 82% in both treatment groups</a:t>
            </a:r>
            <a:r>
              <a:rPr lang="en-GB" sz="2000" dirty="0"/>
              <a:t>, a </a:t>
            </a:r>
            <a:r>
              <a:rPr lang="en-GB" sz="2000" b="1" dirty="0"/>
              <a:t>noninferiority margin of 10%, 90% power, and a one-sided alpha level of 0.025 </a:t>
            </a:r>
            <a:r>
              <a:rPr lang="en-GB" sz="2000" dirty="0"/>
              <a:t>and using the method of </a:t>
            </a:r>
            <a:r>
              <a:rPr lang="en-GB" sz="2000" b="1" dirty="0"/>
              <a:t>Farrington and Manning</a:t>
            </a:r>
            <a:r>
              <a:rPr lang="en-GB" sz="2000" dirty="0"/>
              <a:t>, we calculated that </a:t>
            </a:r>
            <a:r>
              <a:rPr lang="en-GB" sz="2000" b="1" dirty="0"/>
              <a:t>632 patients </a:t>
            </a:r>
            <a:r>
              <a:rPr lang="en-GB" sz="2000" dirty="0"/>
              <a:t>were required.</a:t>
            </a:r>
          </a:p>
          <a:p>
            <a:r>
              <a:rPr lang="en-GB" sz="2000" dirty="0"/>
              <a:t>Under the assumption of an </a:t>
            </a:r>
            <a:r>
              <a:rPr lang="en-GB" sz="2000" b="1" dirty="0"/>
              <a:t>85% rate of clinical response in both treatment groups</a:t>
            </a:r>
            <a:r>
              <a:rPr lang="en-GB" sz="2000" dirty="0"/>
              <a:t>, a </a:t>
            </a:r>
            <a:r>
              <a:rPr lang="en-GB" sz="2000" b="1" dirty="0"/>
              <a:t>noninferiority margin of 10%, a one-sided alpha level of 0.0125, and 632 patients, there was 89% power </a:t>
            </a:r>
            <a:r>
              <a:rPr lang="en-GB" sz="2000" dirty="0"/>
              <a:t>to show noninferiority for investigator-assessed clinical response at the post-treatment evaluation in the modified intention-to-treat population.” </a:t>
            </a:r>
            <a:endParaRPr lang="en-IE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582" y="0"/>
            <a:ext cx="10412218" cy="1499616"/>
          </a:xfrm>
        </p:spPr>
        <p:txBody>
          <a:bodyPr>
            <a:normAutofit/>
          </a:bodyPr>
          <a:lstStyle/>
          <a:p>
            <a:r>
              <a:rPr lang="en-GB" cap="none" dirty="0"/>
              <a:t>Binomial Proportion Parallel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471" y="5862425"/>
            <a:ext cx="36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2000" dirty="0">
                <a:solidFill>
                  <a:prstClr val="black"/>
                </a:solidFill>
                <a:latin typeface="Tw Cen MT" panose="020B0602020104020603"/>
              </a:rPr>
              <a:t>NEJM (2019)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951637"/>
              </p:ext>
            </p:extLst>
          </p:nvPr>
        </p:nvGraphicFramePr>
        <p:xfrm>
          <a:off x="5812691" y="1802159"/>
          <a:ext cx="5739450" cy="2804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/>
                        <a:t>Value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Significance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0.025/0.0125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Non-inferiority Difference Margin 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0.1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Difference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Proportion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034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Method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Farrington-Manning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90%/</a:t>
                      </a:r>
                      <a:r>
                        <a:rPr lang="en-IE" sz="2000" b="1" i="1" dirty="0">
                          <a:effectLst/>
                        </a:rPr>
                        <a:t>85%</a:t>
                      </a:r>
                      <a:endParaRPr lang="en-I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effectLst/>
                        </a:rPr>
                        <a:t>Sample Size</a:t>
                      </a:r>
                      <a:endParaRPr lang="en-I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64491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44FF376-B192-241A-BDAF-325E4A5F9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979" y="4909840"/>
            <a:ext cx="6470873" cy="8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/>
        </p:nvGraphicFramePr>
        <p:xfrm>
          <a:off x="1351681" y="1134353"/>
          <a:ext cx="5335287" cy="4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87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899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3200" b="1" i="1" u="none" dirty="0">
                        <a:solidFill>
                          <a:srgbClr val="2C98D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82610"/>
                  </a:ext>
                </a:extLst>
              </a:tr>
              <a:tr h="9221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 of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nQuery</a:t>
                      </a: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 Researcher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74533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FDA Guest Speaker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IE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96045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Guest Lecturer</a:t>
                      </a:r>
                      <a:endParaRPr lang="en-GB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4151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3" y="89089"/>
            <a:ext cx="9126415" cy="1499616"/>
          </a:xfrm>
        </p:spPr>
        <p:txBody>
          <a:bodyPr/>
          <a:lstStyle/>
          <a:p>
            <a:r>
              <a:rPr lang="en-GB" dirty="0">
                <a:latin typeface="+mj-lt"/>
              </a:rPr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6372801" y="4551146"/>
            <a:ext cx="30413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srgbClr val="52CAD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HOSTED BY: </a:t>
            </a:r>
            <a:b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IE" sz="3200" b="1" i="1" u="none" strike="noStrike" kern="1200" cap="none" spc="0" normalizeH="0" baseline="0" noProof="0" dirty="0">
                <a:ln>
                  <a:noFill/>
                </a:ln>
                <a:solidFill>
                  <a:srgbClr val="2C98D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Ronan Fitzpatrick</a:t>
            </a:r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9C8B78F-0857-4BC5-BD2E-128DF272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59" y="1583618"/>
            <a:ext cx="3038095" cy="3038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6454588" y="4616626"/>
            <a:ext cx="573741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4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632" y="1570666"/>
            <a:ext cx="4865078" cy="4023360"/>
          </a:xfrm>
        </p:spPr>
        <p:txBody>
          <a:bodyPr>
            <a:noAutofit/>
          </a:bodyPr>
          <a:lstStyle/>
          <a:p>
            <a:r>
              <a:rPr lang="en-GB" sz="2000" dirty="0"/>
              <a:t>“On the basis of data from the CONKO-001 trial, we assumed that the </a:t>
            </a:r>
            <a:r>
              <a:rPr lang="en-GB" sz="2000" b="1" dirty="0"/>
              <a:t>3-year survival rate of the gemcitabine group would be 36%. </a:t>
            </a:r>
          </a:p>
          <a:p>
            <a:r>
              <a:rPr lang="en-GB" sz="2000" dirty="0"/>
              <a:t>We expected that the </a:t>
            </a:r>
            <a:r>
              <a:rPr lang="en-GB" sz="2000" b="1" dirty="0"/>
              <a:t>hazard ratio (HR) </a:t>
            </a:r>
            <a:r>
              <a:rPr lang="en-GB" sz="2000" dirty="0"/>
              <a:t>for mortality of S-1 compared with gemcitabine </a:t>
            </a:r>
            <a:r>
              <a:rPr lang="en-GB" sz="2000" b="1" dirty="0"/>
              <a:t>would be 0·87</a:t>
            </a:r>
            <a:r>
              <a:rPr lang="en-GB" sz="2000" dirty="0"/>
              <a:t>. We calculated that </a:t>
            </a:r>
            <a:r>
              <a:rPr lang="en-GB" sz="2000" b="1" dirty="0"/>
              <a:t>240 events</a:t>
            </a:r>
            <a:r>
              <a:rPr lang="en-GB" sz="2000" dirty="0"/>
              <a:t> were needed to have </a:t>
            </a:r>
            <a:r>
              <a:rPr lang="en-GB" sz="2000" b="1" dirty="0"/>
              <a:t>80% power </a:t>
            </a:r>
            <a:r>
              <a:rPr lang="en-GB" sz="2000" dirty="0"/>
              <a:t>to reject the null hypothesis of an increased risk of death with S-1 (</a:t>
            </a:r>
            <a:r>
              <a:rPr lang="en-GB" sz="2000" b="1" dirty="0"/>
              <a:t>non-inferiority margin 1·25</a:t>
            </a:r>
            <a:r>
              <a:rPr lang="en-GB" sz="2000" dirty="0"/>
              <a:t>), using a one-sided </a:t>
            </a:r>
            <a:r>
              <a:rPr lang="en-GB" sz="2000" b="1" dirty="0"/>
              <a:t>type I error at 2·5%. </a:t>
            </a:r>
          </a:p>
          <a:p>
            <a:r>
              <a:rPr lang="en-GB" sz="2000" dirty="0"/>
              <a:t>We calculated that the total sample size needed to be </a:t>
            </a:r>
            <a:r>
              <a:rPr lang="en-GB" sz="2000" b="1" dirty="0"/>
              <a:t>360 eligible patients</a:t>
            </a:r>
            <a:r>
              <a:rPr lang="en-GB" sz="2000" dirty="0"/>
              <a:t>, with an </a:t>
            </a:r>
            <a:r>
              <a:rPr lang="en-GB" sz="2000" b="1" dirty="0"/>
              <a:t>enrolment period of 3 years</a:t>
            </a:r>
            <a:r>
              <a:rPr lang="en-GB" sz="2000" dirty="0"/>
              <a:t>, and the initially planned </a:t>
            </a:r>
            <a:r>
              <a:rPr lang="en-GB" sz="2000" b="1" dirty="0"/>
              <a:t>final analysis 2 years after the last patient was enrolled</a:t>
            </a:r>
            <a:r>
              <a:rPr lang="en-GB" sz="2000" dirty="0"/>
              <a:t>.”</a:t>
            </a:r>
            <a:endParaRPr lang="en-IE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582" y="0"/>
            <a:ext cx="10412218" cy="1499616"/>
          </a:xfrm>
        </p:spPr>
        <p:txBody>
          <a:bodyPr>
            <a:normAutofit/>
          </a:bodyPr>
          <a:lstStyle/>
          <a:p>
            <a:r>
              <a:rPr lang="en-GB" cap="none" dirty="0"/>
              <a:t>Survival Parallel Arm Example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B4209D5-512A-E30C-1158-D256CB328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51901"/>
              </p:ext>
            </p:extLst>
          </p:nvPr>
        </p:nvGraphicFramePr>
        <p:xfrm>
          <a:off x="5812691" y="1655198"/>
          <a:ext cx="5739450" cy="2804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/>
                        <a:t>Value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Significance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0.025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Non-inferiority Hazard Ratio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Hazard Ratio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0.87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 Proportion (3 year)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1277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Accrual Period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034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5 years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80%</a:t>
                      </a:r>
                      <a:endParaRPr lang="en-I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effectLst/>
                        </a:rPr>
                        <a:t>Sample Size/Events</a:t>
                      </a:r>
                      <a:endParaRPr lang="en-I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360/240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6449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1E6A33-D968-9F9B-B4FE-67A8CC35582B}"/>
              </a:ext>
            </a:extLst>
          </p:cNvPr>
          <p:cNvSpPr txBox="1"/>
          <p:nvPr/>
        </p:nvSpPr>
        <p:spPr>
          <a:xfrm>
            <a:off x="8414795" y="5894908"/>
            <a:ext cx="36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2000" dirty="0">
                <a:solidFill>
                  <a:prstClr val="black"/>
                </a:solidFill>
                <a:latin typeface="Tw Cen MT" panose="020B0602020104020603"/>
              </a:rPr>
              <a:t>The Lancet (2016)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F32E91-6B28-D004-EDBD-2445BC08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99" y="4705581"/>
            <a:ext cx="4987033" cy="1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5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632" y="1570666"/>
            <a:ext cx="4865078" cy="4023360"/>
          </a:xfrm>
        </p:spPr>
        <p:txBody>
          <a:bodyPr>
            <a:noAutofit/>
          </a:bodyPr>
          <a:lstStyle/>
          <a:p>
            <a:r>
              <a:rPr lang="en-GB" dirty="0"/>
              <a:t>Assuming a </a:t>
            </a:r>
            <a:r>
              <a:rPr lang="en-GB" b="1" dirty="0"/>
              <a:t>rate of 7.56 days </a:t>
            </a:r>
            <a:r>
              <a:rPr lang="en-GB" dirty="0"/>
              <a:t>within 24 months in both groups, a </a:t>
            </a:r>
            <a:r>
              <a:rPr lang="en-GB" b="1" dirty="0"/>
              <a:t>dispersion parameter of 0.44</a:t>
            </a:r>
            <a:r>
              <a:rPr lang="en-GB" dirty="0"/>
              <a:t>, and a </a:t>
            </a:r>
            <a:r>
              <a:rPr lang="en-GB" b="1" dirty="0"/>
              <a:t>significance level of 2.5%</a:t>
            </a:r>
            <a:r>
              <a:rPr lang="en-GB" dirty="0"/>
              <a:t>, a </a:t>
            </a:r>
            <a:r>
              <a:rPr lang="en-GB" b="1" dirty="0"/>
              <a:t>Negative Binomial </a:t>
            </a:r>
            <a:r>
              <a:rPr lang="en-GB" dirty="0"/>
              <a:t>regression analysis would detect a significant difference of the quotient of the rates compared to a </a:t>
            </a:r>
            <a:r>
              <a:rPr lang="en-GB" b="1" dirty="0"/>
              <a:t>non-inferiority limit of 0.8 </a:t>
            </a:r>
            <a:r>
              <a:rPr lang="en-GB" dirty="0"/>
              <a:t>with an </a:t>
            </a:r>
            <a:r>
              <a:rPr lang="en-GB" b="1" dirty="0"/>
              <a:t>80% power</a:t>
            </a:r>
            <a:r>
              <a:rPr lang="en-GB" dirty="0"/>
              <a:t>, if </a:t>
            </a:r>
            <a:r>
              <a:rPr lang="en-GB" b="1" dirty="0"/>
              <a:t>181 participants were treated in both arms. </a:t>
            </a:r>
            <a:endParaRPr lang="en-IE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582" y="0"/>
            <a:ext cx="10412218" cy="1499616"/>
          </a:xfrm>
        </p:spPr>
        <p:txBody>
          <a:bodyPr>
            <a:normAutofit/>
          </a:bodyPr>
          <a:lstStyle/>
          <a:p>
            <a:r>
              <a:rPr lang="en-GB" cap="none" dirty="0"/>
              <a:t>Count Parallel Arm Example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E212AD7-3DA3-76A1-2914-1D2EF6D0C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390522"/>
              </p:ext>
            </p:extLst>
          </p:nvPr>
        </p:nvGraphicFramePr>
        <p:xfrm>
          <a:off x="5812691" y="1867621"/>
          <a:ext cx="5739450" cy="21945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7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/>
                        <a:t>Value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6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Significance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0.025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Non-inferiority Risk Ratio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Risk Ratio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1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Dispersion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1277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Power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80%</a:t>
                      </a:r>
                      <a:endParaRPr lang="en-I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effectLst/>
                        </a:rPr>
                        <a:t>Sample Size (per group)</a:t>
                      </a:r>
                      <a:endParaRPr lang="en-I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6449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3EE2E3-6EB6-0EAD-C140-C339707AE808}"/>
              </a:ext>
            </a:extLst>
          </p:cNvPr>
          <p:cNvSpPr txBox="1"/>
          <p:nvPr/>
        </p:nvSpPr>
        <p:spPr>
          <a:xfrm>
            <a:off x="8682415" y="5429446"/>
            <a:ext cx="36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2000" dirty="0">
                <a:solidFill>
                  <a:prstClr val="black"/>
                </a:solidFill>
                <a:latin typeface="Tw Cen MT" panose="020B0602020104020603"/>
              </a:rPr>
              <a:t>Trials (2021)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536A11-A53B-0348-C0ED-DD3206BE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76" y="4430187"/>
            <a:ext cx="4865079" cy="9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4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0093" y="26117"/>
            <a:ext cx="9718675" cy="1500187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Discussion and 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422967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422967" y="266920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422966" y="3773592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806480" y="1526304"/>
            <a:ext cx="10588434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Non-inferiority: </a:t>
            </a:r>
            <a:r>
              <a:rPr lang="en-IE" sz="3200" dirty="0" err="1">
                <a:solidFill>
                  <a:prstClr val="black"/>
                </a:solidFill>
                <a:latin typeface="Calibri" panose="020F0502020204030204"/>
              </a:rPr>
              <a:t>Sh</a:t>
            </a: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 a treatment “no worse” than standard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“No worse” defined via NI margin relative to control effect (M2)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Parallel, crossover &amp; three-arm designs common for NI testing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Each useful, three-arm “gold standard” to deal w/ assay sensitivity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NI</a:t>
            </a: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similar to inequality for normal data, complicated elsewhere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For non-normal need to choose test, parameterization, variance etc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 should follow design/method choices used in trial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Approximations for common methods can be used sometimes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9F6E48-6879-4696-9DD1-C682E0B9268C}"/>
              </a:ext>
            </a:extLst>
          </p:cNvPr>
          <p:cNvSpPr/>
          <p:nvPr/>
        </p:nvSpPr>
        <p:spPr>
          <a:xfrm flipH="1" flipV="1">
            <a:off x="422966" y="480199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9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796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5E408-8CD2-4C5C-A974-22AF1F034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b="14432"/>
          <a:stretch/>
        </p:blipFill>
        <p:spPr>
          <a:xfrm>
            <a:off x="-2" y="644470"/>
            <a:ext cx="12192001" cy="62135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0" y="-8295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43BDCA"/>
                </a:solidFill>
              </a:rPr>
              <a:t>  Statsols.com/trial</a:t>
            </a:r>
            <a:endParaRPr lang="en-IE" sz="44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5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35869" y="1303417"/>
            <a:ext cx="9786937" cy="4022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0" dirty="0">
                <a:solidFill>
                  <a:srgbClr val="222222"/>
                </a:solidFill>
                <a:effectLst/>
              </a:rPr>
              <a:t>Food and Drug Administration Non-inferiority clinical trials to establish effectiveness. Guidance for industry. November 2016. </a:t>
            </a:r>
            <a:r>
              <a:rPr lang="en-GB" sz="1600" b="0" dirty="0">
                <a:solidFill>
                  <a:srgbClr val="222222"/>
                </a:solidFill>
                <a:effectLst/>
                <a:hlinkClick r:id="rId2"/>
              </a:rPr>
              <a:t>https://www.fda.gov/downloads/Drugs/Guidances/UCM202140.pdf</a:t>
            </a:r>
            <a:endParaRPr lang="en-GB" sz="16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r>
              <a:rPr lang="en-GB" sz="1600" b="0" dirty="0">
                <a:solidFill>
                  <a:srgbClr val="222222"/>
                </a:solidFill>
                <a:effectLst/>
              </a:rPr>
              <a:t>European Medicines Agency GUIDELINE ON THE CHOICE OF THE NON-INFERIORITY MARGIN. January 2006. </a:t>
            </a:r>
            <a:r>
              <a:rPr lang="en-GB" sz="1600" b="0" dirty="0">
                <a:solidFill>
                  <a:srgbClr val="222222"/>
                </a:solidFill>
                <a:effectLst/>
                <a:hlinkClick r:id="rId3"/>
              </a:rPr>
              <a:t>https://www.ema.europa.eu/en/documents/scientific-guideline/guideline-choice-non-inferiority-margin_en.pdf</a:t>
            </a:r>
            <a:endParaRPr lang="en-GB" sz="16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r>
              <a:rPr lang="en-GB" sz="1600" dirty="0" err="1"/>
              <a:t>Senn</a:t>
            </a:r>
            <a:r>
              <a:rPr lang="en-GB" sz="1600" dirty="0"/>
              <a:t>, S.S., 2021. Statistical issues in drug development (3</a:t>
            </a:r>
            <a:r>
              <a:rPr lang="en-GB" sz="1600" baseline="30000" dirty="0"/>
              <a:t>rd</a:t>
            </a:r>
            <a:r>
              <a:rPr lang="en-GB" sz="1600" dirty="0"/>
              <a:t> Edition). John Wiley &amp; Sons.</a:t>
            </a:r>
          </a:p>
          <a:p>
            <a:pPr marL="0" indent="0">
              <a:buNone/>
            </a:pPr>
            <a:r>
              <a:rPr lang="en-GB" sz="1600" dirty="0"/>
              <a:t>Ng, T.H., 2014. Noninferiority testing in clinical trials: issues and challenges. Taylor &amp; Francis</a:t>
            </a:r>
          </a:p>
          <a:p>
            <a:pPr marL="0" indent="0">
              <a:buNone/>
            </a:pPr>
            <a:r>
              <a:rPr lang="en-GB" sz="1600" dirty="0" err="1"/>
              <a:t>Schumi</a:t>
            </a:r>
            <a:r>
              <a:rPr lang="en-GB" sz="1600" dirty="0"/>
              <a:t>, J. and </a:t>
            </a:r>
            <a:r>
              <a:rPr lang="en-GB" sz="1600" dirty="0" err="1"/>
              <a:t>Wittes</a:t>
            </a:r>
            <a:r>
              <a:rPr lang="en-GB" sz="1600" dirty="0"/>
              <a:t>, J.T., 2011. Through the looking glass: understanding non-inferiority. Trials, 12(1), pp.1-12.</a:t>
            </a:r>
          </a:p>
          <a:p>
            <a:pPr marL="0" indent="0">
              <a:buNone/>
            </a:pPr>
            <a:r>
              <a:rPr lang="en-GB" sz="1600" b="0" dirty="0" err="1">
                <a:solidFill>
                  <a:srgbClr val="222222"/>
                </a:solidFill>
                <a:effectLst/>
              </a:rPr>
              <a:t>Blackwelder</a:t>
            </a:r>
            <a:r>
              <a:rPr lang="en-GB" sz="1600" b="0" dirty="0">
                <a:solidFill>
                  <a:srgbClr val="222222"/>
                </a:solidFill>
                <a:effectLst/>
              </a:rPr>
              <a:t>, W.C., 2002. Showing a Treatment Is Good Because It Is Not Bad: When Does ‘Noninferiority’ Imply Effectiveness?. Control Clinical Trials, 23, pp. 52–54.</a:t>
            </a:r>
          </a:p>
          <a:p>
            <a:pPr marL="0" indent="0">
              <a:buNone/>
            </a:pPr>
            <a:r>
              <a:rPr lang="en-GB" sz="1600" b="0" dirty="0">
                <a:solidFill>
                  <a:srgbClr val="222222"/>
                </a:solidFill>
                <a:effectLst/>
              </a:rPr>
              <a:t>Chow, S.C., Shao, J., 2006. On Non-Inferiority Margin and Statistical Tests in Active Control </a:t>
            </a:r>
            <a:r>
              <a:rPr lang="en-GB" sz="1600" dirty="0">
                <a:solidFill>
                  <a:srgbClr val="222222"/>
                </a:solidFill>
              </a:rPr>
              <a:t>T</a:t>
            </a:r>
            <a:r>
              <a:rPr lang="en-GB" sz="1600" b="0" dirty="0">
                <a:solidFill>
                  <a:srgbClr val="222222"/>
                </a:solidFill>
                <a:effectLst/>
              </a:rPr>
              <a:t>rial.” Statistics in Medicine, 25, pp. 1101–1113.</a:t>
            </a:r>
          </a:p>
          <a:p>
            <a:pPr marL="0" indent="0">
              <a:buNone/>
            </a:pPr>
            <a:r>
              <a:rPr lang="en-GB" sz="1600" b="0" dirty="0">
                <a:solidFill>
                  <a:srgbClr val="222222"/>
                </a:solidFill>
                <a:effectLst/>
              </a:rPr>
              <a:t>Fleming, T.R., 2008. Current Issues in Non-inferiority Trials. Statistics in Medicine, 27, pp. 317-332.</a:t>
            </a:r>
          </a:p>
          <a:p>
            <a:pPr marL="0" indent="0">
              <a:buNone/>
            </a:pPr>
            <a:r>
              <a:rPr lang="en-IE" sz="1600" b="0" dirty="0" err="1">
                <a:solidFill>
                  <a:srgbClr val="222222"/>
                </a:solidFill>
                <a:effectLst/>
              </a:rPr>
              <a:t>Althunian</a:t>
            </a:r>
            <a:r>
              <a:rPr lang="en-IE" sz="1600" b="0" dirty="0">
                <a:solidFill>
                  <a:srgbClr val="222222"/>
                </a:solidFill>
                <a:effectLst/>
              </a:rPr>
              <a:t>, T.A., de Boer, A., </a:t>
            </a:r>
            <a:r>
              <a:rPr lang="en-IE" sz="1600" b="0" dirty="0" err="1">
                <a:solidFill>
                  <a:srgbClr val="222222"/>
                </a:solidFill>
                <a:effectLst/>
              </a:rPr>
              <a:t>Groenwold</a:t>
            </a:r>
            <a:r>
              <a:rPr lang="en-IE" sz="1600" b="0" dirty="0">
                <a:solidFill>
                  <a:srgbClr val="222222"/>
                </a:solidFill>
                <a:effectLst/>
              </a:rPr>
              <a:t>, R.H. and </a:t>
            </a:r>
            <a:r>
              <a:rPr lang="en-IE" sz="1600" b="0" dirty="0" err="1">
                <a:solidFill>
                  <a:srgbClr val="222222"/>
                </a:solidFill>
                <a:effectLst/>
              </a:rPr>
              <a:t>Klungel</a:t>
            </a:r>
            <a:r>
              <a:rPr lang="en-IE" sz="1600" b="0" dirty="0">
                <a:solidFill>
                  <a:srgbClr val="222222"/>
                </a:solidFill>
                <a:effectLst/>
              </a:rPr>
              <a:t>, O.H., 2017. Defining the noninferiority margin and analysing noninferiority: an overview. British journal of clinical pharmacology, 83(8), pp.1636-1642</a:t>
            </a:r>
          </a:p>
          <a:p>
            <a:pPr marL="0" indent="0">
              <a:buNone/>
            </a:pPr>
            <a:r>
              <a:rPr lang="en-IE" sz="1600" dirty="0"/>
              <a:t>Pater, C. 2004. Equivalence and noninferiority trials–are they viable alternatives for registration of new drugs?(III). Current controlled trials in cardiovascular medicine, 5(1), 8.</a:t>
            </a:r>
          </a:p>
          <a:p>
            <a:pPr marL="0" indent="0">
              <a:buNone/>
            </a:pPr>
            <a:endParaRPr lang="en-IE" sz="1600" dirty="0"/>
          </a:p>
          <a:p>
            <a:pPr marL="0" indent="0">
              <a:buNone/>
            </a:pPr>
            <a:endParaRPr lang="en-GB" sz="160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GB" sz="1800" b="0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18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9" y="0"/>
            <a:ext cx="9720262" cy="1500187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(Non-inferiority)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99489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88645" y="1500187"/>
            <a:ext cx="9786937" cy="4022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Walker, E. and </a:t>
            </a:r>
            <a:r>
              <a:rPr lang="en-GB" sz="1600" dirty="0" err="1"/>
              <a:t>Nowacki</a:t>
            </a:r>
            <a:r>
              <a:rPr lang="en-GB" sz="1600" dirty="0"/>
              <a:t>, A.S., 2011. Understanding equivalence and noninferiority testing. Journal of general internal medicine, 26(2), pp.192-196.</a:t>
            </a:r>
            <a:endParaRPr lang="en-IE" sz="1600" dirty="0"/>
          </a:p>
          <a:p>
            <a:pPr marL="0" indent="0">
              <a:buNone/>
            </a:pPr>
            <a:r>
              <a:rPr lang="en-IE" sz="1600" dirty="0"/>
              <a:t>Chow, S.C, &amp; Liu, J.P. 1992. Design and Analysis of Bioavailability and Bioequivalence Studies. Marcel Dekker. </a:t>
            </a:r>
          </a:p>
          <a:p>
            <a:pPr marL="0" indent="0">
              <a:buNone/>
            </a:pPr>
            <a:r>
              <a:rPr lang="en-GB" sz="1600" dirty="0" err="1"/>
              <a:t>Wellek</a:t>
            </a:r>
            <a:r>
              <a:rPr lang="en-GB" sz="1600" dirty="0"/>
              <a:t>, S., 2002. Testing statistical hypotheses of equivalence. Chapman and Hall/CRC.</a:t>
            </a:r>
            <a:endParaRPr lang="en-IE" sz="1600" b="1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IE" sz="1600" dirty="0"/>
              <a:t>Food and Drug Administration (2018). The Drug Development Process. Find at: </a:t>
            </a:r>
            <a:r>
              <a:rPr lang="en-IE" sz="1600" dirty="0">
                <a:hlinkClick r:id="rId2"/>
              </a:rPr>
              <a:t>https://www.fda.gov/patients/learn-about-drug-and-device-approvals/drug-development-process</a:t>
            </a:r>
            <a:endParaRPr lang="en-IE" sz="1600" b="1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600" dirty="0" err="1"/>
              <a:t>Meinert</a:t>
            </a:r>
            <a:r>
              <a:rPr lang="en-GB" sz="1600" dirty="0"/>
              <a:t>, C.L., 2012. Clinical Trials: design, conduct and analysis (Vol. 39). OUP USA.</a:t>
            </a:r>
          </a:p>
          <a:p>
            <a:pPr marL="0" indent="0">
              <a:buNone/>
            </a:pPr>
            <a:r>
              <a:rPr lang="en-IE" sz="1600" dirty="0"/>
              <a:t>Moher, D., Hopewell, S., Schulz, K.F., </a:t>
            </a:r>
            <a:r>
              <a:rPr lang="en-IE" sz="1600" dirty="0" err="1"/>
              <a:t>Montori</a:t>
            </a:r>
            <a:r>
              <a:rPr lang="en-IE" sz="1600" dirty="0"/>
              <a:t>, V., </a:t>
            </a:r>
            <a:r>
              <a:rPr lang="en-IE" sz="1600" dirty="0" err="1"/>
              <a:t>Gøtzsche</a:t>
            </a:r>
            <a:r>
              <a:rPr lang="en-IE" sz="1600" dirty="0"/>
              <a:t>, P.C., Devereaux, P.J., </a:t>
            </a:r>
            <a:r>
              <a:rPr lang="en-IE" sz="1600" dirty="0" err="1"/>
              <a:t>Elbourne</a:t>
            </a:r>
            <a:r>
              <a:rPr lang="en-IE" sz="1600" dirty="0"/>
              <a:t>, D., Egger, M. and Altman, D.G., 2012. CONSORT 2010 explanation and elaboration: updated guidelines for reporting parallel group randomised trials. International journal of surgery, 10(1), pp.28-55.</a:t>
            </a:r>
          </a:p>
          <a:p>
            <a:pPr marL="0" indent="0">
              <a:buNone/>
            </a:pPr>
            <a:r>
              <a:rPr lang="en-IE" sz="1600" dirty="0" err="1"/>
              <a:t>Senn</a:t>
            </a:r>
            <a:r>
              <a:rPr lang="en-IE" sz="1600" dirty="0"/>
              <a:t>, S. 2002. Cross-over trials in clinical research (2</a:t>
            </a:r>
            <a:r>
              <a:rPr lang="en-IE" sz="1600" baseline="30000" dirty="0"/>
              <a:t>nd</a:t>
            </a:r>
            <a:r>
              <a:rPr lang="en-IE" sz="1600" dirty="0"/>
              <a:t> Edition). John Wiley &amp; Sons.</a:t>
            </a:r>
          </a:p>
          <a:p>
            <a:pPr marL="0" indent="0">
              <a:buNone/>
            </a:pPr>
            <a:r>
              <a:rPr lang="en-GB" sz="1600" dirty="0"/>
              <a:t>I. </a:t>
            </a:r>
            <a:r>
              <a:rPr lang="en-GB" sz="1600" dirty="0" err="1"/>
              <a:t>Pigeot</a:t>
            </a:r>
            <a:r>
              <a:rPr lang="en-GB" sz="1600" dirty="0"/>
              <a:t>, J. Schäfer, J. </a:t>
            </a:r>
            <a:r>
              <a:rPr lang="en-GB" sz="1600" dirty="0" err="1"/>
              <a:t>Röhmel</a:t>
            </a:r>
            <a:r>
              <a:rPr lang="en-GB" sz="1600" dirty="0"/>
              <a:t>, D. </a:t>
            </a:r>
            <a:r>
              <a:rPr lang="en-GB" sz="1600" dirty="0" err="1"/>
              <a:t>Hauschke</a:t>
            </a:r>
            <a:r>
              <a:rPr lang="en-GB" sz="1600" dirty="0"/>
              <a:t>., 2003. Assessing non-inferiority of a new treatment in a three-arm clinical trial including a placebo. Statistics in Medicine, 22, pp. 883-899.</a:t>
            </a:r>
          </a:p>
          <a:p>
            <a:pPr marL="0" indent="0">
              <a:buNone/>
            </a:pPr>
            <a:r>
              <a:rPr lang="en-GB" sz="1600" dirty="0"/>
              <a:t>M. Hasler, R. </a:t>
            </a:r>
            <a:r>
              <a:rPr lang="en-GB" sz="1600" dirty="0" err="1"/>
              <a:t>Vonk</a:t>
            </a:r>
            <a:r>
              <a:rPr lang="en-GB" sz="1600" dirty="0"/>
              <a:t>, L.A. </a:t>
            </a:r>
            <a:r>
              <a:rPr lang="en-GB" sz="1600" dirty="0" err="1"/>
              <a:t>Hothorn</a:t>
            </a:r>
            <a:r>
              <a:rPr lang="en-GB" sz="1600" dirty="0"/>
              <a:t>., 2008. Assessing non-inferiority of a new treatment in a three-arm trial in the presence of heteroscedasticity. Statistics in Medicine, 27, pp. 490-503.</a:t>
            </a:r>
          </a:p>
          <a:p>
            <a:pPr marL="400050" indent="-400050">
              <a:buAutoNum type="romanUcPeriod"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IE" sz="1600" dirty="0"/>
          </a:p>
          <a:p>
            <a:pPr marL="0" indent="0">
              <a:buNone/>
            </a:pPr>
            <a:endParaRPr lang="en-IE" sz="1600" b="1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16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9" y="0"/>
            <a:ext cx="9720262" cy="1500187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(Non-inferiority/Designs)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22291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88645" y="1500187"/>
            <a:ext cx="9786937" cy="4022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M. Mielke, A. Munk, and A. Schacht., 2008. The assessment of non‐inferiority in a gold standard design with censored, exponentially distributed endpoints. Statistics in Medicine, 27, pp. 5093-5110.</a:t>
            </a:r>
          </a:p>
          <a:p>
            <a:pPr marL="0" indent="0">
              <a:buNone/>
            </a:pPr>
            <a:r>
              <a:rPr lang="en-GB" sz="1600" dirty="0"/>
              <a:t>M. Mielke and A. Munk., 2009. The assessment and planning of non-inferiority trials for retention of effect hypotheses-towards a general approach. arXiv:0912.4169</a:t>
            </a:r>
          </a:p>
          <a:p>
            <a:pPr marL="0" indent="0">
              <a:buNone/>
            </a:pPr>
            <a:r>
              <a:rPr lang="en-GB" sz="1600" dirty="0"/>
              <a:t>T. </a:t>
            </a:r>
            <a:r>
              <a:rPr lang="en-GB" sz="1600" dirty="0" err="1"/>
              <a:t>Mütze</a:t>
            </a:r>
            <a:r>
              <a:rPr lang="en-GB" sz="1600" dirty="0"/>
              <a:t>, F. </a:t>
            </a:r>
            <a:r>
              <a:rPr lang="en-GB" sz="1600" dirty="0" err="1"/>
              <a:t>Konietschke</a:t>
            </a:r>
            <a:r>
              <a:rPr lang="en-GB" sz="1600" dirty="0"/>
              <a:t>, A. Munk, T. </a:t>
            </a:r>
            <a:r>
              <a:rPr lang="en-GB" sz="1600" dirty="0" err="1"/>
              <a:t>Friede</a:t>
            </a:r>
            <a:r>
              <a:rPr lang="en-GB" sz="1600" dirty="0"/>
              <a:t>., 2017, A studentized permutation test for three-arm trials in the `gold standard’ design. Statistics in Medicine, 36, pp. 883-898.</a:t>
            </a:r>
          </a:p>
          <a:p>
            <a:pPr marL="0" indent="0">
              <a:buNone/>
            </a:pPr>
            <a:r>
              <a:rPr lang="en-GB" sz="1600" dirty="0"/>
              <a:t>Mielke, M., 2010. Maximum Likelihood Theory for Retention of Effect Non-Inferiority Trials (Doctoral dissertation, </a:t>
            </a:r>
            <a:r>
              <a:rPr lang="en-GB" sz="1600" dirty="0" err="1"/>
              <a:t>Niedersächsische</a:t>
            </a:r>
            <a:r>
              <a:rPr lang="en-GB" sz="1600" dirty="0"/>
              <a:t> </a:t>
            </a:r>
            <a:r>
              <a:rPr lang="en-GB" sz="1600" dirty="0" err="1"/>
              <a:t>Staats</a:t>
            </a:r>
            <a:r>
              <a:rPr lang="en-GB" sz="1600" dirty="0"/>
              <a:t>-und </a:t>
            </a:r>
            <a:r>
              <a:rPr lang="en-GB" sz="1600" dirty="0" err="1"/>
              <a:t>Universitätsbibliothek</a:t>
            </a:r>
            <a:r>
              <a:rPr lang="en-GB" sz="1600" dirty="0"/>
              <a:t> Göttingen).</a:t>
            </a:r>
          </a:p>
          <a:p>
            <a:pPr marL="0" indent="0">
              <a:buNone/>
            </a:pPr>
            <a:r>
              <a:rPr lang="en-GB" sz="1600" dirty="0"/>
              <a:t>T. </a:t>
            </a:r>
            <a:r>
              <a:rPr lang="en-GB" sz="1600" dirty="0" err="1"/>
              <a:t>Mütze</a:t>
            </a:r>
            <a:r>
              <a:rPr lang="en-GB" sz="1600" dirty="0"/>
              <a:t>, A. Munk, T. </a:t>
            </a:r>
            <a:r>
              <a:rPr lang="en-GB" sz="1600" dirty="0" err="1"/>
              <a:t>Friede</a:t>
            </a:r>
            <a:r>
              <a:rPr lang="en-GB" sz="1600" dirty="0"/>
              <a:t>., 2016. Design and analysis of three‐arm trials with negative binomially distributed endpoints. Statistics in Medicine, 35, pp. 505-521.</a:t>
            </a:r>
          </a:p>
          <a:p>
            <a:pPr marL="0" indent="0">
              <a:buNone/>
            </a:pPr>
            <a:r>
              <a:rPr lang="en-IE" sz="1600" dirty="0" err="1"/>
              <a:t>Julious</a:t>
            </a:r>
            <a:r>
              <a:rPr lang="en-IE" sz="1600" dirty="0"/>
              <a:t>, S.A., (2009). </a:t>
            </a:r>
            <a:r>
              <a:rPr lang="en-IE" sz="1600" i="1" dirty="0"/>
              <a:t>Sample sizes for clinical trials</a:t>
            </a:r>
            <a:r>
              <a:rPr lang="en-IE" sz="1600" dirty="0"/>
              <a:t>. Chapman and Hall/CRC.</a:t>
            </a:r>
          </a:p>
          <a:p>
            <a:pPr marL="0" indent="0">
              <a:buNone/>
            </a:pPr>
            <a:r>
              <a:rPr lang="en-GB" sz="1600" b="0" i="0" dirty="0">
                <a:solidFill>
                  <a:srgbClr val="222222"/>
                </a:solidFill>
                <a:effectLst/>
                <a:latin typeface="+mj-lt"/>
              </a:rPr>
              <a:t>Chow, S.C., Shao, J., &amp; Wang, H. (2008). Sample Size Calculations in Clinical Research (2nd ed.). Chapman &amp; Hall. </a:t>
            </a:r>
          </a:p>
          <a:p>
            <a:pPr marL="0" indent="0">
              <a:buNone/>
            </a:pPr>
            <a:r>
              <a:rPr lang="en-GB" sz="1600" b="0" i="0" dirty="0">
                <a:solidFill>
                  <a:srgbClr val="222222"/>
                </a:solidFill>
                <a:effectLst/>
                <a:latin typeface="+mj-lt"/>
              </a:rPr>
              <a:t>Mathews, P. (2010). Sample size calculations: Practical methods for engineers and scientists. Mathews Malnar and Bailey.</a:t>
            </a:r>
          </a:p>
          <a:p>
            <a:pPr marL="0" indent="0">
              <a:buNone/>
            </a:pPr>
            <a:r>
              <a:rPr lang="en-GB" sz="1600" b="0" i="0" dirty="0">
                <a:solidFill>
                  <a:srgbClr val="222222"/>
                </a:solidFill>
                <a:effectLst/>
                <a:latin typeface="+mj-lt"/>
              </a:rPr>
              <a:t>Farrington, C. P., &amp; Manning, G. (1990). Test statistics and sample size formulae for comparative binomial trials with null hypothesis of non-zero risk difference or non-unity relative risk. Statistics in Medicine, 9(12), 1447–1454. </a:t>
            </a:r>
          </a:p>
          <a:p>
            <a:pPr marL="0" indent="0">
              <a:buNone/>
            </a:pPr>
            <a:endParaRPr lang="en-GB" sz="1600" b="0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IE" sz="1600" dirty="0"/>
          </a:p>
          <a:p>
            <a:pPr marL="0" indent="0">
              <a:buNone/>
            </a:pPr>
            <a:endParaRPr lang="en-IE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9" y="0"/>
            <a:ext cx="9720262" cy="1500187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(Designs/Endpoints/Sample Size)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56557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88645" y="1500187"/>
            <a:ext cx="9786937" cy="4022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Newcombe, R.G. (1988). Interval estimation for the difference between independent proportions: comparison of eleven methods. Statistics in Medicine 17, 873-890. </a:t>
            </a:r>
          </a:p>
          <a:p>
            <a:pPr marL="0" indent="0">
              <a:buNone/>
            </a:pPr>
            <a:r>
              <a:rPr lang="en-GB" sz="1600" dirty="0" err="1"/>
              <a:t>Rothmann</a:t>
            </a:r>
            <a:r>
              <a:rPr lang="en-GB" sz="1600" dirty="0"/>
              <a:t>, M., Li, N., Chen, G., Chi, G. Y. H., Temple, R., &amp; Tsou, H.-H. (2002). Design and analysis of non-inferiority mortality trials in oncology. Statistics in Medicine, 22(2), 239–264. https://doi.org/10.1002/sim.1400 </a:t>
            </a:r>
          </a:p>
          <a:p>
            <a:pPr marL="0" indent="0">
              <a:buNone/>
            </a:pPr>
            <a:r>
              <a:rPr lang="en-GB" sz="1600" dirty="0"/>
              <a:t>Jung, S.H., Kang, S.J., McCall, L.M. and Blumenstein, B., 2005. Sample size computation for two-sample noninferiority log-rank test. Journal of Biopharmaceutical Statistics, 15(6), pp.969-979.</a:t>
            </a:r>
          </a:p>
          <a:p>
            <a:pPr marL="0" indent="0">
              <a:buNone/>
            </a:pPr>
            <a:r>
              <a:rPr lang="en-GB" sz="1600" dirty="0"/>
              <a:t>Tang Y. 2021. A unified approach to power and sample size determination for log-rank tests under proportional and nonproportional hazards. </a:t>
            </a:r>
          </a:p>
          <a:p>
            <a:pPr marL="0" indent="0">
              <a:buNone/>
            </a:pPr>
            <a:r>
              <a:rPr lang="en-GB" sz="1600" dirty="0"/>
              <a:t>·Uno, H., </a:t>
            </a:r>
            <a:r>
              <a:rPr lang="en-GB" sz="1600" dirty="0" err="1"/>
              <a:t>Wittes</a:t>
            </a:r>
            <a:r>
              <a:rPr lang="en-GB" sz="1600" dirty="0"/>
              <a:t>, J., Fu, H., Solomon, S. D., Claggett, B., Tian, L., Cai, T., Pfeffer, M. A., Evans, S. R., &amp; Wei, L. J. 2015. Alternatives to Hazard Ratios for Comparing the Efficacy or Safety of Therapies in Noninferiority Studies. Annals of Internal Medicine, 163(2), 127.</a:t>
            </a:r>
          </a:p>
          <a:p>
            <a:pPr marL="0" indent="0">
              <a:buNone/>
            </a:pPr>
            <a:r>
              <a:rPr lang="en-GB" sz="1600" dirty="0"/>
              <a:t>Zhu, H. 2017. Sample Size Calculation for Comparing Two Poisson or Negative Binomial Rates in Noninferiority or Equivalence Trials. Statistics in Biopharmaceutical Research, 9(1), 107–115.</a:t>
            </a:r>
          </a:p>
          <a:p>
            <a:pPr marL="0" indent="0">
              <a:buNone/>
            </a:pPr>
            <a:r>
              <a:rPr lang="en-GB" sz="1600" dirty="0"/>
              <a:t>Tang, Y. 2017. Sample size for comparing negative binomial rates in noninferiority and equivalence trials with unequal follow-up times. Journal of Biopharmaceutical Statistics, 28(3), 475–491.</a:t>
            </a:r>
          </a:p>
          <a:p>
            <a:pPr marL="0" indent="0">
              <a:buNone/>
            </a:pPr>
            <a:r>
              <a:rPr lang="en-GB" sz="1600" dirty="0"/>
              <a:t>Tang, Y., &amp; Fitzpatrick, R. 2019. Sample size calculation for the Andersen‐Gill model comparing rates of recurrent events. Statistics in Medicine, 38(24), 1–9.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·</a:t>
            </a:r>
            <a:endParaRPr lang="en-I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E752-9B6C-7193-21B0-74277A4A9D22}"/>
              </a:ext>
            </a:extLst>
          </p:cNvPr>
          <p:cNvSpPr txBox="1">
            <a:spLocks/>
          </p:cNvSpPr>
          <p:nvPr/>
        </p:nvSpPr>
        <p:spPr>
          <a:xfrm>
            <a:off x="1235869" y="0"/>
            <a:ext cx="9720262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References (Endpoints/Sample Size)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23697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88645" y="1500187"/>
            <a:ext cx="9786937" cy="4022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600" dirty="0" err="1"/>
              <a:t>Dibra</a:t>
            </a:r>
            <a:r>
              <a:rPr lang="en-IE" sz="1600" dirty="0"/>
              <a:t>, A., et al 2005. Paclitaxel-eluting or sirolimus-eluting stents to prevent restenosis in diabetic patients. New England Journal of Medicine, 353(7), 663-670.</a:t>
            </a:r>
          </a:p>
          <a:p>
            <a:pPr marL="0" indent="0">
              <a:buNone/>
            </a:pPr>
            <a:r>
              <a:rPr lang="en-GB" sz="1600" dirty="0" err="1"/>
              <a:t>Seliniotaki</a:t>
            </a:r>
            <a:r>
              <a:rPr lang="en-GB" sz="1600" dirty="0"/>
              <a:t>, A.K., </a:t>
            </a:r>
            <a:r>
              <a:rPr lang="en-GB" sz="1600" dirty="0" err="1"/>
              <a:t>Haidich</a:t>
            </a:r>
            <a:r>
              <a:rPr lang="en-GB" sz="1600" dirty="0"/>
              <a:t>, A.B., </a:t>
            </a:r>
            <a:r>
              <a:rPr lang="en-GB" sz="1600" dirty="0" err="1"/>
              <a:t>Lithoxopoulou</a:t>
            </a:r>
            <a:r>
              <a:rPr lang="en-GB" sz="1600" dirty="0"/>
              <a:t>, M., </a:t>
            </a:r>
            <a:r>
              <a:rPr lang="en-GB" sz="1600" dirty="0" err="1"/>
              <a:t>Gika</a:t>
            </a:r>
            <a:r>
              <a:rPr lang="en-GB" sz="1600" dirty="0"/>
              <a:t>, H., </a:t>
            </a:r>
            <a:r>
              <a:rPr lang="en-GB" sz="1600" dirty="0" err="1"/>
              <a:t>Boutou</a:t>
            </a:r>
            <a:r>
              <a:rPr lang="en-GB" sz="1600" dirty="0"/>
              <a:t>, E., </a:t>
            </a:r>
            <a:r>
              <a:rPr lang="en-GB" sz="1600" dirty="0" err="1"/>
              <a:t>Virgiliou</a:t>
            </a:r>
            <a:r>
              <a:rPr lang="en-GB" sz="1600" dirty="0"/>
              <a:t>, C., </a:t>
            </a:r>
            <a:r>
              <a:rPr lang="en-GB" sz="1600" dirty="0" err="1"/>
              <a:t>Nikolaidou</a:t>
            </a:r>
            <a:r>
              <a:rPr lang="en-GB" sz="1600" dirty="0"/>
              <a:t>, M., </a:t>
            </a:r>
            <a:r>
              <a:rPr lang="en-GB" sz="1600" dirty="0" err="1"/>
              <a:t>Dokoumetzidis</a:t>
            </a:r>
            <a:r>
              <a:rPr lang="en-GB" sz="1600" dirty="0"/>
              <a:t>, A., </a:t>
            </a:r>
            <a:r>
              <a:rPr lang="en-GB" sz="1600" dirty="0" err="1"/>
              <a:t>Raikos</a:t>
            </a:r>
            <a:r>
              <a:rPr lang="en-GB" sz="1600" dirty="0"/>
              <a:t>, N., </a:t>
            </a:r>
            <a:r>
              <a:rPr lang="en-GB" sz="1600" dirty="0" err="1"/>
              <a:t>Diamanti</a:t>
            </a:r>
            <a:r>
              <a:rPr lang="en-GB" sz="1600" dirty="0"/>
              <a:t>, E. and </a:t>
            </a:r>
            <a:r>
              <a:rPr lang="en-GB" sz="1600" dirty="0" err="1"/>
              <a:t>Ziakas</a:t>
            </a:r>
            <a:r>
              <a:rPr lang="en-GB" sz="1600" dirty="0"/>
              <a:t>, N., 2022. Efficacy and safety of Mydriatic </a:t>
            </a:r>
            <a:r>
              <a:rPr lang="en-GB" sz="1600" dirty="0" err="1"/>
              <a:t>Microdrops</a:t>
            </a:r>
            <a:r>
              <a:rPr lang="en-GB" sz="1600" dirty="0"/>
              <a:t> for Retinopathy Of Prematurity Screening (</a:t>
            </a:r>
            <a:r>
              <a:rPr lang="en-GB" sz="1600" dirty="0" err="1"/>
              <a:t>MyMiROPS</a:t>
            </a:r>
            <a:r>
              <a:rPr lang="en-GB" sz="1600" dirty="0"/>
              <a:t>): study protocol for a non-inferiority crossover randomized controlled trial. Trials, 23(1), pp.1-10.</a:t>
            </a:r>
          </a:p>
          <a:p>
            <a:pPr marL="0" indent="0">
              <a:buNone/>
            </a:pPr>
            <a:r>
              <a:rPr lang="en-IE" sz="1600" dirty="0"/>
              <a:t>Binkley, N., Bolognese, M., </a:t>
            </a:r>
            <a:r>
              <a:rPr lang="en-IE" sz="1600" dirty="0" err="1"/>
              <a:t>Sidorowicz‐Bialynicka</a:t>
            </a:r>
            <a:r>
              <a:rPr lang="en-IE" sz="1600" dirty="0"/>
              <a:t>, A., </a:t>
            </a:r>
            <a:r>
              <a:rPr lang="en-IE" sz="1600" dirty="0" err="1"/>
              <a:t>Vally</a:t>
            </a:r>
            <a:r>
              <a:rPr lang="en-IE" sz="1600" dirty="0"/>
              <a:t>, T., Trout, R., Miller, C., </a:t>
            </a:r>
            <a:r>
              <a:rPr lang="en-IE" sz="1600" dirty="0" err="1"/>
              <a:t>Buben</a:t>
            </a:r>
            <a:r>
              <a:rPr lang="en-IE" sz="1600" dirty="0"/>
              <a:t>, C.E., Gilligan, J.P., Krause, D.S. and Oral Calcitonin in Postmenopausal Osteoporosis (ORACAL) Investigators, 2012. A phase 3 trial of the efficacy and safety of oral recombinant calcitonin: the Oral Calcitonin in Postmenopausal Osteoporosis (ORACAL) trial. Journal of bone and mineral research, 27(8), pp.1821-1829.</a:t>
            </a:r>
          </a:p>
          <a:p>
            <a:pPr marL="0" indent="0">
              <a:buNone/>
            </a:pPr>
            <a:r>
              <a:rPr lang="en-IE" sz="1600" dirty="0" err="1"/>
              <a:t>O’Riordan</a:t>
            </a:r>
            <a:r>
              <a:rPr lang="en-IE" sz="1600" dirty="0"/>
              <a:t>, W., Green, S., </a:t>
            </a:r>
            <a:r>
              <a:rPr lang="en-IE" sz="1600" dirty="0" err="1"/>
              <a:t>Overcash</a:t>
            </a:r>
            <a:r>
              <a:rPr lang="en-IE" sz="1600" dirty="0"/>
              <a:t>, J.S., </a:t>
            </a:r>
            <a:r>
              <a:rPr lang="en-IE" sz="1600" dirty="0" err="1"/>
              <a:t>Puljiz</a:t>
            </a:r>
            <a:r>
              <a:rPr lang="en-IE" sz="1600" dirty="0"/>
              <a:t>, I., </a:t>
            </a:r>
            <a:r>
              <a:rPr lang="en-IE" sz="1600" dirty="0" err="1"/>
              <a:t>Metallidis</a:t>
            </a:r>
            <a:r>
              <a:rPr lang="en-IE" sz="1600" dirty="0"/>
              <a:t>, S., </a:t>
            </a:r>
            <a:r>
              <a:rPr lang="en-IE" sz="1600" dirty="0" err="1"/>
              <a:t>Gardovskis</a:t>
            </a:r>
            <a:r>
              <a:rPr lang="en-IE" sz="1600" dirty="0"/>
              <a:t>, J., Garrity-Ryan, L., Das, A.F., </a:t>
            </a:r>
            <a:r>
              <a:rPr lang="en-IE" sz="1600" dirty="0" err="1"/>
              <a:t>Tzanis</a:t>
            </a:r>
            <a:r>
              <a:rPr lang="en-IE" sz="1600" dirty="0"/>
              <a:t>, E., </a:t>
            </a:r>
            <a:r>
              <a:rPr lang="en-IE" sz="1600" dirty="0" err="1"/>
              <a:t>Eckburg</a:t>
            </a:r>
            <a:r>
              <a:rPr lang="en-IE" sz="1600" dirty="0"/>
              <a:t>, P.B. and Manley, A., 2019. </a:t>
            </a:r>
            <a:r>
              <a:rPr lang="en-IE" sz="1600" dirty="0" err="1"/>
              <a:t>Omadacycline</a:t>
            </a:r>
            <a:r>
              <a:rPr lang="en-IE" sz="1600" dirty="0"/>
              <a:t> for acute bacterial skin and skin-structure infections. New England Journal of Medicine, 380(6), pp.528-538.</a:t>
            </a:r>
          </a:p>
          <a:p>
            <a:pPr marL="0" indent="0">
              <a:buNone/>
            </a:pPr>
            <a:r>
              <a:rPr lang="en-IE" sz="1600" dirty="0" err="1"/>
              <a:t>Uesaka</a:t>
            </a:r>
            <a:r>
              <a:rPr lang="en-IE" sz="1600" dirty="0"/>
              <a:t>, K., </a:t>
            </a:r>
            <a:r>
              <a:rPr lang="en-IE" sz="1600" dirty="0" err="1"/>
              <a:t>Boku</a:t>
            </a:r>
            <a:r>
              <a:rPr lang="en-IE" sz="1600" dirty="0"/>
              <a:t>, N., </a:t>
            </a:r>
            <a:r>
              <a:rPr lang="en-IE" sz="1600" dirty="0" err="1"/>
              <a:t>Fukutomi</a:t>
            </a:r>
            <a:r>
              <a:rPr lang="en-IE" sz="1600" dirty="0"/>
              <a:t>, A., Okamura, Y., </a:t>
            </a:r>
            <a:r>
              <a:rPr lang="en-IE" sz="1600" dirty="0" err="1"/>
              <a:t>Konishi</a:t>
            </a:r>
            <a:r>
              <a:rPr lang="en-IE" sz="1600" dirty="0"/>
              <a:t>, M., Matsumoto, I., </a:t>
            </a:r>
            <a:r>
              <a:rPr lang="en-IE" sz="1600" dirty="0" err="1"/>
              <a:t>Kaneoka</a:t>
            </a:r>
            <a:r>
              <a:rPr lang="en-IE" sz="1600" dirty="0"/>
              <a:t>, Y., Shimizu, Y., Nakamori, S., Sakamoto, H. and Morinaga, S., 2016. Adjuvant chemotherapy of S-1 versus gemcitabine for resected pancreatic cancer: a phase 3, open-label, randomised, non-inferiority trial (JASPAC 01). The Lancet, 388(10041), pp.248-257.</a:t>
            </a:r>
          </a:p>
          <a:p>
            <a:pPr marL="0" indent="0">
              <a:buNone/>
            </a:pPr>
            <a:r>
              <a:rPr lang="en-IE" sz="1600" dirty="0" err="1"/>
              <a:t>Guntinas-Lichius</a:t>
            </a:r>
            <a:r>
              <a:rPr lang="en-IE" sz="1600" dirty="0"/>
              <a:t>, O., </a:t>
            </a:r>
            <a:r>
              <a:rPr lang="en-IE" sz="1600" dirty="0" err="1"/>
              <a:t>Geißler</a:t>
            </a:r>
            <a:r>
              <a:rPr lang="en-IE" sz="1600" dirty="0"/>
              <a:t>, K., </a:t>
            </a:r>
            <a:r>
              <a:rPr lang="en-IE" sz="1600" dirty="0" err="1"/>
              <a:t>Asendorf</a:t>
            </a:r>
            <a:r>
              <a:rPr lang="en-IE" sz="1600" dirty="0"/>
              <a:t>, T., </a:t>
            </a:r>
            <a:r>
              <a:rPr lang="en-IE" sz="1600" dirty="0" err="1"/>
              <a:t>Tostmann</a:t>
            </a:r>
            <a:r>
              <a:rPr lang="en-IE" sz="1600" dirty="0"/>
              <a:t>, R. and </a:t>
            </a:r>
            <a:r>
              <a:rPr lang="en-IE" sz="1600" dirty="0" err="1"/>
              <a:t>Löhler</a:t>
            </a:r>
            <a:r>
              <a:rPr lang="en-IE" sz="1600" dirty="0"/>
              <a:t>, J., 2021. Tonsillectomy versus tonsillotomy for recurrent acute tonsillitis in children and adults (TOTO): study protocol for a randomized non-inferiority trial. Trials, 22(1), pp.1-12.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936A5E-CE77-8A3A-8D95-872544234A30}"/>
              </a:ext>
            </a:extLst>
          </p:cNvPr>
          <p:cNvSpPr txBox="1">
            <a:spLocks/>
          </p:cNvSpPr>
          <p:nvPr/>
        </p:nvSpPr>
        <p:spPr>
          <a:xfrm>
            <a:off x="1235869" y="0"/>
            <a:ext cx="9720262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References (Examples)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65979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2C7511C-6F6B-41A0-8905-47D31EE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73CD-4D40-4F03-8943-0EA75219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7"/>
            <a:ext cx="12191999" cy="68734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1154368" y="468528"/>
            <a:ext cx="321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IE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54368" y="1245705"/>
            <a:ext cx="10574147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Non-inferiority Testing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Considerations for Non-inferiority Studies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Non-inferiority for Trial Endpoints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 for Non-inferiority Designs</a:t>
            </a:r>
          </a:p>
        </p:txBody>
      </p:sp>
    </p:spTree>
    <p:extLst>
      <p:ext uri="{BB962C8B-B14F-4D97-AF65-F5344CB8AC3E}">
        <p14:creationId xmlns:p14="http://schemas.microsoft.com/office/powerpoint/2010/main" val="17596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8D5EDE9-F597-4E36-BA26-18C2C12B38AB}"/>
              </a:ext>
            </a:extLst>
          </p:cNvPr>
          <p:cNvGrpSpPr/>
          <p:nvPr/>
        </p:nvGrpSpPr>
        <p:grpSpPr>
          <a:xfrm>
            <a:off x="-10100" y="-9524"/>
            <a:ext cx="12235739" cy="6858000"/>
            <a:chOff x="-1711" y="0"/>
            <a:chExt cx="12193711" cy="6864437"/>
          </a:xfrm>
        </p:grpSpPr>
        <p:pic>
          <p:nvPicPr>
            <p:cNvPr id="4" name="Picture 3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A6CD044-2591-4E01-9737-33249267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B794144-541C-4886-BDAE-342C1AB86480}"/>
                </a:ext>
              </a:extLst>
            </p:cNvPr>
            <p:cNvSpPr/>
            <p:nvPr/>
          </p:nvSpPr>
          <p:spPr>
            <a:xfrm>
              <a:off x="-1711" y="2421380"/>
              <a:ext cx="7066341" cy="4443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E55917-E61D-4AF4-8C8E-0A9A400B39C5}"/>
              </a:ext>
            </a:extLst>
          </p:cNvPr>
          <p:cNvSpPr/>
          <p:nvPr/>
        </p:nvSpPr>
        <p:spPr>
          <a:xfrm>
            <a:off x="-11721" y="-1"/>
            <a:ext cx="12203721" cy="3317941"/>
          </a:xfrm>
          <a:prstGeom prst="rect">
            <a:avLst/>
          </a:prstGeom>
          <a:gradFill flip="none" rotWithShape="1">
            <a:gsLst>
              <a:gs pos="0">
                <a:srgbClr val="46A6B0">
                  <a:alpha val="85000"/>
                </a:srgbClr>
              </a:gs>
              <a:gs pos="40000">
                <a:schemeClr val="bg1"/>
              </a:gs>
              <a:gs pos="100000">
                <a:schemeClr val="bg1"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898E7BC-D36C-4DBD-8E35-DF1FD58EF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>
          <a:xfrm>
            <a:off x="-21819" y="0"/>
            <a:ext cx="12260893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4C13-FB04-440D-AE64-A89F2EB142D4}"/>
              </a:ext>
            </a:extLst>
          </p:cNvPr>
          <p:cNvSpPr/>
          <p:nvPr/>
        </p:nvSpPr>
        <p:spPr>
          <a:xfrm>
            <a:off x="-21818" y="1010"/>
            <a:ext cx="12250796" cy="615321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728DE8-EE8B-49F9-9961-2CA878882368}"/>
              </a:ext>
            </a:extLst>
          </p:cNvPr>
          <p:cNvSpPr txBox="1">
            <a:spLocks/>
          </p:cNvSpPr>
          <p:nvPr/>
        </p:nvSpPr>
        <p:spPr>
          <a:xfrm>
            <a:off x="2440204" y="98055"/>
            <a:ext cx="9280785" cy="419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dirty="0">
                <a:latin typeface="+mj-lt"/>
              </a:rPr>
              <a:t>The complete solution for optimizing your clinical trial designs</a:t>
            </a:r>
            <a:endParaRPr lang="en-US" sz="3800" b="1" dirty="0">
              <a:latin typeface="+mj-lt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B1D96-A76E-41BF-B5BC-B7FE52B01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3" y="2959813"/>
            <a:ext cx="2876919" cy="3143448"/>
          </a:xfrm>
          <a:prstGeom prst="rect">
            <a:avLst/>
          </a:prstGeom>
          <a:effectLst>
            <a:outerShdw blurRad="76200" dist="12700" dir="5400000" sx="101000" sy="101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2053" name="Right Brace 2052">
            <a:extLst>
              <a:ext uri="{FF2B5EF4-FFF2-40B4-BE49-F238E27FC236}">
                <a16:creationId xmlns:a16="http://schemas.microsoft.com/office/drawing/2014/main" id="{82E2B8DE-FAD1-4E3E-A91D-C01DA8A858DF}"/>
              </a:ext>
            </a:extLst>
          </p:cNvPr>
          <p:cNvSpPr/>
          <p:nvPr/>
        </p:nvSpPr>
        <p:spPr>
          <a:xfrm>
            <a:off x="1481437" y="3892120"/>
            <a:ext cx="342933" cy="536943"/>
          </a:xfrm>
          <a:prstGeom prst="rightBrace">
            <a:avLst/>
          </a:prstGeom>
          <a:ln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C671A9-F74C-48C1-85A2-F748B03BFF28}"/>
              </a:ext>
            </a:extLst>
          </p:cNvPr>
          <p:cNvSpPr/>
          <p:nvPr/>
        </p:nvSpPr>
        <p:spPr>
          <a:xfrm>
            <a:off x="113973" y="3895296"/>
            <a:ext cx="155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Animal Studies</a:t>
            </a:r>
            <a:b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ANOVA / ANCOVA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FB22EE-2A1F-4B2E-9A81-7C617A11CCBC}"/>
              </a:ext>
            </a:extLst>
          </p:cNvPr>
          <p:cNvSpPr/>
          <p:nvPr/>
        </p:nvSpPr>
        <p:spPr>
          <a:xfrm>
            <a:off x="8345982" y="1001970"/>
            <a:ext cx="3791717" cy="50684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+mj-lt"/>
              </a:rPr>
              <a:t>1000+ Scenarios for Fixed Term, Adaptive &amp; Bayesian Methods</a:t>
            </a:r>
          </a:p>
          <a:p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400" b="1" i="0" dirty="0">
                <a:solidFill>
                  <a:schemeClr val="bg1"/>
                </a:solidFill>
                <a:effectLst/>
                <a:latin typeface="+mj-lt"/>
              </a:rPr>
              <a:t>✓</a:t>
            </a:r>
            <a:r>
              <a:rPr lang="en-IE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+mj-lt"/>
              </a:rPr>
              <a:t>Survival, Means, Proportions</a:t>
            </a:r>
            <a:br>
              <a:rPr lang="en-IE" sz="1600" dirty="0">
                <a:solidFill>
                  <a:schemeClr val="bg1"/>
                </a:solidFill>
                <a:latin typeface="+mj-lt"/>
              </a:rPr>
            </a:br>
            <a:r>
              <a:rPr lang="en-IE" sz="1600" dirty="0">
                <a:solidFill>
                  <a:schemeClr val="bg1"/>
                </a:solidFill>
                <a:latin typeface="+mj-lt"/>
              </a:rPr>
              <a:t>    &amp; Count endpoints</a:t>
            </a:r>
          </a:p>
          <a:p>
            <a:endParaRPr lang="en-IE" sz="1600" dirty="0">
              <a:solidFill>
                <a:schemeClr val="bg1"/>
              </a:solidFill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600" i="0" dirty="0">
                <a:solidFill>
                  <a:schemeClr val="bg1"/>
                </a:solidFill>
                <a:effectLst/>
                <a:latin typeface="+mj-lt"/>
              </a:rPr>
              <a:t>Group Sequential Trials</a:t>
            </a:r>
          </a:p>
          <a:p>
            <a:endParaRPr lang="en-IE" sz="160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600" dirty="0">
                <a:solidFill>
                  <a:schemeClr val="bg1"/>
                </a:solidFill>
                <a:latin typeface="+mj-lt"/>
              </a:rPr>
              <a:t>Bayesian:</a:t>
            </a:r>
            <a:br>
              <a:rPr lang="en-IE" sz="1600" dirty="0">
                <a:solidFill>
                  <a:schemeClr val="bg1"/>
                </a:solidFill>
                <a:latin typeface="+mj-lt"/>
              </a:rPr>
            </a:br>
            <a:r>
              <a:rPr lang="en-IE" sz="1600" dirty="0">
                <a:solidFill>
                  <a:schemeClr val="bg1"/>
                </a:solidFill>
                <a:latin typeface="+mj-lt"/>
              </a:rPr>
              <a:t>	- Assurance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	- Credible Intervals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	- Posterior Error Approach</a:t>
            </a:r>
          </a:p>
          <a:p>
            <a:endParaRPr lang="en-IE" sz="160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600" dirty="0">
                <a:solidFill>
                  <a:schemeClr val="bg1"/>
                </a:solidFill>
                <a:latin typeface="+mj-lt"/>
              </a:rPr>
              <a:t>Sample Size Re-Estimation</a:t>
            </a:r>
            <a:br>
              <a:rPr lang="en-IE" sz="1600" dirty="0">
                <a:solidFill>
                  <a:schemeClr val="bg1"/>
                </a:solidFill>
                <a:latin typeface="+mj-lt"/>
              </a:rPr>
            </a:br>
            <a:endParaRPr lang="en-IE" sz="1600" dirty="0">
              <a:solidFill>
                <a:schemeClr val="bg1"/>
              </a:solidFill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600" dirty="0">
                <a:solidFill>
                  <a:schemeClr val="bg1"/>
                </a:solidFill>
                <a:latin typeface="+mj-lt"/>
              </a:rPr>
              <a:t>Cross over &amp; personalized medicine</a:t>
            </a:r>
            <a:br>
              <a:rPr lang="en-IE" sz="1600" dirty="0">
                <a:solidFill>
                  <a:schemeClr val="bg1"/>
                </a:solidFill>
                <a:latin typeface="+mj-lt"/>
              </a:rPr>
            </a:br>
            <a:endParaRPr lang="en-IE" sz="1600" dirty="0">
              <a:solidFill>
                <a:schemeClr val="bg1"/>
              </a:solidFill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600" dirty="0">
                <a:solidFill>
                  <a:schemeClr val="bg1"/>
                </a:solidFill>
                <a:latin typeface="+mj-lt"/>
              </a:rPr>
              <a:t>MAMS</a:t>
            </a:r>
          </a:p>
          <a:p>
            <a:endParaRPr lang="en-IE" sz="1600" dirty="0">
              <a:solidFill>
                <a:schemeClr val="bg1"/>
              </a:solidFill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 Prediction</a:t>
            </a:r>
            <a:endParaRPr lang="en-IE" sz="1600" dirty="0">
              <a:solidFill>
                <a:schemeClr val="bg1"/>
              </a:solidFill>
              <a:latin typeface="+mj-lt"/>
            </a:endParaRPr>
          </a:p>
          <a:p>
            <a:endParaRPr lang="en-IE" sz="1600" dirty="0">
              <a:solidFill>
                <a:schemeClr val="bg1"/>
              </a:solidFill>
              <a:latin typeface="+mj-lt"/>
            </a:endParaRPr>
          </a:p>
          <a:p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  <a:p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BD0D89F-8F4C-4418-9A9B-9F986FE29B1E}"/>
              </a:ext>
            </a:extLst>
          </p:cNvPr>
          <p:cNvSpPr/>
          <p:nvPr/>
        </p:nvSpPr>
        <p:spPr>
          <a:xfrm flipH="1">
            <a:off x="7990792" y="1047565"/>
            <a:ext cx="520044" cy="5049035"/>
          </a:xfrm>
          <a:prstGeom prst="rightBrace">
            <a:avLst>
              <a:gd name="adj1" fmla="val 8333"/>
              <a:gd name="adj2" fmla="val 61485"/>
            </a:avLst>
          </a:prstGeom>
          <a:ln w="28575">
            <a:solidFill>
              <a:srgbClr val="35C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85F88EF-5BA9-4A85-A4B4-702C7B97B46A}"/>
              </a:ext>
            </a:extLst>
          </p:cNvPr>
          <p:cNvSpPr/>
          <p:nvPr/>
        </p:nvSpPr>
        <p:spPr>
          <a:xfrm rot="16200000" flipH="1">
            <a:off x="4310411" y="1143006"/>
            <a:ext cx="319981" cy="2114023"/>
          </a:xfrm>
          <a:prstGeom prst="rightBrace">
            <a:avLst/>
          </a:prstGeom>
          <a:ln w="19050"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E98DF1-81A1-4C67-846C-12500CDB6C71}"/>
              </a:ext>
            </a:extLst>
          </p:cNvPr>
          <p:cNvSpPr/>
          <p:nvPr/>
        </p:nvSpPr>
        <p:spPr>
          <a:xfrm>
            <a:off x="3163467" y="973147"/>
            <a:ext cx="2621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CRM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MCP-Mod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Simon’s Two Stage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Fleming’s GST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211CB6F-B6D5-4061-9DBB-6B98D4ED2DDB}"/>
              </a:ext>
            </a:extLst>
          </p:cNvPr>
          <p:cNvSpPr/>
          <p:nvPr/>
        </p:nvSpPr>
        <p:spPr>
          <a:xfrm>
            <a:off x="8510836" y="6200688"/>
            <a:ext cx="196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Cohort Study</a:t>
            </a:r>
          </a:p>
          <a:p>
            <a:r>
              <a:rPr lang="en-IE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Case-control Study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7FFF2D-8D40-48F5-AC8A-26E3BE961620}"/>
              </a:ext>
            </a:extLst>
          </p:cNvPr>
          <p:cNvSpPr/>
          <p:nvPr/>
        </p:nvSpPr>
        <p:spPr>
          <a:xfrm>
            <a:off x="3413390" y="2474168"/>
            <a:ext cx="2114023" cy="319983"/>
          </a:xfrm>
          <a:prstGeom prst="roundRect">
            <a:avLst/>
          </a:prstGeom>
          <a:solidFill>
            <a:srgbClr val="29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CEF3AD7D-1D35-44AA-B61A-401265727671}"/>
              </a:ext>
            </a:extLst>
          </p:cNvPr>
          <p:cNvSpPr/>
          <p:nvPr/>
        </p:nvSpPr>
        <p:spPr>
          <a:xfrm rot="10800000">
            <a:off x="7990792" y="6243898"/>
            <a:ext cx="520044" cy="514437"/>
          </a:xfrm>
          <a:prstGeom prst="rightBrace">
            <a:avLst>
              <a:gd name="adj1" fmla="val 8333"/>
              <a:gd name="adj2" fmla="val 45896"/>
            </a:avLst>
          </a:prstGeom>
          <a:ln>
            <a:solidFill>
              <a:srgbClr val="4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B5B0C7-7ECB-45C4-8A5E-8D95973D30BB}"/>
              </a:ext>
            </a:extLst>
          </p:cNvPr>
          <p:cNvCxnSpPr>
            <a:cxnSpLocks/>
          </p:cNvCxnSpPr>
          <p:nvPr/>
        </p:nvCxnSpPr>
        <p:spPr>
          <a:xfrm>
            <a:off x="8468152" y="1912776"/>
            <a:ext cx="28221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F61ECD-20F6-4AD5-9047-4D1D10CADDCB}"/>
              </a:ext>
            </a:extLst>
          </p:cNvPr>
          <p:cNvSpPr/>
          <p:nvPr/>
        </p:nvSpPr>
        <p:spPr>
          <a:xfrm>
            <a:off x="3613212" y="2448990"/>
            <a:ext cx="1936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EARLY PHASE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C42DC7-EED7-4A35-8045-3C3F5291853A}"/>
              </a:ext>
            </a:extLst>
          </p:cNvPr>
          <p:cNvSpPr/>
          <p:nvPr/>
        </p:nvSpPr>
        <p:spPr>
          <a:xfrm>
            <a:off x="5840304" y="3971737"/>
            <a:ext cx="2133695" cy="370338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51A78-50E6-4D6F-A05D-352B0B71268C}"/>
              </a:ext>
            </a:extLst>
          </p:cNvPr>
          <p:cNvSpPr/>
          <p:nvPr/>
        </p:nvSpPr>
        <p:spPr>
          <a:xfrm>
            <a:off x="5815363" y="3960537"/>
            <a:ext cx="2322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CONFIRMATORY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88A6F0-4BC1-459B-A7CE-5B1651AF0AB2}"/>
              </a:ext>
            </a:extLst>
          </p:cNvPr>
          <p:cNvSpPr/>
          <p:nvPr/>
        </p:nvSpPr>
        <p:spPr>
          <a:xfrm>
            <a:off x="1797719" y="3882596"/>
            <a:ext cx="1299124" cy="532744"/>
          </a:xfrm>
          <a:prstGeom prst="roundRect">
            <a:avLst/>
          </a:prstGeom>
          <a:solidFill>
            <a:srgbClr val="29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9D41A-86D2-4B85-814D-084D3946E46B}"/>
              </a:ext>
            </a:extLst>
          </p:cNvPr>
          <p:cNvSpPr/>
          <p:nvPr/>
        </p:nvSpPr>
        <p:spPr>
          <a:xfrm>
            <a:off x="1730867" y="3873780"/>
            <a:ext cx="144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PRE-CLINICAL</a:t>
            </a:r>
            <a:b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RESEARCH</a:t>
            </a:r>
            <a:endParaRPr lang="en-IE" sz="1400" b="1" i="0" dirty="0">
              <a:solidFill>
                <a:schemeClr val="bg1">
                  <a:lumMod val="8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F0C4D3-21C9-4964-B519-5A42AAFDC99B}"/>
              </a:ext>
            </a:extLst>
          </p:cNvPr>
          <p:cNvSpPr/>
          <p:nvPr/>
        </p:nvSpPr>
        <p:spPr>
          <a:xfrm>
            <a:off x="6242364" y="6347229"/>
            <a:ext cx="1754575" cy="307777"/>
          </a:xfrm>
          <a:prstGeom prst="roundRect">
            <a:avLst/>
          </a:prstGeom>
          <a:solidFill>
            <a:srgbClr val="48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B1C34-3F7A-4C20-BE07-D40BF38C0CD5}"/>
              </a:ext>
            </a:extLst>
          </p:cNvPr>
          <p:cNvSpPr/>
          <p:nvPr/>
        </p:nvSpPr>
        <p:spPr>
          <a:xfrm>
            <a:off x="6200068" y="6347229"/>
            <a:ext cx="1787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POST MARKETING</a:t>
            </a:r>
            <a:endParaRPr lang="en-IE" sz="1400" b="1" i="0" dirty="0">
              <a:solidFill>
                <a:schemeClr val="bg1">
                  <a:lumMod val="8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5EDB41-292C-4FE2-BB6C-1C471B95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4" y="165733"/>
            <a:ext cx="1039228" cy="3773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46FB30-238A-4578-B5AC-F1B5027E2B8F}"/>
              </a:ext>
            </a:extLst>
          </p:cNvPr>
          <p:cNvCxnSpPr>
            <a:cxnSpLocks/>
          </p:cNvCxnSpPr>
          <p:nvPr/>
        </p:nvCxnSpPr>
        <p:spPr>
          <a:xfrm>
            <a:off x="2404693" y="112079"/>
            <a:ext cx="0" cy="405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7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0BF8615B-F55D-43D5-8BBA-90EC23AA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67901"/>
            <a:ext cx="12212200" cy="6790099"/>
          </a:xfrm>
          <a:prstGeom prst="rect">
            <a:avLst/>
          </a:prstGeom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4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1928578" y="2312134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2021, </a:t>
            </a:r>
            <a:r>
              <a:rPr lang="en-GB" sz="2000" b="1" spc="0" dirty="0">
                <a:latin typeface="Century Gothic" panose="020B0502020202020204" pitchFamily="34" charset="0"/>
              </a:rPr>
              <a:t>88%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28034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372134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362333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357044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33606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02604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280048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358758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350698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22722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372134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22722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299420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355886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356172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08191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7" y="991841"/>
            <a:ext cx="3394212" cy="1232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nQuery-Clinical-Trial-Software">
            <a:extLst>
              <a:ext uri="{FF2B5EF4-FFF2-40B4-BE49-F238E27FC236}">
                <a16:creationId xmlns:a16="http://schemas.microsoft.com/office/drawing/2014/main" id="{061B6411-6CB8-44F9-8215-F75C69E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00" y="58685"/>
            <a:ext cx="509862" cy="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39" y="3287180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Non-inferiority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1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249" y="1530329"/>
            <a:ext cx="9788525" cy="495927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500" dirty="0">
                <a:solidFill>
                  <a:prstClr val="black"/>
                </a:solidFill>
              </a:rPr>
              <a:t>Non-inferiority studies find evidence that new therapy is “no worse” than current method by a specified amount</a:t>
            </a:r>
          </a:p>
          <a:p>
            <a:pPr lvl="1">
              <a:buClr>
                <a:srgbClr val="1CADE4"/>
              </a:buClr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Hypothesis: Treatment not inferior to standard by specified non-inferiority margin (H</a:t>
            </a:r>
            <a:r>
              <a:rPr lang="en-IE" sz="30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l-GR" sz="30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IE" sz="30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l-GR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l-GR" sz="30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, H1: </a:t>
            </a:r>
            <a:r>
              <a:rPr lang="el-GR" sz="30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IE" sz="30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IE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l-GR" sz="30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l-GR" sz="30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IE" sz="3000" baseline="-25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 = NI margin/effect size)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600" dirty="0">
                <a:solidFill>
                  <a:prstClr val="black"/>
                </a:solidFill>
              </a:rPr>
              <a:t>Note NI “testing” often framed in terms of confidence intervals being “above” non-inferiority ma</a:t>
            </a:r>
            <a:r>
              <a:rPr lang="en-IE" sz="3500" dirty="0">
                <a:solidFill>
                  <a:prstClr val="black"/>
                </a:solidFill>
              </a:rPr>
              <a:t>rgin</a:t>
            </a:r>
          </a:p>
          <a:p>
            <a:pPr lvl="1">
              <a:buClr>
                <a:srgbClr val="1CADE4"/>
              </a:buClr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NB: 1-sided test at X% alpha = (1-2X)% 2-sided confidence interval (e.g. 5% Alpha level = 90% 2-sided Interval)</a:t>
            </a:r>
            <a:endParaRPr lang="en-IE" sz="2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1CADE4"/>
              </a:buClr>
              <a:buNone/>
            </a:pPr>
            <a:r>
              <a:rPr lang="en-IE" sz="3500" dirty="0">
                <a:solidFill>
                  <a:prstClr val="black"/>
                </a:solidFill>
              </a:rPr>
              <a:t>Very common endpoint for trials evaluating medical devices, generic medicines, surgeries and vaccines</a:t>
            </a:r>
          </a:p>
          <a:p>
            <a:pPr lvl="1">
              <a:buClr>
                <a:srgbClr val="1CADE4"/>
              </a:buClr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NI may be applicable if new treatment is safer, cheaper, less invasive or multiple “versions” useful (e.g. antibiotics)</a:t>
            </a:r>
          </a:p>
          <a:p>
            <a:endParaRPr lang="en-IE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683801" y="1518940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683801" y="4620260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D0684E-CD37-9264-FF8D-C33165D2497A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Non-inferiority Background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50BCB2-FF74-B202-C504-243A175C4FEC}"/>
              </a:ext>
            </a:extLst>
          </p:cNvPr>
          <p:cNvSpPr/>
          <p:nvPr/>
        </p:nvSpPr>
        <p:spPr>
          <a:xfrm flipH="1" flipV="1">
            <a:off x="706660" y="306960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024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5689" y="1628775"/>
            <a:ext cx="9720263" cy="43545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500" dirty="0">
                <a:solidFill>
                  <a:prstClr val="black"/>
                </a:solidFill>
              </a:rPr>
              <a:t>Select non-inferiority margin based on expertise &amp; data</a:t>
            </a:r>
          </a:p>
          <a:p>
            <a:pPr marL="516636" lvl="1" indent="-342900">
              <a:buClr>
                <a:srgbClr val="1CADE4"/>
              </a:buClr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FDA: Fixed fraction (M2) of active control effect (M1)</a:t>
            </a:r>
            <a:endParaRPr lang="en-IE" sz="3500" dirty="0">
              <a:solidFill>
                <a:prstClr val="black"/>
              </a:solidFill>
            </a:endParaRPr>
          </a:p>
          <a:p>
            <a:pPr marL="0" lvl="0" indent="0">
              <a:buClr>
                <a:srgbClr val="1CADE4"/>
              </a:buClr>
              <a:buNone/>
            </a:pPr>
            <a:r>
              <a:rPr lang="en-IE" sz="3500" dirty="0">
                <a:solidFill>
                  <a:prstClr val="black"/>
                </a:solidFill>
              </a:rPr>
              <a:t>NI margin can take into account other considerations than just standard treatment’s effect size (M1)</a:t>
            </a:r>
          </a:p>
          <a:p>
            <a:pPr lvl="1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Safety, secondary endpoints, value (e.g. easier administration)</a:t>
            </a:r>
          </a:p>
          <a:p>
            <a:pPr lvl="1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Conservative pre-specified NI margin encouraged by FDA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500" dirty="0">
                <a:solidFill>
                  <a:prstClr val="black"/>
                </a:solidFill>
              </a:rPr>
              <a:t>Two-arm (new vs standard) trial assumption: Standard’s effect size same as from its approval (assay sensitivity)</a:t>
            </a:r>
          </a:p>
          <a:p>
            <a:pPr lvl="1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Need to replicate standard’s approval trial conditions closely</a:t>
            </a:r>
          </a:p>
          <a:p>
            <a:pPr lvl="1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More evidence/data or three arm design for regulatory approval</a:t>
            </a:r>
          </a:p>
          <a:p>
            <a:pPr marL="0" lvl="0" indent="0">
              <a:buClr>
                <a:srgbClr val="1CADE4"/>
              </a:buClr>
              <a:buNone/>
            </a:pPr>
            <a:endParaRPr lang="en-IE" sz="3200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579321" y="162877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579321" y="249169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579321" y="4159252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099FDE-83CF-FE63-F3E7-E2E9F6F1456E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Non-inferiority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21960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2363" y="1529892"/>
            <a:ext cx="5970335" cy="4024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dirty="0"/>
              <a:t>Non-inferiority and equivalence both test if new treatment similar to standard </a:t>
            </a:r>
          </a:p>
          <a:p>
            <a:pPr marL="0" indent="0">
              <a:buNone/>
            </a:pPr>
            <a:r>
              <a:rPr lang="en-IE" sz="2800" dirty="0"/>
              <a:t>Non-inferiority: Not Inferior to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Direct effect measure w/ “good” direction</a:t>
            </a:r>
          </a:p>
          <a:p>
            <a:pPr marL="0" indent="0">
              <a:buNone/>
            </a:pPr>
            <a:r>
              <a:rPr lang="en-IE" sz="2800" dirty="0"/>
              <a:t>Equivalence: Equivalent to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 Indirect effect measure w/o “good” direction </a:t>
            </a:r>
          </a:p>
          <a:p>
            <a:pPr marL="0" indent="0">
              <a:buNone/>
            </a:pPr>
            <a:r>
              <a:rPr lang="en-IE" sz="2800" dirty="0"/>
              <a:t>Superiority by a Margin: Better than control by specified amount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Effectively inverse of NI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Not to be confused with traditional inequality/superiority hypothesis</a:t>
            </a:r>
          </a:p>
          <a:p>
            <a:pPr marL="128016" lvl="1" indent="0">
              <a:buNone/>
            </a:pPr>
            <a:endParaRPr lang="en-IE" sz="1400" dirty="0"/>
          </a:p>
          <a:p>
            <a:pPr marL="128016" lvl="1" indent="0">
              <a:buNone/>
            </a:pPr>
            <a:endParaRPr lang="en-IE" sz="1400" dirty="0"/>
          </a:p>
        </p:txBody>
      </p:sp>
      <p:pic>
        <p:nvPicPr>
          <p:cNvPr id="3076" name="Picture 4" descr="http://www.trialsjournal.com/content/figures/1468-6708-5-8-1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r="10832" b="5050"/>
          <a:stretch/>
        </p:blipFill>
        <p:spPr bwMode="auto">
          <a:xfrm>
            <a:off x="6648583" y="1864302"/>
            <a:ext cx="5189978" cy="3689902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bg2"/>
            </a:solidFill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783647" y="5547460"/>
            <a:ext cx="258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Source: C Pater (2004)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027253-5885-F814-15FA-567FEAF87191}"/>
              </a:ext>
            </a:extLst>
          </p:cNvPr>
          <p:cNvSpPr txBox="1">
            <a:spLocks/>
          </p:cNvSpPr>
          <p:nvPr/>
        </p:nvSpPr>
        <p:spPr>
          <a:xfrm>
            <a:off x="579321" y="19324"/>
            <a:ext cx="10439479" cy="14996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cap="none" dirty="0"/>
              <a:t>Non-inferiority &amp; Similar Hypotheses</a:t>
            </a:r>
          </a:p>
        </p:txBody>
      </p:sp>
    </p:spTree>
    <p:extLst>
      <p:ext uri="{BB962C8B-B14F-4D97-AF65-F5344CB8AC3E}">
        <p14:creationId xmlns:p14="http://schemas.microsoft.com/office/powerpoint/2010/main" val="1373673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3461</Words>
  <Application>Microsoft Office PowerPoint</Application>
  <PresentationFormat>Widescreen</PresentationFormat>
  <Paragraphs>350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</vt:lpstr>
      <vt:lpstr>Calibri</vt:lpstr>
      <vt:lpstr>Century Gothic</vt:lpstr>
      <vt:lpstr>Futura</vt:lpstr>
      <vt:lpstr>Tw Cen MT</vt:lpstr>
      <vt:lpstr>Wingdings</vt:lpstr>
      <vt:lpstr>Wingdings 3</vt:lpstr>
      <vt:lpstr>3_Integral</vt:lpstr>
      <vt:lpstr>Sample SIZe for  Non-INFERIORITY Studies</vt:lpstr>
      <vt:lpstr>Webinar Host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Proportion Parallel Example</vt:lpstr>
      <vt:lpstr>Survival Parallel Arm Example</vt:lpstr>
      <vt:lpstr>Count Parallel Arm Example</vt:lpstr>
      <vt:lpstr>Discussion and Conclusions</vt:lpstr>
      <vt:lpstr>PowerPoint Presentation</vt:lpstr>
      <vt:lpstr>PowerPoint Presentation</vt:lpstr>
      <vt:lpstr>References (Non-inferiority)</vt:lpstr>
      <vt:lpstr>References (Non-inferiority/Designs)</vt:lpstr>
      <vt:lpstr>References (Designs/Endpoints/Sample Size)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2019-02-12T11:10:19Z</dcterms:created>
  <dcterms:modified xsi:type="dcterms:W3CDTF">2022-09-06T11:42:43Z</dcterms:modified>
</cp:coreProperties>
</file>