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6858000" cx="12192000"/>
  <p:notesSz cx="6858000" cy="9144000"/>
  <p:embeddedFontLst>
    <p:embeddedFont>
      <p:font typeface="Poppins"/>
      <p:regular r:id="rId34"/>
      <p:bold r:id="rId35"/>
      <p:italic r:id="rId36"/>
      <p:boldItalic r:id="rId37"/>
    </p:embeddedFont>
    <p:embeddedFont>
      <p:font typeface="Inter"/>
      <p:regular r:id="rId38"/>
      <p:bold r:id="rId39"/>
    </p:embeddedFont>
    <p:embeddedFont>
      <p:font typeface="Century Gothic"/>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772">
          <p15:clr>
            <a:srgbClr val="A4A3A4"/>
          </p15:clr>
        </p15:guide>
        <p15:guide id="2" pos="3840">
          <p15:clr>
            <a:srgbClr val="A4A3A4"/>
          </p15:clr>
        </p15:guide>
      </p15:sldGuideLst>
    </p:ext>
    <p:ext uri="http://customooxmlschemas.google.com/">
      <go:slidesCustomData xmlns:go="http://customooxmlschemas.google.com/" r:id="rId44" roundtripDataSignature="AMtx7mhTqEvM3v6HZ5HenXIlUqryzn5F6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09CD978-2CC7-4AD9-B597-3ED8AA7A7E3B}">
  <a:tblStyle styleId="{609CD978-2CC7-4AD9-B597-3ED8AA7A7E3B}"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F1FA"/>
          </a:solidFill>
        </a:fill>
      </a:tcStyle>
    </a:wholeTbl>
    <a:band1H>
      <a:tcTxStyle b="off" i="off"/>
      <a:tcStyle>
        <a:fill>
          <a:solidFill>
            <a:srgbClr val="CBE2F5"/>
          </a:solidFill>
        </a:fill>
      </a:tcStyle>
    </a:band1H>
    <a:band2H>
      <a:tcTxStyle b="off" i="off"/>
    </a:band2H>
    <a:band1V>
      <a:tcTxStyle b="off" i="off"/>
      <a:tcStyle>
        <a:fill>
          <a:solidFill>
            <a:srgbClr val="CBE2F5"/>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772"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enturyGothic-regular.fntdata"/><Relationship Id="rId20" Type="http://schemas.openxmlformats.org/officeDocument/2006/relationships/slide" Target="slides/slide14.xml"/><Relationship Id="rId42" Type="http://schemas.openxmlformats.org/officeDocument/2006/relationships/font" Target="fonts/CenturyGothic-italic.fntdata"/><Relationship Id="rId41" Type="http://schemas.openxmlformats.org/officeDocument/2006/relationships/font" Target="fonts/CenturyGothic-bold.fntdata"/><Relationship Id="rId22" Type="http://schemas.openxmlformats.org/officeDocument/2006/relationships/slide" Target="slides/slide16.xml"/><Relationship Id="rId44" Type="http://customschemas.google.com/relationships/presentationmetadata" Target="metadata"/><Relationship Id="rId21" Type="http://schemas.openxmlformats.org/officeDocument/2006/relationships/slide" Target="slides/slide15.xml"/><Relationship Id="rId43" Type="http://schemas.openxmlformats.org/officeDocument/2006/relationships/font" Target="fonts/CenturyGothic-bold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Poppins-bold.fntdata"/><Relationship Id="rId12" Type="http://schemas.openxmlformats.org/officeDocument/2006/relationships/slide" Target="slides/slide6.xml"/><Relationship Id="rId34" Type="http://schemas.openxmlformats.org/officeDocument/2006/relationships/font" Target="fonts/Poppins-regular.fntdata"/><Relationship Id="rId15" Type="http://schemas.openxmlformats.org/officeDocument/2006/relationships/slide" Target="slides/slide9.xml"/><Relationship Id="rId37" Type="http://schemas.openxmlformats.org/officeDocument/2006/relationships/font" Target="fonts/Poppins-boldItalic.fntdata"/><Relationship Id="rId14" Type="http://schemas.openxmlformats.org/officeDocument/2006/relationships/slide" Target="slides/slide8.xml"/><Relationship Id="rId36" Type="http://schemas.openxmlformats.org/officeDocument/2006/relationships/font" Target="fonts/Poppins-italic.fntdata"/><Relationship Id="rId17" Type="http://schemas.openxmlformats.org/officeDocument/2006/relationships/slide" Target="slides/slide11.xml"/><Relationship Id="rId39" Type="http://schemas.openxmlformats.org/officeDocument/2006/relationships/font" Target="fonts/Inter-bold.fntdata"/><Relationship Id="rId16" Type="http://schemas.openxmlformats.org/officeDocument/2006/relationships/slide" Target="slides/slide10.xml"/><Relationship Id="rId38" Type="http://schemas.openxmlformats.org/officeDocument/2006/relationships/font" Target="fonts/Inter-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rsos.royalsocietypublishing.org/content/1/3/140216"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www.Statsols.com/trial</a:t>
            </a:r>
            <a:endParaRPr/>
          </a:p>
        </p:txBody>
      </p:sp>
      <p:sp>
        <p:nvSpPr>
          <p:cNvPr id="96" name="Google Shape;9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 name="Google Shape;186;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 name="Google Shape;194;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 name="Google Shape;202;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0" name="Google Shape;21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217" name="Google Shape;217;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b="0" i="0" sz="1200" u="sng">
              <a:solidFill>
                <a:schemeClr val="dk1"/>
              </a:solidFill>
              <a:latin typeface="Arial"/>
              <a:ea typeface="Arial"/>
              <a:cs typeface="Arial"/>
              <a:sym typeface="Arial"/>
              <a:hlinkClick r:id="rId2">
                <a:extLst>
                  <a:ext uri="{A12FA001-AC4F-418D-AE19-62706E023703}">
                    <ahyp:hlinkClr val="tx"/>
                  </a:ext>
                </a:extLst>
              </a:hlinkClick>
            </a:endParaRPr>
          </a:p>
        </p:txBody>
      </p:sp>
      <p:sp>
        <p:nvSpPr>
          <p:cNvPr id="224" name="Google Shape;224;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8" name="Google Shape;23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5" name="Google Shape;24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1" name="Google Shape;25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e07b3675fe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g1e07b3675fe_0_18:notes"/>
          <p:cNvSpPr txBox="1"/>
          <p:nvPr>
            <p:ph idx="1" type="body"/>
          </p:nvPr>
        </p:nvSpPr>
        <p:spPr>
          <a:xfrm>
            <a:off x="685801"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8" name="Google Shape;258;g1e07b3675fe_0_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 name="Google Shape;10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e07b3675fe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g1e07b3675fe_0_36:notes"/>
          <p:cNvSpPr txBox="1"/>
          <p:nvPr>
            <p:ph idx="1" type="body"/>
          </p:nvPr>
        </p:nvSpPr>
        <p:spPr>
          <a:xfrm>
            <a:off x="685801"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g1e07b3675fe_0_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2" name="Google Shape;28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8" name="Google Shape;288;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52400" lvl="0" marL="228600" rtl="0" algn="l">
              <a:lnSpc>
                <a:spcPct val="100000"/>
              </a:lnSpc>
              <a:spcBef>
                <a:spcPts val="0"/>
              </a:spcBef>
              <a:spcAft>
                <a:spcPts val="0"/>
              </a:spcAft>
              <a:buClr>
                <a:schemeClr val="dk1"/>
              </a:buClr>
              <a:buSzPts val="1200"/>
              <a:buFont typeface="Calibri"/>
              <a:buNone/>
            </a:pPr>
            <a:r>
              <a:t/>
            </a:r>
            <a:endParaRPr/>
          </a:p>
        </p:txBody>
      </p:sp>
      <p:sp>
        <p:nvSpPr>
          <p:cNvPr id="295" name="Google Shape;295;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2" name="Google Shape;30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3" name="Google Shape;313;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9" name="Google Shape;319;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5" name="Google Shape;325;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 name="Google Shape;11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 name="Google Shape;11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 name="Google Shape;12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 name="Google Shape;15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fe0d44aaa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g1fe0d44aaa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174" name="Google Shape;174;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7.png"/><Relationship Id="rId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3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showMasterSp="0">
  <p:cSld name="3_Custom Layout">
    <p:spTree>
      <p:nvGrpSpPr>
        <p:cNvPr id="17" name="Shape 17"/>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 Title and Content No Logo" type="obj">
  <p:cSld name="OBJECT">
    <p:spTree>
      <p:nvGrpSpPr>
        <p:cNvPr id="61" name="Shape 61"/>
        <p:cNvGrpSpPr/>
        <p:nvPr/>
      </p:nvGrpSpPr>
      <p:grpSpPr>
        <a:xfrm>
          <a:off x="0" y="0"/>
          <a:ext cx="0" cy="0"/>
          <a:chOff x="0" y="0"/>
          <a:chExt cx="0" cy="0"/>
        </a:xfrm>
      </p:grpSpPr>
      <p:sp>
        <p:nvSpPr>
          <p:cNvPr id="62" name="Google Shape;62;g1e07b3675fe_0_148"/>
          <p:cNvSpPr txBox="1"/>
          <p:nvPr>
            <p:ph type="title"/>
          </p:nvPr>
        </p:nvSpPr>
        <p:spPr>
          <a:xfrm>
            <a:off x="1716912" y="235586"/>
            <a:ext cx="9720000" cy="1499700"/>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Clr>
                <a:schemeClr val="lt1"/>
              </a:buClr>
              <a:buSzPts val="5000"/>
              <a:buFont typeface="Poppins"/>
              <a:buNone/>
              <a:defRPr cap="none">
                <a:solidFill>
                  <a:schemeClr val="lt1"/>
                </a:solidFill>
                <a:latin typeface="Poppins"/>
                <a:ea typeface="Poppins"/>
                <a:cs typeface="Poppins"/>
                <a:sym typeface="Poppi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g1e07b3675fe_0_148"/>
          <p:cNvSpPr txBox="1"/>
          <p:nvPr>
            <p:ph idx="1" type="body"/>
          </p:nvPr>
        </p:nvSpPr>
        <p:spPr>
          <a:xfrm>
            <a:off x="731784" y="1978269"/>
            <a:ext cx="9720000" cy="4023300"/>
          </a:xfrm>
          <a:prstGeom prst="rect">
            <a:avLst/>
          </a:prstGeom>
          <a:noFill/>
          <a:ln>
            <a:noFill/>
          </a:ln>
        </p:spPr>
        <p:txBody>
          <a:bodyPr anchorCtr="0" anchor="t" bIns="45700" lIns="45700" spcFirstLastPara="1" rIns="45700" wrap="square" tIns="45700">
            <a:normAutofit/>
          </a:bodyPr>
          <a:lstStyle>
            <a:lvl1pPr indent="-368300" lvl="0" marL="457200" algn="l">
              <a:lnSpc>
                <a:spcPct val="90000"/>
              </a:lnSpc>
              <a:spcBef>
                <a:spcPts val="1200"/>
              </a:spcBef>
              <a:spcAft>
                <a:spcPts val="0"/>
              </a:spcAft>
              <a:buSzPts val="2200"/>
              <a:buChar char="•"/>
              <a:defRPr>
                <a:solidFill>
                  <a:schemeClr val="lt1"/>
                </a:solidFill>
                <a:latin typeface="Poppins"/>
                <a:ea typeface="Poppins"/>
                <a:cs typeface="Poppins"/>
                <a:sym typeface="Poppins"/>
              </a:defRPr>
            </a:lvl1pPr>
            <a:lvl2pPr indent="-342900" lvl="1" marL="914400" algn="l">
              <a:lnSpc>
                <a:spcPct val="90000"/>
              </a:lnSpc>
              <a:spcBef>
                <a:spcPts val="200"/>
              </a:spcBef>
              <a:spcAft>
                <a:spcPts val="0"/>
              </a:spcAft>
              <a:buSzPts val="1800"/>
              <a:buChar char="•"/>
              <a:defRPr>
                <a:solidFill>
                  <a:schemeClr val="lt1"/>
                </a:solidFill>
                <a:latin typeface="Poppins"/>
                <a:ea typeface="Poppins"/>
                <a:cs typeface="Poppins"/>
                <a:sym typeface="Poppins"/>
              </a:defRPr>
            </a:lvl2pPr>
            <a:lvl3pPr indent="-317500" lvl="2" marL="1371600" algn="l">
              <a:lnSpc>
                <a:spcPct val="90000"/>
              </a:lnSpc>
              <a:spcBef>
                <a:spcPts val="400"/>
              </a:spcBef>
              <a:spcAft>
                <a:spcPts val="0"/>
              </a:spcAft>
              <a:buSzPts val="1400"/>
              <a:buChar char="•"/>
              <a:defRPr>
                <a:solidFill>
                  <a:schemeClr val="lt1"/>
                </a:solidFill>
                <a:latin typeface="Poppins"/>
                <a:ea typeface="Poppins"/>
                <a:cs typeface="Poppins"/>
                <a:sym typeface="Poppins"/>
              </a:defRPr>
            </a:lvl3pPr>
            <a:lvl4pPr indent="-317500" lvl="3" marL="1828800" algn="l">
              <a:lnSpc>
                <a:spcPct val="90000"/>
              </a:lnSpc>
              <a:spcBef>
                <a:spcPts val="400"/>
              </a:spcBef>
              <a:spcAft>
                <a:spcPts val="0"/>
              </a:spcAft>
              <a:buSzPts val="1400"/>
              <a:buChar char="•"/>
              <a:defRPr>
                <a:solidFill>
                  <a:schemeClr val="lt1"/>
                </a:solidFill>
                <a:latin typeface="Poppins"/>
                <a:ea typeface="Poppins"/>
                <a:cs typeface="Poppins"/>
                <a:sym typeface="Poppins"/>
              </a:defRPr>
            </a:lvl4pPr>
            <a:lvl5pPr indent="-317500" lvl="4" marL="2286000" algn="l">
              <a:lnSpc>
                <a:spcPct val="90000"/>
              </a:lnSpc>
              <a:spcBef>
                <a:spcPts val="400"/>
              </a:spcBef>
              <a:spcAft>
                <a:spcPts val="0"/>
              </a:spcAft>
              <a:buSzPts val="1400"/>
              <a:buChar char="•"/>
              <a:defRPr>
                <a:solidFill>
                  <a:schemeClr val="lt1"/>
                </a:solidFill>
                <a:latin typeface="Poppins"/>
                <a:ea typeface="Poppins"/>
                <a:cs typeface="Poppins"/>
                <a:sym typeface="Poppins"/>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4" name="Google Shape;64;g1e07b3675fe_0_148"/>
          <p:cNvSpPr txBox="1"/>
          <p:nvPr>
            <p:ph idx="10" type="dt"/>
          </p:nvPr>
        </p:nvSpPr>
        <p:spPr>
          <a:xfrm>
            <a:off x="1024129" y="6470704"/>
            <a:ext cx="2154000" cy="274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g1e07b3675fe_0_148"/>
          <p:cNvSpPr txBox="1"/>
          <p:nvPr>
            <p:ph idx="11" type="ftr"/>
          </p:nvPr>
        </p:nvSpPr>
        <p:spPr>
          <a:xfrm>
            <a:off x="7086600" y="6470704"/>
            <a:ext cx="3657900" cy="2742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g1e07b3675fe_0_148"/>
          <p:cNvSpPr txBox="1"/>
          <p:nvPr>
            <p:ph idx="12" type="sldNum"/>
          </p:nvPr>
        </p:nvSpPr>
        <p:spPr>
          <a:xfrm>
            <a:off x="10837333" y="6470704"/>
            <a:ext cx="973800" cy="2742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No Web RH Side" showMasterSp="0">
  <p:cSld name="3 -No Web RH Side">
    <p:spTree>
      <p:nvGrpSpPr>
        <p:cNvPr id="67" name="Shape 67"/>
        <p:cNvGrpSpPr/>
        <p:nvPr/>
      </p:nvGrpSpPr>
      <p:grpSpPr>
        <a:xfrm>
          <a:off x="0" y="0"/>
          <a:ext cx="0" cy="0"/>
          <a:chOff x="0" y="0"/>
          <a:chExt cx="0" cy="0"/>
        </a:xfrm>
      </p:grpSpPr>
      <p:pic>
        <p:nvPicPr>
          <p:cNvPr descr="Shape, arrow&#10;&#10;Description automatically generated" id="68" name="Google Shape;68;g1e07b3675fe_0_161"/>
          <p:cNvPicPr preferRelativeResize="0"/>
          <p:nvPr/>
        </p:nvPicPr>
        <p:blipFill rotWithShape="1">
          <a:blip r:embed="rId2">
            <a:alphaModFix amt="35000"/>
          </a:blip>
          <a:srcRect b="0" l="0" r="0" t="0"/>
          <a:stretch/>
        </p:blipFill>
        <p:spPr>
          <a:xfrm>
            <a:off x="11111199" y="5773069"/>
            <a:ext cx="1080801" cy="1080799"/>
          </a:xfrm>
          <a:prstGeom prst="rect">
            <a:avLst/>
          </a:prstGeom>
          <a:noFill/>
          <a:ln>
            <a:noFill/>
          </a:ln>
        </p:spPr>
      </p:pic>
      <p:pic>
        <p:nvPicPr>
          <p:cNvPr descr="Icon&#10;&#10;Description automatically generated" id="69" name="Google Shape;69;g1e07b3675fe_0_161"/>
          <p:cNvPicPr preferRelativeResize="0"/>
          <p:nvPr/>
        </p:nvPicPr>
        <p:blipFill rotWithShape="1">
          <a:blip r:embed="rId3">
            <a:alphaModFix amt="35000"/>
          </a:blip>
          <a:srcRect b="3670" l="27112" r="0" t="0"/>
          <a:stretch/>
        </p:blipFill>
        <p:spPr>
          <a:xfrm>
            <a:off x="-1" y="5755485"/>
            <a:ext cx="1650397" cy="1098383"/>
          </a:xfrm>
          <a:prstGeom prst="rect">
            <a:avLst/>
          </a:prstGeom>
          <a:noFill/>
          <a:ln>
            <a:noFill/>
          </a:ln>
        </p:spPr>
      </p:pic>
      <p:sp>
        <p:nvSpPr>
          <p:cNvPr id="70" name="Google Shape;70;g1e07b3675fe_0_161"/>
          <p:cNvSpPr txBox="1"/>
          <p:nvPr>
            <p:ph idx="1" type="body"/>
          </p:nvPr>
        </p:nvSpPr>
        <p:spPr>
          <a:xfrm>
            <a:off x="712176" y="1978269"/>
            <a:ext cx="9787800" cy="4023300"/>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SzPts val="2800"/>
              <a:buFont typeface="Arial"/>
              <a:buNone/>
              <a:defRPr sz="2800">
                <a:solidFill>
                  <a:schemeClr val="dk1"/>
                </a:solidFill>
                <a:latin typeface="Calibri"/>
                <a:ea typeface="Calibri"/>
                <a:cs typeface="Calibri"/>
                <a:sym typeface="Calibri"/>
              </a:defRPr>
            </a:lvl1pPr>
            <a:lvl2pPr indent="-381000" lvl="1" marL="914400" algn="l">
              <a:lnSpc>
                <a:spcPct val="90000"/>
              </a:lnSpc>
              <a:spcBef>
                <a:spcPts val="200"/>
              </a:spcBef>
              <a:spcAft>
                <a:spcPts val="0"/>
              </a:spcAft>
              <a:buClr>
                <a:srgbClr val="43BDCA"/>
              </a:buClr>
              <a:buSzPts val="2400"/>
              <a:buFont typeface="Arial"/>
              <a:buChar char="•"/>
              <a:defRPr sz="2400">
                <a:solidFill>
                  <a:schemeClr val="dk1"/>
                </a:solidFill>
                <a:latin typeface="Calibri"/>
                <a:ea typeface="Calibri"/>
                <a:cs typeface="Calibri"/>
                <a:sym typeface="Calibri"/>
              </a:defRPr>
            </a:lvl2pPr>
            <a:lvl3pPr indent="-342900" lvl="2" marL="1371600" algn="l">
              <a:lnSpc>
                <a:spcPct val="90000"/>
              </a:lnSpc>
              <a:spcBef>
                <a:spcPts val="400"/>
              </a:spcBef>
              <a:spcAft>
                <a:spcPts val="0"/>
              </a:spcAft>
              <a:buClr>
                <a:srgbClr val="43BDCA"/>
              </a:buClr>
              <a:buSzPts val="1800"/>
              <a:buFont typeface="Arial"/>
              <a:buChar char="•"/>
              <a:defRPr sz="1800">
                <a:solidFill>
                  <a:schemeClr val="dk1"/>
                </a:solidFill>
                <a:latin typeface="Calibri"/>
                <a:ea typeface="Calibri"/>
                <a:cs typeface="Calibri"/>
                <a:sym typeface="Calibri"/>
              </a:defRPr>
            </a:lvl3pPr>
            <a:lvl4pPr indent="-342900" lvl="3" marL="1828800" algn="l">
              <a:lnSpc>
                <a:spcPct val="90000"/>
              </a:lnSpc>
              <a:spcBef>
                <a:spcPts val="400"/>
              </a:spcBef>
              <a:spcAft>
                <a:spcPts val="0"/>
              </a:spcAft>
              <a:buClr>
                <a:srgbClr val="43BDCA"/>
              </a:buClr>
              <a:buSzPts val="1800"/>
              <a:buFont typeface="Arial"/>
              <a:buChar char="•"/>
              <a:defRPr sz="1800">
                <a:solidFill>
                  <a:schemeClr val="dk1"/>
                </a:solidFill>
                <a:latin typeface="Calibri"/>
                <a:ea typeface="Calibri"/>
                <a:cs typeface="Calibri"/>
                <a:sym typeface="Calibri"/>
              </a:defRPr>
            </a:lvl4pPr>
            <a:lvl5pPr indent="-342900" lvl="4" marL="2286000" algn="l">
              <a:lnSpc>
                <a:spcPct val="90000"/>
              </a:lnSpc>
              <a:spcBef>
                <a:spcPts val="400"/>
              </a:spcBef>
              <a:spcAft>
                <a:spcPts val="0"/>
              </a:spcAft>
              <a:buClr>
                <a:srgbClr val="43BDCA"/>
              </a:buClr>
              <a:buSzPts val="1800"/>
              <a:buFont typeface="Arial"/>
              <a:buChar char="•"/>
              <a:defRPr sz="1800">
                <a:solidFill>
                  <a:schemeClr val="dk1"/>
                </a:solidFill>
                <a:latin typeface="Calibri"/>
                <a:ea typeface="Calibri"/>
                <a:cs typeface="Calibri"/>
                <a:sym typeface="Calibri"/>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descr="Shape, arrow&#10;&#10;Description automatically generated" id="71" name="Google Shape;71;g1e07b3675fe_0_161"/>
          <p:cNvPicPr preferRelativeResize="0"/>
          <p:nvPr/>
        </p:nvPicPr>
        <p:blipFill rotWithShape="1">
          <a:blip r:embed="rId4">
            <a:alphaModFix amt="20000"/>
          </a:blip>
          <a:srcRect b="0" l="0" r="0" t="0"/>
          <a:stretch/>
        </p:blipFill>
        <p:spPr>
          <a:xfrm>
            <a:off x="-1085274" y="-674662"/>
            <a:ext cx="3464868" cy="2309913"/>
          </a:xfrm>
          <a:prstGeom prst="rect">
            <a:avLst/>
          </a:prstGeom>
          <a:noFill/>
          <a:ln>
            <a:noFill/>
          </a:ln>
        </p:spPr>
      </p:pic>
      <p:pic>
        <p:nvPicPr>
          <p:cNvPr descr="A picture containing monitor, screen, television, photo&#10;&#10;Description automatically generated" id="72" name="Google Shape;72;g1e07b3675fe_0_161"/>
          <p:cNvPicPr preferRelativeResize="0"/>
          <p:nvPr/>
        </p:nvPicPr>
        <p:blipFill rotWithShape="1">
          <a:blip r:embed="rId5">
            <a:alphaModFix amt="20000"/>
          </a:blip>
          <a:srcRect b="0" l="0" r="0" t="0"/>
          <a:stretch/>
        </p:blipFill>
        <p:spPr>
          <a:xfrm>
            <a:off x="9599003" y="-414102"/>
            <a:ext cx="3464868" cy="2159746"/>
          </a:xfrm>
          <a:prstGeom prst="rect">
            <a:avLst/>
          </a:prstGeom>
          <a:noFill/>
          <a:ln>
            <a:noFill/>
          </a:ln>
        </p:spPr>
      </p:pic>
      <p:pic>
        <p:nvPicPr>
          <p:cNvPr descr="Logo&#10;&#10;Description automatically generated" id="73" name="Google Shape;73;g1e07b3675fe_0_161"/>
          <p:cNvPicPr preferRelativeResize="0"/>
          <p:nvPr/>
        </p:nvPicPr>
        <p:blipFill rotWithShape="1">
          <a:blip r:embed="rId6">
            <a:alphaModFix/>
          </a:blip>
          <a:srcRect b="0" l="0" r="0" t="0"/>
          <a:stretch/>
        </p:blipFill>
        <p:spPr>
          <a:xfrm>
            <a:off x="11379063" y="6418582"/>
            <a:ext cx="831989" cy="467994"/>
          </a:xfrm>
          <a:prstGeom prst="rect">
            <a:avLst/>
          </a:prstGeom>
          <a:noFill/>
          <a:ln>
            <a:noFill/>
          </a:ln>
        </p:spPr>
      </p:pic>
      <p:sp>
        <p:nvSpPr>
          <p:cNvPr id="74" name="Google Shape;74;g1e07b3675fe_0_161"/>
          <p:cNvSpPr txBox="1"/>
          <p:nvPr>
            <p:ph type="title"/>
          </p:nvPr>
        </p:nvSpPr>
        <p:spPr>
          <a:xfrm>
            <a:off x="712176" y="26495"/>
            <a:ext cx="10306500" cy="1499700"/>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Clr>
                <a:srgbClr val="0C0C0C"/>
              </a:buClr>
              <a:buSzPts val="4000"/>
              <a:buFont typeface="Calibri"/>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 Title and Content - Blue Bar" showMasterSp="0">
  <p:cSld name="Standard - Title and Content - Blue Bar">
    <p:spTree>
      <p:nvGrpSpPr>
        <p:cNvPr id="75" name="Shape 75"/>
        <p:cNvGrpSpPr/>
        <p:nvPr/>
      </p:nvGrpSpPr>
      <p:grpSpPr>
        <a:xfrm>
          <a:off x="0" y="0"/>
          <a:ext cx="0" cy="0"/>
          <a:chOff x="0" y="0"/>
          <a:chExt cx="0" cy="0"/>
        </a:xfrm>
      </p:grpSpPr>
      <p:pic>
        <p:nvPicPr>
          <p:cNvPr descr="A close up of a logo&#10;&#10;Description automatically generated" id="76" name="Google Shape;76;g1e07b3675fe_0_169"/>
          <p:cNvPicPr preferRelativeResize="0"/>
          <p:nvPr/>
        </p:nvPicPr>
        <p:blipFill rotWithShape="1">
          <a:blip r:embed="rId2">
            <a:alphaModFix amt="20000"/>
          </a:blip>
          <a:srcRect b="721" l="6244" r="15311" t="35437"/>
          <a:stretch/>
        </p:blipFill>
        <p:spPr>
          <a:xfrm rot="5400000">
            <a:off x="9513407" y="3140644"/>
            <a:ext cx="4183985" cy="1173202"/>
          </a:xfrm>
          <a:prstGeom prst="rect">
            <a:avLst/>
          </a:prstGeom>
          <a:noFill/>
          <a:ln>
            <a:noFill/>
          </a:ln>
        </p:spPr>
      </p:pic>
      <p:pic>
        <p:nvPicPr>
          <p:cNvPr descr="Shape, arrow&#10;&#10;Description automatically generated" id="77" name="Google Shape;77;g1e07b3675fe_0_169"/>
          <p:cNvPicPr preferRelativeResize="0"/>
          <p:nvPr/>
        </p:nvPicPr>
        <p:blipFill rotWithShape="1">
          <a:blip r:embed="rId3">
            <a:alphaModFix amt="35000"/>
          </a:blip>
          <a:srcRect b="0" l="0" r="0" t="0"/>
          <a:stretch/>
        </p:blipFill>
        <p:spPr>
          <a:xfrm>
            <a:off x="11111199" y="5773069"/>
            <a:ext cx="1080801" cy="1080799"/>
          </a:xfrm>
          <a:prstGeom prst="rect">
            <a:avLst/>
          </a:prstGeom>
          <a:noFill/>
          <a:ln>
            <a:noFill/>
          </a:ln>
        </p:spPr>
      </p:pic>
      <p:pic>
        <p:nvPicPr>
          <p:cNvPr descr="Icon&#10;&#10;Description automatically generated" id="78" name="Google Shape;78;g1e07b3675fe_0_169"/>
          <p:cNvPicPr preferRelativeResize="0"/>
          <p:nvPr/>
        </p:nvPicPr>
        <p:blipFill rotWithShape="1">
          <a:blip r:embed="rId4">
            <a:alphaModFix amt="35000"/>
          </a:blip>
          <a:srcRect b="3670" l="27112" r="0" t="0"/>
          <a:stretch/>
        </p:blipFill>
        <p:spPr>
          <a:xfrm>
            <a:off x="-1" y="5755485"/>
            <a:ext cx="1650397" cy="1098383"/>
          </a:xfrm>
          <a:prstGeom prst="rect">
            <a:avLst/>
          </a:prstGeom>
          <a:noFill/>
          <a:ln>
            <a:noFill/>
          </a:ln>
        </p:spPr>
      </p:pic>
      <p:pic>
        <p:nvPicPr>
          <p:cNvPr descr="Shape, arrow&#10;&#10;Description automatically generated" id="79" name="Google Shape;79;g1e07b3675fe_0_169"/>
          <p:cNvPicPr preferRelativeResize="0"/>
          <p:nvPr/>
        </p:nvPicPr>
        <p:blipFill rotWithShape="1">
          <a:blip r:embed="rId5">
            <a:alphaModFix amt="20000"/>
          </a:blip>
          <a:srcRect b="0" l="0" r="0" t="0"/>
          <a:stretch/>
        </p:blipFill>
        <p:spPr>
          <a:xfrm>
            <a:off x="-1085274" y="-674662"/>
            <a:ext cx="3464868" cy="2309913"/>
          </a:xfrm>
          <a:prstGeom prst="rect">
            <a:avLst/>
          </a:prstGeom>
          <a:noFill/>
          <a:ln>
            <a:noFill/>
          </a:ln>
        </p:spPr>
      </p:pic>
      <p:pic>
        <p:nvPicPr>
          <p:cNvPr descr="A picture containing monitor, screen, television, photo&#10;&#10;Description automatically generated" id="80" name="Google Shape;80;g1e07b3675fe_0_169"/>
          <p:cNvPicPr preferRelativeResize="0"/>
          <p:nvPr/>
        </p:nvPicPr>
        <p:blipFill rotWithShape="1">
          <a:blip r:embed="rId6">
            <a:alphaModFix amt="20000"/>
          </a:blip>
          <a:srcRect b="0" l="0" r="0" t="0"/>
          <a:stretch/>
        </p:blipFill>
        <p:spPr>
          <a:xfrm>
            <a:off x="9599003" y="-414102"/>
            <a:ext cx="3464868" cy="2159746"/>
          </a:xfrm>
          <a:prstGeom prst="rect">
            <a:avLst/>
          </a:prstGeom>
          <a:noFill/>
          <a:ln>
            <a:noFill/>
          </a:ln>
        </p:spPr>
      </p:pic>
      <p:cxnSp>
        <p:nvCxnSpPr>
          <p:cNvPr id="81" name="Google Shape;81;g1e07b3675fe_0_169"/>
          <p:cNvCxnSpPr/>
          <p:nvPr/>
        </p:nvCxnSpPr>
        <p:spPr>
          <a:xfrm>
            <a:off x="1512606" y="1054079"/>
            <a:ext cx="9051600" cy="0"/>
          </a:xfrm>
          <a:prstGeom prst="straightConnector1">
            <a:avLst/>
          </a:prstGeom>
          <a:noFill/>
          <a:ln cap="flat" cmpd="sng" w="38100">
            <a:solidFill>
              <a:schemeClr val="accent3"/>
            </a:solidFill>
            <a:prstDash val="solid"/>
            <a:round/>
            <a:headEnd len="sm" w="sm" type="none"/>
            <a:tailEnd len="sm" w="sm" type="none"/>
          </a:ln>
        </p:spPr>
      </p:cxnSp>
      <p:pic>
        <p:nvPicPr>
          <p:cNvPr descr="Logo&#10;&#10;Description automatically generated" id="82" name="Google Shape;82;g1e07b3675fe_0_169"/>
          <p:cNvPicPr preferRelativeResize="0"/>
          <p:nvPr/>
        </p:nvPicPr>
        <p:blipFill rotWithShape="1">
          <a:blip r:embed="rId7">
            <a:alphaModFix/>
          </a:blip>
          <a:srcRect b="0" l="0" r="0" t="0"/>
          <a:stretch/>
        </p:blipFill>
        <p:spPr>
          <a:xfrm>
            <a:off x="11379063" y="6418582"/>
            <a:ext cx="831989" cy="467994"/>
          </a:xfrm>
          <a:prstGeom prst="rect">
            <a:avLst/>
          </a:prstGeom>
          <a:noFill/>
          <a:ln>
            <a:noFill/>
          </a:ln>
        </p:spPr>
      </p:pic>
      <p:sp>
        <p:nvSpPr>
          <p:cNvPr id="83" name="Google Shape;83;g1e07b3675fe_0_169"/>
          <p:cNvSpPr txBox="1"/>
          <p:nvPr>
            <p:ph type="title"/>
          </p:nvPr>
        </p:nvSpPr>
        <p:spPr>
          <a:xfrm>
            <a:off x="719693" y="26495"/>
            <a:ext cx="10299000" cy="1499700"/>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Clr>
                <a:srgbClr val="0C0C0C"/>
              </a:buClr>
              <a:buSzPts val="4000"/>
              <a:buFont typeface="Calibri"/>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g1e07b3675fe_0_169"/>
          <p:cNvSpPr txBox="1"/>
          <p:nvPr>
            <p:ph idx="1" type="body"/>
          </p:nvPr>
        </p:nvSpPr>
        <p:spPr>
          <a:xfrm>
            <a:off x="719693" y="1978269"/>
            <a:ext cx="9787800" cy="4023300"/>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SzPts val="2800"/>
              <a:buFont typeface="Arial"/>
              <a:buNone/>
              <a:defRPr sz="2800">
                <a:solidFill>
                  <a:schemeClr val="dk1"/>
                </a:solidFill>
                <a:latin typeface="Calibri"/>
                <a:ea typeface="Calibri"/>
                <a:cs typeface="Calibri"/>
                <a:sym typeface="Calibri"/>
              </a:defRPr>
            </a:lvl1pPr>
            <a:lvl2pPr indent="-381000" lvl="1" marL="914400" algn="l">
              <a:lnSpc>
                <a:spcPct val="90000"/>
              </a:lnSpc>
              <a:spcBef>
                <a:spcPts val="200"/>
              </a:spcBef>
              <a:spcAft>
                <a:spcPts val="0"/>
              </a:spcAft>
              <a:buClr>
                <a:srgbClr val="43BDCA"/>
              </a:buClr>
              <a:buSzPts val="2400"/>
              <a:buFont typeface="Arial"/>
              <a:buChar char="•"/>
              <a:defRPr sz="2400">
                <a:solidFill>
                  <a:schemeClr val="dk1"/>
                </a:solidFill>
                <a:latin typeface="Calibri"/>
                <a:ea typeface="Calibri"/>
                <a:cs typeface="Calibri"/>
                <a:sym typeface="Calibri"/>
              </a:defRPr>
            </a:lvl2pPr>
            <a:lvl3pPr indent="-342900" lvl="2" marL="1371600" algn="l">
              <a:lnSpc>
                <a:spcPct val="90000"/>
              </a:lnSpc>
              <a:spcBef>
                <a:spcPts val="400"/>
              </a:spcBef>
              <a:spcAft>
                <a:spcPts val="0"/>
              </a:spcAft>
              <a:buClr>
                <a:srgbClr val="43BDCA"/>
              </a:buClr>
              <a:buSzPts val="1800"/>
              <a:buFont typeface="Arial"/>
              <a:buChar char="•"/>
              <a:defRPr sz="1800">
                <a:solidFill>
                  <a:schemeClr val="dk1"/>
                </a:solidFill>
                <a:latin typeface="Calibri"/>
                <a:ea typeface="Calibri"/>
                <a:cs typeface="Calibri"/>
                <a:sym typeface="Calibri"/>
              </a:defRPr>
            </a:lvl3pPr>
            <a:lvl4pPr indent="-342900" lvl="3" marL="1828800" algn="l">
              <a:lnSpc>
                <a:spcPct val="90000"/>
              </a:lnSpc>
              <a:spcBef>
                <a:spcPts val="400"/>
              </a:spcBef>
              <a:spcAft>
                <a:spcPts val="0"/>
              </a:spcAft>
              <a:buClr>
                <a:srgbClr val="43BDCA"/>
              </a:buClr>
              <a:buSzPts val="1800"/>
              <a:buFont typeface="Arial"/>
              <a:buChar char="•"/>
              <a:defRPr sz="1800">
                <a:solidFill>
                  <a:schemeClr val="dk1"/>
                </a:solidFill>
                <a:latin typeface="Calibri"/>
                <a:ea typeface="Calibri"/>
                <a:cs typeface="Calibri"/>
                <a:sym typeface="Calibri"/>
              </a:defRPr>
            </a:lvl4pPr>
            <a:lvl5pPr indent="-342900" lvl="4" marL="2286000" algn="l">
              <a:lnSpc>
                <a:spcPct val="90000"/>
              </a:lnSpc>
              <a:spcBef>
                <a:spcPts val="400"/>
              </a:spcBef>
              <a:spcAft>
                <a:spcPts val="0"/>
              </a:spcAft>
              <a:buClr>
                <a:srgbClr val="43BDCA"/>
              </a:buClr>
              <a:buSzPts val="1800"/>
              <a:buFont typeface="Arial"/>
              <a:buChar char="•"/>
              <a:defRPr sz="1800">
                <a:solidFill>
                  <a:schemeClr val="dk1"/>
                </a:solidFill>
                <a:latin typeface="Calibri"/>
                <a:ea typeface="Calibri"/>
                <a:cs typeface="Calibri"/>
                <a:sym typeface="Calibri"/>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2 Style - Title and Content No Logo" showMasterSp="0">
  <p:cSld name="V2 Style - Title and Content No Logo">
    <p:spTree>
      <p:nvGrpSpPr>
        <p:cNvPr id="85" name="Shape 85"/>
        <p:cNvGrpSpPr/>
        <p:nvPr/>
      </p:nvGrpSpPr>
      <p:grpSpPr>
        <a:xfrm>
          <a:off x="0" y="0"/>
          <a:ext cx="0" cy="0"/>
          <a:chOff x="0" y="0"/>
          <a:chExt cx="0" cy="0"/>
        </a:xfrm>
      </p:grpSpPr>
      <p:pic>
        <p:nvPicPr>
          <p:cNvPr id="86" name="Google Shape;86;p4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87" name="Google Shape;87;p48"/>
          <p:cNvSpPr/>
          <p:nvPr/>
        </p:nvSpPr>
        <p:spPr>
          <a:xfrm>
            <a:off x="0" y="0"/>
            <a:ext cx="12192000" cy="6858000"/>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8" name="Google Shape;88;p48"/>
          <p:cNvSpPr txBox="1"/>
          <p:nvPr>
            <p:ph idx="1" type="body"/>
          </p:nvPr>
        </p:nvSpPr>
        <p:spPr>
          <a:xfrm>
            <a:off x="731784" y="1978269"/>
            <a:ext cx="9720073" cy="4023360"/>
          </a:xfrm>
          <a:prstGeom prst="rect">
            <a:avLst/>
          </a:prstGeom>
          <a:noFill/>
          <a:ln>
            <a:noFill/>
          </a:ln>
        </p:spPr>
        <p:txBody>
          <a:bodyPr anchorCtr="0" anchor="t" bIns="0" lIns="0" spcFirstLastPara="1" rIns="0" wrap="square" tIns="0">
            <a:noAutofit/>
          </a:bodyPr>
          <a:lstStyle>
            <a:lvl1pPr indent="-368300" lvl="0" marL="457200" algn="l">
              <a:lnSpc>
                <a:spcPct val="100000"/>
              </a:lnSpc>
              <a:spcBef>
                <a:spcPts val="600"/>
              </a:spcBef>
              <a:spcAft>
                <a:spcPts val="0"/>
              </a:spcAft>
              <a:buSzPts val="2200"/>
              <a:buChar char="•"/>
              <a:defRPr/>
            </a:lvl1pPr>
            <a:lvl2pPr indent="-355600" lvl="1" marL="914400" algn="l">
              <a:lnSpc>
                <a:spcPct val="100000"/>
              </a:lnSpc>
              <a:spcBef>
                <a:spcPts val="400"/>
              </a:spcBef>
              <a:spcAft>
                <a:spcPts val="0"/>
              </a:spcAft>
              <a:buSzPts val="2000"/>
              <a:buChar char="•"/>
              <a:defRPr/>
            </a:lvl2pPr>
            <a:lvl3pPr indent="-342900" lvl="2" marL="1371600" algn="l">
              <a:lnSpc>
                <a:spcPct val="100000"/>
              </a:lnSpc>
              <a:spcBef>
                <a:spcPts val="400"/>
              </a:spcBef>
              <a:spcAft>
                <a:spcPts val="0"/>
              </a:spcAft>
              <a:buSzPts val="1800"/>
              <a:buChar char="•"/>
              <a:defRPr/>
            </a:lvl3pPr>
            <a:lvl4pPr indent="-330200" lvl="3" marL="1828800" algn="l">
              <a:lnSpc>
                <a:spcPct val="100000"/>
              </a:lnSpc>
              <a:spcBef>
                <a:spcPts val="300"/>
              </a:spcBef>
              <a:spcAft>
                <a:spcPts val="0"/>
              </a:spcAft>
              <a:buSzPts val="1600"/>
              <a:buChar char="•"/>
              <a:defRPr/>
            </a:lvl4pPr>
            <a:lvl5pPr indent="-330200" lvl="4" marL="2286000" algn="l">
              <a:lnSpc>
                <a:spcPct val="100000"/>
              </a:lnSpc>
              <a:spcBef>
                <a:spcPts val="300"/>
              </a:spcBef>
              <a:spcAft>
                <a:spcPts val="0"/>
              </a:spcAft>
              <a:buSzPts val="16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89" name="Google Shape;89;p48"/>
          <p:cNvSpPr txBox="1"/>
          <p:nvPr>
            <p:ph idx="10" type="dt"/>
          </p:nvPr>
        </p:nvSpPr>
        <p:spPr>
          <a:xfrm>
            <a:off x="800100" y="6991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48"/>
          <p:cNvSpPr txBox="1"/>
          <p:nvPr>
            <p:ph idx="11" type="ftr"/>
          </p:nvPr>
        </p:nvSpPr>
        <p:spPr>
          <a:xfrm>
            <a:off x="7086600" y="6470704"/>
            <a:ext cx="3657791" cy="27432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48"/>
          <p:cNvSpPr txBox="1"/>
          <p:nvPr>
            <p:ph idx="12" type="sldNum"/>
          </p:nvPr>
        </p:nvSpPr>
        <p:spPr>
          <a:xfrm>
            <a:off x="800100" y="6489700"/>
            <a:ext cx="1003300" cy="258763"/>
          </a:xfrm>
          <a:prstGeom prst="rect">
            <a:avLst/>
          </a:prstGeom>
          <a:noFill/>
          <a:ln>
            <a:noFill/>
          </a:ln>
        </p:spPr>
        <p:txBody>
          <a:bodyPr anchorCtr="0" anchor="b" bIns="0" lIns="0" spcFirstLastPara="1" rIns="0" wrap="square" tIns="0">
            <a:noAutofit/>
          </a:bodyPr>
          <a:lstStyle>
            <a:lvl1pPr indent="0" lvl="0" marL="0" marR="0" algn="l">
              <a:lnSpc>
                <a:spcPct val="100000"/>
              </a:lnSpc>
              <a:spcBef>
                <a:spcPts val="0"/>
              </a:spcBef>
              <a:spcAft>
                <a:spcPts val="0"/>
              </a:spcAft>
              <a:buSzPts val="1600"/>
              <a:buNone/>
              <a:defRPr/>
            </a:lvl1pPr>
            <a:lvl2pPr indent="0" lvl="1" marL="0" marR="0" algn="l">
              <a:lnSpc>
                <a:spcPct val="100000"/>
              </a:lnSpc>
              <a:spcBef>
                <a:spcPts val="0"/>
              </a:spcBef>
              <a:spcAft>
                <a:spcPts val="0"/>
              </a:spcAft>
              <a:buSzPts val="1600"/>
              <a:buNone/>
              <a:defRPr/>
            </a:lvl2pPr>
            <a:lvl3pPr indent="0" lvl="2" marL="0" marR="0" algn="l">
              <a:lnSpc>
                <a:spcPct val="100000"/>
              </a:lnSpc>
              <a:spcBef>
                <a:spcPts val="0"/>
              </a:spcBef>
              <a:spcAft>
                <a:spcPts val="0"/>
              </a:spcAft>
              <a:buSzPts val="1600"/>
              <a:buNone/>
              <a:defRPr/>
            </a:lvl3pPr>
            <a:lvl4pPr indent="0" lvl="3" marL="0" marR="0" algn="l">
              <a:lnSpc>
                <a:spcPct val="100000"/>
              </a:lnSpc>
              <a:spcBef>
                <a:spcPts val="0"/>
              </a:spcBef>
              <a:spcAft>
                <a:spcPts val="0"/>
              </a:spcAft>
              <a:buSzPts val="1600"/>
              <a:buNone/>
              <a:defRPr/>
            </a:lvl4pPr>
            <a:lvl5pPr indent="0" lvl="4" marL="0" marR="0" algn="l">
              <a:lnSpc>
                <a:spcPct val="100000"/>
              </a:lnSpc>
              <a:spcBef>
                <a:spcPts val="0"/>
              </a:spcBef>
              <a:spcAft>
                <a:spcPts val="0"/>
              </a:spcAft>
              <a:buSzPts val="1600"/>
              <a:buNone/>
              <a:defRPr/>
            </a:lvl5pPr>
            <a:lvl6pPr indent="0" lvl="5" marL="0" marR="0" algn="l">
              <a:lnSpc>
                <a:spcPct val="100000"/>
              </a:lnSpc>
              <a:spcBef>
                <a:spcPts val="0"/>
              </a:spcBef>
              <a:spcAft>
                <a:spcPts val="0"/>
              </a:spcAft>
              <a:buSzPts val="1600"/>
              <a:buNone/>
              <a:defRPr/>
            </a:lvl6pPr>
            <a:lvl7pPr indent="0" lvl="6" marL="0" marR="0" algn="l">
              <a:lnSpc>
                <a:spcPct val="100000"/>
              </a:lnSpc>
              <a:spcBef>
                <a:spcPts val="0"/>
              </a:spcBef>
              <a:spcAft>
                <a:spcPts val="0"/>
              </a:spcAft>
              <a:buSzPts val="1600"/>
              <a:buNone/>
              <a:defRPr/>
            </a:lvl7pPr>
            <a:lvl8pPr indent="0" lvl="7" marL="0" marR="0" algn="l">
              <a:lnSpc>
                <a:spcPct val="100000"/>
              </a:lnSpc>
              <a:spcBef>
                <a:spcPts val="0"/>
              </a:spcBef>
              <a:spcAft>
                <a:spcPts val="0"/>
              </a:spcAft>
              <a:buSzPts val="1600"/>
              <a:buNone/>
              <a:defRPr/>
            </a:lvl8pPr>
            <a:lvl9pPr indent="0" lvl="8" marL="0" marR="0" algn="l">
              <a:lnSpc>
                <a:spcPct val="100000"/>
              </a:lnSpc>
              <a:spcBef>
                <a:spcPts val="0"/>
              </a:spcBef>
              <a:spcAft>
                <a:spcPts val="0"/>
              </a:spcAft>
              <a:buSzPts val="1600"/>
              <a:buNone/>
              <a:defRPr/>
            </a:lvl9pPr>
          </a:lstStyle>
          <a:p>
            <a:pPr indent="0" lvl="0" marL="0" rtl="0" algn="l">
              <a:spcBef>
                <a:spcPts val="0"/>
              </a:spcBef>
              <a:spcAft>
                <a:spcPts val="0"/>
              </a:spcAft>
              <a:buNone/>
            </a:pPr>
            <a:fld id="{00000000-1234-1234-1234-123412341234}" type="slidenum">
              <a:rPr lang="en-US"/>
              <a:t>‹#›</a:t>
            </a:fld>
            <a:endParaRPr/>
          </a:p>
        </p:txBody>
      </p:sp>
      <p:sp>
        <p:nvSpPr>
          <p:cNvPr id="92" name="Google Shape;92;p48"/>
          <p:cNvSpPr txBox="1"/>
          <p:nvPr>
            <p:ph type="title"/>
          </p:nvPr>
        </p:nvSpPr>
        <p:spPr>
          <a:xfrm>
            <a:off x="457200" y="165728"/>
            <a:ext cx="9126415" cy="1343466"/>
          </a:xfrm>
          <a:prstGeom prst="rect">
            <a:avLst/>
          </a:prstGeom>
          <a:noFill/>
          <a:ln>
            <a:noFill/>
          </a:ln>
        </p:spPr>
        <p:txBody>
          <a:bodyPr anchorCtr="0" anchor="b" bIns="0" lIns="0" spcFirstLastPara="1" rIns="0" wrap="square" tIns="0">
            <a:normAutofit/>
          </a:bodyPr>
          <a:lstStyle>
            <a:lvl1pPr lvl="0" algn="ctr">
              <a:lnSpc>
                <a:spcPct val="90000"/>
              </a:lnSpc>
              <a:spcBef>
                <a:spcPts val="0"/>
              </a:spcBef>
              <a:spcAft>
                <a:spcPts val="0"/>
              </a:spcAft>
              <a:buSzPts val="4400"/>
              <a:buNone/>
              <a:defRPr b="1" sz="3600" cap="none">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Host" showMasterSp="0">
  <p:cSld name="1_Host">
    <p:spTree>
      <p:nvGrpSpPr>
        <p:cNvPr id="18" name="Shape 18"/>
        <p:cNvGrpSpPr/>
        <p:nvPr/>
      </p:nvGrpSpPr>
      <p:grpSpPr>
        <a:xfrm>
          <a:off x="0" y="0"/>
          <a:ext cx="0" cy="0"/>
          <a:chOff x="0" y="0"/>
          <a:chExt cx="0" cy="0"/>
        </a:xfrm>
      </p:grpSpPr>
      <p:sp>
        <p:nvSpPr>
          <p:cNvPr id="19" name="Google Shape;19;p39"/>
          <p:cNvSpPr/>
          <p:nvPr/>
        </p:nvSpPr>
        <p:spPr>
          <a:xfrm>
            <a:off x="8539377" y="0"/>
            <a:ext cx="1043798" cy="6860517"/>
          </a:xfrm>
          <a:prstGeom prst="roundRect">
            <a:avLst>
              <a:gd fmla="val 0" name="adj"/>
            </a:avLst>
          </a:prstGeom>
          <a:solidFill>
            <a:srgbClr val="565755">
              <a:alpha val="94509"/>
            </a:srgbClr>
          </a:solid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1CADE4"/>
              </a:buClr>
              <a:buSzPts val="3200"/>
              <a:buFont typeface="Twentieth Century"/>
              <a:buNone/>
            </a:pPr>
            <a:r>
              <a:t/>
            </a:r>
            <a:endParaRPr b="1" i="0" sz="3200" u="none" cap="none" strike="noStrike">
              <a:solidFill>
                <a:srgbClr val="FFFFFF"/>
              </a:solidFill>
              <a:latin typeface="Calibri"/>
              <a:ea typeface="Calibri"/>
              <a:cs typeface="Calibri"/>
              <a:sym typeface="Calibri"/>
            </a:endParaRPr>
          </a:p>
        </p:txBody>
      </p:sp>
      <p:pic>
        <p:nvPicPr>
          <p:cNvPr descr="Background pattern&#10;&#10;Description automatically generated" id="20" name="Google Shape;20;p39"/>
          <p:cNvPicPr preferRelativeResize="0"/>
          <p:nvPr/>
        </p:nvPicPr>
        <p:blipFill rotWithShape="1">
          <a:blip r:embed="rId2">
            <a:alphaModFix/>
          </a:blip>
          <a:srcRect b="0" l="-4968" r="71340" t="0"/>
          <a:stretch/>
        </p:blipFill>
        <p:spPr>
          <a:xfrm>
            <a:off x="8091949" y="2516"/>
            <a:ext cx="4100051" cy="6863722"/>
          </a:xfrm>
          <a:prstGeom prst="rect">
            <a:avLst/>
          </a:prstGeom>
          <a:noFill/>
          <a:ln>
            <a:noFill/>
          </a:ln>
        </p:spPr>
      </p:pic>
      <p:pic>
        <p:nvPicPr>
          <p:cNvPr descr="Logo&#10;&#10;Description automatically generated" id="21" name="Google Shape;21;p39"/>
          <p:cNvPicPr preferRelativeResize="0"/>
          <p:nvPr/>
        </p:nvPicPr>
        <p:blipFill rotWithShape="1">
          <a:blip r:embed="rId3">
            <a:alphaModFix/>
          </a:blip>
          <a:srcRect b="0" l="0" r="0" t="0"/>
          <a:stretch/>
        </p:blipFill>
        <p:spPr>
          <a:xfrm>
            <a:off x="9704676" y="6131513"/>
            <a:ext cx="1547871" cy="531521"/>
          </a:xfrm>
          <a:prstGeom prst="rect">
            <a:avLst/>
          </a:prstGeom>
          <a:noFill/>
          <a:ln>
            <a:noFill/>
          </a:ln>
        </p:spPr>
      </p:pic>
      <p:sp>
        <p:nvSpPr>
          <p:cNvPr id="22" name="Google Shape;22;p39"/>
          <p:cNvSpPr txBox="1"/>
          <p:nvPr>
            <p:ph idx="1" type="body"/>
          </p:nvPr>
        </p:nvSpPr>
        <p:spPr>
          <a:xfrm>
            <a:off x="1482934" y="4370212"/>
            <a:ext cx="5645089" cy="196778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600"/>
              </a:spcBef>
              <a:spcAft>
                <a:spcPts val="0"/>
              </a:spcAft>
              <a:buSzPts val="1800"/>
              <a:buChar char="•"/>
              <a:defRPr/>
            </a:lvl1pPr>
            <a:lvl2pPr indent="-342900" lvl="1" marL="914400" algn="l">
              <a:lnSpc>
                <a:spcPct val="100000"/>
              </a:lnSpc>
              <a:spcBef>
                <a:spcPts val="400"/>
              </a:spcBef>
              <a:spcAft>
                <a:spcPts val="0"/>
              </a:spcAft>
              <a:buSzPts val="1800"/>
              <a:buChar char="•"/>
              <a:defRPr/>
            </a:lvl2pPr>
            <a:lvl3pPr indent="-342900" lvl="2" marL="1371600" algn="l">
              <a:lnSpc>
                <a:spcPct val="100000"/>
              </a:lnSpc>
              <a:spcBef>
                <a:spcPts val="4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39"/>
          <p:cNvSpPr txBox="1"/>
          <p:nvPr/>
        </p:nvSpPr>
        <p:spPr>
          <a:xfrm>
            <a:off x="8390314" y="1897141"/>
            <a:ext cx="4030664" cy="1801759"/>
          </a:xfrm>
          <a:prstGeom prst="rect">
            <a:avLst/>
          </a:prstGeom>
          <a:noFill/>
          <a:ln>
            <a:noFill/>
          </a:ln>
        </p:spPr>
        <p:txBody>
          <a:bodyPr anchorCtr="0" anchor="b" bIns="0" lIns="0" spcFirstLastPara="1" rIns="0" wrap="square" tIns="0">
            <a:noAutofit/>
          </a:bodyPr>
          <a:lstStyle/>
          <a:p>
            <a:pPr indent="0" lvl="0" marL="0" marR="0" rtl="0" algn="ctr">
              <a:lnSpc>
                <a:spcPct val="90000"/>
              </a:lnSpc>
              <a:spcBef>
                <a:spcPts val="0"/>
              </a:spcBef>
              <a:spcAft>
                <a:spcPts val="0"/>
              </a:spcAft>
              <a:buClr>
                <a:schemeClr val="lt1"/>
              </a:buClr>
              <a:buSzPts val="4800"/>
              <a:buFont typeface="Calibri"/>
              <a:buNone/>
            </a:pPr>
            <a:r>
              <a:rPr b="1" i="0" lang="en-US" sz="4800" u="none" cap="none" strike="noStrike">
                <a:solidFill>
                  <a:schemeClr val="lt1"/>
                </a:solidFill>
                <a:latin typeface="Calibri"/>
                <a:ea typeface="Calibri"/>
                <a:cs typeface="Calibri"/>
                <a:sym typeface="Calibri"/>
              </a:rPr>
              <a:t>Webinar</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lt1"/>
              </a:buClr>
              <a:buSzPts val="4800"/>
              <a:buFont typeface="Calibri"/>
              <a:buNone/>
            </a:pPr>
            <a:r>
              <a:rPr b="1" i="0" lang="en-US" sz="4800" u="none" cap="none" strike="noStrike">
                <a:solidFill>
                  <a:schemeClr val="lt1"/>
                </a:solidFill>
                <a:latin typeface="Calibri"/>
                <a:ea typeface="Calibri"/>
                <a:cs typeface="Calibri"/>
                <a:sym typeface="Calibri"/>
              </a:rPr>
              <a:t>Host</a:t>
            </a:r>
            <a:endParaRPr b="0" i="0" sz="1400" u="none" cap="none" strike="noStrike">
              <a:solidFill>
                <a:srgbClr val="000000"/>
              </a:solidFill>
              <a:latin typeface="Arial"/>
              <a:ea typeface="Arial"/>
              <a:cs typeface="Arial"/>
              <a:sym typeface="Arial"/>
            </a:endParaRPr>
          </a:p>
        </p:txBody>
      </p:sp>
      <p:pic>
        <p:nvPicPr>
          <p:cNvPr id="24" name="Google Shape;24;p39"/>
          <p:cNvPicPr preferRelativeResize="0"/>
          <p:nvPr/>
        </p:nvPicPr>
        <p:blipFill rotWithShape="1">
          <a:blip r:embed="rId4">
            <a:alphaModFix/>
          </a:blip>
          <a:srcRect b="-459" l="0" r="8257" t="1"/>
          <a:stretch/>
        </p:blipFill>
        <p:spPr>
          <a:xfrm>
            <a:off x="6226007" y="2722863"/>
            <a:ext cx="2313370" cy="75158"/>
          </a:xfrm>
          <a:prstGeom prst="rect">
            <a:avLst/>
          </a:prstGeom>
          <a:noFill/>
          <a:ln>
            <a:noFill/>
          </a:ln>
        </p:spPr>
      </p:pic>
      <p:pic>
        <p:nvPicPr>
          <p:cNvPr id="25" name="Google Shape;25;p39"/>
          <p:cNvPicPr preferRelativeResize="0"/>
          <p:nvPr/>
        </p:nvPicPr>
        <p:blipFill rotWithShape="1">
          <a:blip r:embed="rId4">
            <a:alphaModFix/>
          </a:blip>
          <a:srcRect b="-459" l="0" r="1569" t="3"/>
          <a:stretch/>
        </p:blipFill>
        <p:spPr>
          <a:xfrm rot="10800000">
            <a:off x="0" y="2722862"/>
            <a:ext cx="2481978" cy="7515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howMasterSp="0">
  <p:cSld name="Agenda">
    <p:spTree>
      <p:nvGrpSpPr>
        <p:cNvPr id="26" name="Shape 26"/>
        <p:cNvGrpSpPr/>
        <p:nvPr/>
      </p:nvGrpSpPr>
      <p:grpSpPr>
        <a:xfrm>
          <a:off x="0" y="0"/>
          <a:ext cx="0" cy="0"/>
          <a:chOff x="0" y="0"/>
          <a:chExt cx="0" cy="0"/>
        </a:xfrm>
      </p:grpSpPr>
      <p:sp>
        <p:nvSpPr>
          <p:cNvPr id="27" name="Google Shape;27;p40"/>
          <p:cNvSpPr/>
          <p:nvPr/>
        </p:nvSpPr>
        <p:spPr>
          <a:xfrm>
            <a:off x="2580662" y="-10756"/>
            <a:ext cx="1043798" cy="6868756"/>
          </a:xfrm>
          <a:prstGeom prst="roundRect">
            <a:avLst>
              <a:gd fmla="val 0" name="adj"/>
            </a:avLst>
          </a:prstGeom>
          <a:solidFill>
            <a:srgbClr val="565755">
              <a:alpha val="94509"/>
            </a:srgbClr>
          </a:solid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1CADE4"/>
              </a:buClr>
              <a:buSzPts val="3200"/>
              <a:buFont typeface="Twentieth Century"/>
              <a:buNone/>
            </a:pPr>
            <a:r>
              <a:t/>
            </a:r>
            <a:endParaRPr b="1" i="0" sz="3200" u="none" cap="none" strike="noStrike">
              <a:solidFill>
                <a:srgbClr val="FFFFFF"/>
              </a:solidFill>
              <a:latin typeface="Calibri"/>
              <a:ea typeface="Calibri"/>
              <a:cs typeface="Calibri"/>
              <a:sym typeface="Calibri"/>
            </a:endParaRPr>
          </a:p>
        </p:txBody>
      </p:sp>
      <p:pic>
        <p:nvPicPr>
          <p:cNvPr descr="Background pattern&#10;&#10;Description automatically generated" id="28" name="Google Shape;28;p40"/>
          <p:cNvPicPr preferRelativeResize="0"/>
          <p:nvPr/>
        </p:nvPicPr>
        <p:blipFill rotWithShape="1">
          <a:blip r:embed="rId2">
            <a:alphaModFix/>
          </a:blip>
          <a:srcRect b="0" l="-4968" r="71340" t="0"/>
          <a:stretch/>
        </p:blipFill>
        <p:spPr>
          <a:xfrm>
            <a:off x="-607551" y="-5721"/>
            <a:ext cx="4100051" cy="6863721"/>
          </a:xfrm>
          <a:prstGeom prst="rect">
            <a:avLst/>
          </a:prstGeom>
          <a:noFill/>
          <a:ln>
            <a:noFill/>
          </a:ln>
        </p:spPr>
      </p:pic>
      <p:sp>
        <p:nvSpPr>
          <p:cNvPr id="29" name="Google Shape;29;p40"/>
          <p:cNvSpPr txBox="1"/>
          <p:nvPr>
            <p:ph idx="10" type="dt"/>
          </p:nvPr>
        </p:nvSpPr>
        <p:spPr>
          <a:xfrm>
            <a:off x="800100" y="6991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0"/>
          <p:cNvSpPr txBox="1"/>
          <p:nvPr>
            <p:ph idx="11" type="ftr"/>
          </p:nvPr>
        </p:nvSpPr>
        <p:spPr>
          <a:xfrm>
            <a:off x="4038600" y="6991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40"/>
          <p:cNvSpPr txBox="1"/>
          <p:nvPr>
            <p:ph type="title"/>
          </p:nvPr>
        </p:nvSpPr>
        <p:spPr>
          <a:xfrm>
            <a:off x="520575" y="2859420"/>
            <a:ext cx="2603625" cy="770861"/>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lt1"/>
              </a:buClr>
              <a:buSzPts val="6000"/>
              <a:buFont typeface="Calibri"/>
              <a:buNone/>
              <a:defRPr b="1"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0"/>
          <p:cNvSpPr txBox="1"/>
          <p:nvPr>
            <p:ph idx="1" type="body"/>
          </p:nvPr>
        </p:nvSpPr>
        <p:spPr>
          <a:xfrm>
            <a:off x="5369142" y="1355651"/>
            <a:ext cx="5645089" cy="4953074"/>
          </a:xfrm>
          <a:prstGeom prst="rect">
            <a:avLst/>
          </a:prstGeom>
          <a:noFill/>
          <a:ln>
            <a:noFill/>
          </a:ln>
        </p:spPr>
        <p:txBody>
          <a:bodyPr anchorCtr="0" anchor="t" bIns="0" lIns="0" spcFirstLastPara="1" rIns="0" wrap="square" tIns="0">
            <a:noAutofit/>
          </a:bodyPr>
          <a:lstStyle>
            <a:lvl1pPr indent="-431800" lvl="0" marL="457200" algn="l">
              <a:lnSpc>
                <a:spcPct val="100000"/>
              </a:lnSpc>
              <a:spcBef>
                <a:spcPts val="600"/>
              </a:spcBef>
              <a:spcAft>
                <a:spcPts val="0"/>
              </a:spcAft>
              <a:buSzPts val="3200"/>
              <a:buChar char="•"/>
              <a:defRPr sz="3200"/>
            </a:lvl1pPr>
            <a:lvl2pPr indent="-342900" lvl="1" marL="914400" algn="l">
              <a:lnSpc>
                <a:spcPct val="100000"/>
              </a:lnSpc>
              <a:spcBef>
                <a:spcPts val="400"/>
              </a:spcBef>
              <a:spcAft>
                <a:spcPts val="0"/>
              </a:spcAft>
              <a:buSzPts val="1800"/>
              <a:buChar char="•"/>
              <a:defRPr/>
            </a:lvl2pPr>
            <a:lvl3pPr indent="-342900" lvl="2" marL="1371600" algn="l">
              <a:lnSpc>
                <a:spcPct val="100000"/>
              </a:lnSpc>
              <a:spcBef>
                <a:spcPts val="4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Logo&#10;&#10;Description automatically generated" id="33" name="Google Shape;33;p40"/>
          <p:cNvPicPr preferRelativeResize="0"/>
          <p:nvPr/>
        </p:nvPicPr>
        <p:blipFill rotWithShape="1">
          <a:blip r:embed="rId3">
            <a:alphaModFix/>
          </a:blip>
          <a:srcRect b="0" l="0" r="0" t="0"/>
          <a:stretch/>
        </p:blipFill>
        <p:spPr>
          <a:xfrm>
            <a:off x="11227324" y="6388255"/>
            <a:ext cx="895211" cy="50355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ection Slide" showMasterSp="0">
  <p:cSld name="3_Section Slide">
    <p:bg>
      <p:bgPr>
        <a:blipFill>
          <a:blip r:embed="rId2">
            <a:alphaModFix/>
          </a:blip>
          <a:stretch>
            <a:fillRect/>
          </a:stretch>
        </a:blipFill>
      </p:bgPr>
    </p:bg>
    <p:spTree>
      <p:nvGrpSpPr>
        <p:cNvPr id="34" name="Shape 34"/>
        <p:cNvGrpSpPr/>
        <p:nvPr/>
      </p:nvGrpSpPr>
      <p:grpSpPr>
        <a:xfrm>
          <a:off x="0" y="0"/>
          <a:ext cx="0" cy="0"/>
          <a:chOff x="0" y="0"/>
          <a:chExt cx="0" cy="0"/>
        </a:xfrm>
      </p:grpSpPr>
      <p:pic>
        <p:nvPicPr>
          <p:cNvPr descr="A picture containing outdoor object&#10;&#10;Description automatically generated" id="35" name="Google Shape;35;p41"/>
          <p:cNvPicPr preferRelativeResize="0"/>
          <p:nvPr/>
        </p:nvPicPr>
        <p:blipFill rotWithShape="1">
          <a:blip r:embed="rId3">
            <a:alphaModFix amt="50000"/>
          </a:blip>
          <a:srcRect b="0" l="0" r="0" t="31495"/>
          <a:stretch/>
        </p:blipFill>
        <p:spPr>
          <a:xfrm rot="5400000">
            <a:off x="7866356" y="2598944"/>
            <a:ext cx="6915924" cy="1673222"/>
          </a:xfrm>
          <a:prstGeom prst="rect">
            <a:avLst/>
          </a:prstGeom>
          <a:noFill/>
          <a:ln>
            <a:noFill/>
          </a:ln>
        </p:spPr>
      </p:pic>
      <p:sp>
        <p:nvSpPr>
          <p:cNvPr id="36" name="Google Shape;36;p41"/>
          <p:cNvSpPr txBox="1"/>
          <p:nvPr>
            <p:ph type="title"/>
          </p:nvPr>
        </p:nvSpPr>
        <p:spPr>
          <a:xfrm>
            <a:off x="800100" y="3095453"/>
            <a:ext cx="8033182" cy="667094"/>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4400"/>
              <a:buFont typeface="Calibri"/>
              <a:buNone/>
              <a:defRPr b="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41"/>
          <p:cNvSpPr txBox="1"/>
          <p:nvPr>
            <p:ph idx="10" type="dt"/>
          </p:nvPr>
        </p:nvSpPr>
        <p:spPr>
          <a:xfrm>
            <a:off x="800100" y="6991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1"/>
          <p:cNvSpPr txBox="1"/>
          <p:nvPr>
            <p:ph idx="11" type="ftr"/>
          </p:nvPr>
        </p:nvSpPr>
        <p:spPr>
          <a:xfrm>
            <a:off x="4038600" y="6991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1"/>
          <p:cNvSpPr/>
          <p:nvPr/>
        </p:nvSpPr>
        <p:spPr>
          <a:xfrm>
            <a:off x="12076590" y="-4654"/>
            <a:ext cx="115410" cy="6871532"/>
          </a:xfrm>
          <a:prstGeom prst="roundRect">
            <a:avLst>
              <a:gd fmla="val 0" name="adj"/>
            </a:avLst>
          </a:prstGeom>
          <a:solidFill>
            <a:srgbClr val="565755">
              <a:alpha val="94509"/>
            </a:srgbClr>
          </a:solid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1CADE4"/>
              </a:buClr>
              <a:buSzPts val="3200"/>
              <a:buFont typeface="Twentieth Century"/>
              <a:buNone/>
            </a:pPr>
            <a:r>
              <a:t/>
            </a:r>
            <a:endParaRPr b="1" i="0" sz="3200" u="none" cap="none" strike="noStrike">
              <a:solidFill>
                <a:srgbClr val="FFFFFF"/>
              </a:solidFill>
              <a:latin typeface="Calibri"/>
              <a:ea typeface="Calibri"/>
              <a:cs typeface="Calibri"/>
              <a:sym typeface="Calibri"/>
            </a:endParaRPr>
          </a:p>
        </p:txBody>
      </p:sp>
      <p:sp>
        <p:nvSpPr>
          <p:cNvPr id="40" name="Google Shape;40;p41"/>
          <p:cNvSpPr/>
          <p:nvPr/>
        </p:nvSpPr>
        <p:spPr>
          <a:xfrm>
            <a:off x="800100" y="2999130"/>
            <a:ext cx="1232886" cy="45719"/>
          </a:xfrm>
          <a:prstGeom prst="roundRect">
            <a:avLst>
              <a:gd fmla="val 50000" name="adj"/>
            </a:avLst>
          </a:prstGeom>
          <a:solidFill>
            <a:srgbClr val="545E5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 name="Google Shape;41;p41"/>
          <p:cNvSpPr txBox="1"/>
          <p:nvPr>
            <p:ph idx="1" type="body"/>
          </p:nvPr>
        </p:nvSpPr>
        <p:spPr>
          <a:xfrm>
            <a:off x="826965" y="2485747"/>
            <a:ext cx="7326435" cy="513383"/>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SzPts val="3200"/>
              <a:buNone/>
              <a:defRPr b="1" sz="3200">
                <a:solidFill>
                  <a:srgbClr val="545E5C"/>
                </a:solidFill>
                <a:latin typeface="Calibri"/>
                <a:ea typeface="Calibri"/>
                <a:cs typeface="Calibri"/>
                <a:sym typeface="Calibri"/>
              </a:defRPr>
            </a:lvl1pPr>
            <a:lvl2pPr indent="-228600" lvl="1" marL="914400" algn="l">
              <a:lnSpc>
                <a:spcPct val="100000"/>
              </a:lnSpc>
              <a:spcBef>
                <a:spcPts val="400"/>
              </a:spcBef>
              <a:spcAft>
                <a:spcPts val="0"/>
              </a:spcAft>
              <a:buSzPts val="2000"/>
              <a:buNone/>
              <a:defRPr>
                <a:solidFill>
                  <a:schemeClr val="lt1"/>
                </a:solidFill>
              </a:defRPr>
            </a:lvl2pPr>
            <a:lvl3pPr indent="-342900" lvl="2" marL="1371600" algn="l">
              <a:lnSpc>
                <a:spcPct val="100000"/>
              </a:lnSpc>
              <a:spcBef>
                <a:spcPts val="400"/>
              </a:spcBef>
              <a:spcAft>
                <a:spcPts val="0"/>
              </a:spcAft>
              <a:buSzPts val="1800"/>
              <a:buChar char="•"/>
              <a:defRPr>
                <a:solidFill>
                  <a:schemeClr val="lt1"/>
                </a:solidFill>
              </a:defRPr>
            </a:lvl3pPr>
            <a:lvl4pPr indent="-330200" lvl="3" marL="1828800" algn="l">
              <a:lnSpc>
                <a:spcPct val="100000"/>
              </a:lnSpc>
              <a:spcBef>
                <a:spcPts val="300"/>
              </a:spcBef>
              <a:spcAft>
                <a:spcPts val="0"/>
              </a:spcAft>
              <a:buSzPts val="1600"/>
              <a:buChar char="•"/>
              <a:defRPr>
                <a:solidFill>
                  <a:schemeClr val="lt1"/>
                </a:solidFill>
              </a:defRPr>
            </a:lvl4pPr>
            <a:lvl5pPr indent="-330200" lvl="4" marL="2286000" algn="l">
              <a:lnSpc>
                <a:spcPct val="100000"/>
              </a:lnSpc>
              <a:spcBef>
                <a:spcPts val="300"/>
              </a:spcBef>
              <a:spcAft>
                <a:spcPts val="0"/>
              </a:spcAft>
              <a:buSzPts val="16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logo" showMasterSp="0">
  <p:cSld name="Title and Content + logo">
    <p:spTree>
      <p:nvGrpSpPr>
        <p:cNvPr id="42" name="Shape 42"/>
        <p:cNvGrpSpPr/>
        <p:nvPr/>
      </p:nvGrpSpPr>
      <p:grpSpPr>
        <a:xfrm>
          <a:off x="0" y="0"/>
          <a:ext cx="0" cy="0"/>
          <a:chOff x="0" y="0"/>
          <a:chExt cx="0" cy="0"/>
        </a:xfrm>
      </p:grpSpPr>
      <p:sp>
        <p:nvSpPr>
          <p:cNvPr id="43" name="Google Shape;43;p42"/>
          <p:cNvSpPr txBox="1"/>
          <p:nvPr>
            <p:ph type="title"/>
          </p:nvPr>
        </p:nvSpPr>
        <p:spPr>
          <a:xfrm>
            <a:off x="800100" y="217967"/>
            <a:ext cx="10553700" cy="770861"/>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42"/>
          <p:cNvSpPr/>
          <p:nvPr/>
        </p:nvSpPr>
        <p:spPr>
          <a:xfrm>
            <a:off x="800100" y="1134819"/>
            <a:ext cx="10553700" cy="45911"/>
          </a:xfrm>
          <a:prstGeom prst="roundRect">
            <a:avLst>
              <a:gd fmla="val 50000" name="adj"/>
            </a:avLst>
          </a:prstGeom>
          <a:gradFill>
            <a:gsLst>
              <a:gs pos="0">
                <a:schemeClr val="accent2"/>
              </a:gs>
              <a:gs pos="28000">
                <a:schemeClr val="accent2"/>
              </a:gs>
              <a:gs pos="50000">
                <a:schemeClr val="accent1"/>
              </a:gs>
              <a:gs pos="100000">
                <a:schemeClr val="accent4"/>
              </a:gs>
            </a:gsLst>
            <a:lin ang="4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45" name="Google Shape;45;p42"/>
          <p:cNvPicPr preferRelativeResize="0"/>
          <p:nvPr/>
        </p:nvPicPr>
        <p:blipFill rotWithShape="1">
          <a:blip r:embed="rId2">
            <a:alphaModFix/>
          </a:blip>
          <a:srcRect b="0" l="0" r="0" t="0"/>
          <a:stretch/>
        </p:blipFill>
        <p:spPr>
          <a:xfrm>
            <a:off x="11227324" y="6388255"/>
            <a:ext cx="895211" cy="503556"/>
          </a:xfrm>
          <a:prstGeom prst="rect">
            <a:avLst/>
          </a:prstGeom>
          <a:noFill/>
          <a:ln>
            <a:noFill/>
          </a:ln>
        </p:spPr>
      </p:pic>
      <p:sp>
        <p:nvSpPr>
          <p:cNvPr id="46" name="Google Shape;46;p42"/>
          <p:cNvSpPr txBox="1"/>
          <p:nvPr>
            <p:ph idx="1" type="body"/>
          </p:nvPr>
        </p:nvSpPr>
        <p:spPr>
          <a:xfrm>
            <a:off x="800100" y="1355651"/>
            <a:ext cx="8802688" cy="4953074"/>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600"/>
              </a:spcBef>
              <a:spcAft>
                <a:spcPts val="0"/>
              </a:spcAft>
              <a:buSzPts val="1800"/>
              <a:buChar char="•"/>
              <a:defRPr/>
            </a:lvl1pPr>
            <a:lvl2pPr indent="-342900" lvl="1" marL="914400" algn="l">
              <a:lnSpc>
                <a:spcPct val="100000"/>
              </a:lnSpc>
              <a:spcBef>
                <a:spcPts val="400"/>
              </a:spcBef>
              <a:spcAft>
                <a:spcPts val="0"/>
              </a:spcAft>
              <a:buSzPts val="1800"/>
              <a:buChar char="•"/>
              <a:defRPr/>
            </a:lvl2pPr>
            <a:lvl3pPr indent="-342900" lvl="2" marL="1371600" algn="l">
              <a:lnSpc>
                <a:spcPct val="100000"/>
              </a:lnSpc>
              <a:spcBef>
                <a:spcPts val="4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no logo" showMasterSp="0">
  <p:cSld name="Title content no logo">
    <p:spTree>
      <p:nvGrpSpPr>
        <p:cNvPr id="47" name="Shape 47"/>
        <p:cNvGrpSpPr/>
        <p:nvPr/>
      </p:nvGrpSpPr>
      <p:grpSpPr>
        <a:xfrm>
          <a:off x="0" y="0"/>
          <a:ext cx="0" cy="0"/>
          <a:chOff x="0" y="0"/>
          <a:chExt cx="0" cy="0"/>
        </a:xfrm>
      </p:grpSpPr>
      <p:sp>
        <p:nvSpPr>
          <p:cNvPr id="48" name="Google Shape;48;p46"/>
          <p:cNvSpPr txBox="1"/>
          <p:nvPr>
            <p:ph type="title"/>
          </p:nvPr>
        </p:nvSpPr>
        <p:spPr>
          <a:xfrm>
            <a:off x="800100" y="217967"/>
            <a:ext cx="10553700" cy="770861"/>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46"/>
          <p:cNvSpPr/>
          <p:nvPr/>
        </p:nvSpPr>
        <p:spPr>
          <a:xfrm>
            <a:off x="800100" y="1134819"/>
            <a:ext cx="10553700" cy="45911"/>
          </a:xfrm>
          <a:prstGeom prst="roundRect">
            <a:avLst>
              <a:gd fmla="val 50000" name="adj"/>
            </a:avLst>
          </a:prstGeom>
          <a:gradFill>
            <a:gsLst>
              <a:gs pos="0">
                <a:schemeClr val="accent2"/>
              </a:gs>
              <a:gs pos="28000">
                <a:schemeClr val="accent2"/>
              </a:gs>
              <a:gs pos="50000">
                <a:schemeClr val="accent1"/>
              </a:gs>
              <a:gs pos="100000">
                <a:schemeClr val="accent4"/>
              </a:gs>
            </a:gsLst>
            <a:lin ang="4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 name="Google Shape;50;p46"/>
          <p:cNvSpPr txBox="1"/>
          <p:nvPr>
            <p:ph idx="1" type="body"/>
          </p:nvPr>
        </p:nvSpPr>
        <p:spPr>
          <a:xfrm>
            <a:off x="800100" y="1355651"/>
            <a:ext cx="8802688" cy="4953074"/>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600"/>
              </a:spcBef>
              <a:spcAft>
                <a:spcPts val="0"/>
              </a:spcAft>
              <a:buSzPts val="1800"/>
              <a:buChar char="•"/>
              <a:defRPr/>
            </a:lvl1pPr>
            <a:lvl2pPr indent="-342900" lvl="1" marL="914400" algn="l">
              <a:lnSpc>
                <a:spcPct val="100000"/>
              </a:lnSpc>
              <a:spcBef>
                <a:spcPts val="400"/>
              </a:spcBef>
              <a:spcAft>
                <a:spcPts val="0"/>
              </a:spcAft>
              <a:buSzPts val="1800"/>
              <a:buChar char="•"/>
              <a:defRPr/>
            </a:lvl2pPr>
            <a:lvl3pPr indent="-342900" lvl="2" marL="1371600" algn="l">
              <a:lnSpc>
                <a:spcPct val="100000"/>
              </a:lnSpc>
              <a:spcBef>
                <a:spcPts val="400"/>
              </a:spcBef>
              <a:spcAft>
                <a:spcPts val="0"/>
              </a:spcAft>
              <a:buSzPts val="1800"/>
              <a:buChar char="•"/>
              <a:defRPr/>
            </a:lvl3pPr>
            <a:lvl4pPr indent="-342900" lvl="3" marL="1828800" algn="l">
              <a:lnSpc>
                <a:spcPct val="100000"/>
              </a:lnSpc>
              <a:spcBef>
                <a:spcPts val="300"/>
              </a:spcBef>
              <a:spcAft>
                <a:spcPts val="0"/>
              </a:spcAft>
              <a:buSzPts val="1800"/>
              <a:buChar char="•"/>
              <a:defRPr/>
            </a:lvl4pPr>
            <a:lvl5pPr indent="-342900" lvl="4" marL="2286000" algn="l">
              <a:lnSpc>
                <a:spcPct val="100000"/>
              </a:lnSpc>
              <a:spcBef>
                <a:spcPts val="3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spTree>
      <p:nvGrpSpPr>
        <p:cNvPr id="51" name="Shape 5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blipFill>
          <a:blip r:embed="rId2">
            <a:alphaModFix/>
          </a:blip>
          <a:stretch>
            <a:fillRect/>
          </a:stretch>
        </a:blipFill>
      </p:bgPr>
    </p:bg>
    <p:spTree>
      <p:nvGrpSpPr>
        <p:cNvPr id="52" name="Shape 52"/>
        <p:cNvGrpSpPr/>
        <p:nvPr/>
      </p:nvGrpSpPr>
      <p:grpSpPr>
        <a:xfrm>
          <a:off x="0" y="0"/>
          <a:ext cx="0" cy="0"/>
          <a:chOff x="0" y="0"/>
          <a:chExt cx="0" cy="0"/>
        </a:xfrm>
      </p:grpSpPr>
      <p:sp>
        <p:nvSpPr>
          <p:cNvPr id="53" name="Google Shape;53;p44"/>
          <p:cNvSpPr txBox="1"/>
          <p:nvPr>
            <p:ph type="ctrTitle"/>
          </p:nvPr>
        </p:nvSpPr>
        <p:spPr>
          <a:xfrm>
            <a:off x="2587624" y="1122363"/>
            <a:ext cx="8804276" cy="1709737"/>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44"/>
          <p:cNvSpPr txBox="1"/>
          <p:nvPr>
            <p:ph idx="1" type="subTitle"/>
          </p:nvPr>
        </p:nvSpPr>
        <p:spPr>
          <a:xfrm>
            <a:off x="2587625" y="3416301"/>
            <a:ext cx="7908926" cy="628641"/>
          </a:xfrm>
          <a:prstGeom prst="rect">
            <a:avLst/>
          </a:prstGeom>
          <a:noFill/>
          <a:ln>
            <a:noFill/>
          </a:ln>
        </p:spPr>
        <p:txBody>
          <a:bodyPr anchorCtr="0" anchor="t" bIns="0" lIns="0" spcFirstLastPara="1" rIns="0" wrap="square" tIns="0">
            <a:noAutofit/>
          </a:bodyPr>
          <a:lstStyle>
            <a:lvl1pPr lvl="0" algn="l">
              <a:lnSpc>
                <a:spcPct val="100000"/>
              </a:lnSpc>
              <a:spcBef>
                <a:spcPts val="600"/>
              </a:spcBef>
              <a:spcAft>
                <a:spcPts val="0"/>
              </a:spcAft>
              <a:buSzPts val="3200"/>
              <a:buNone/>
              <a:defRPr sz="3200"/>
            </a:lvl1pPr>
            <a:lvl2pPr lvl="1" algn="ctr">
              <a:lnSpc>
                <a:spcPct val="100000"/>
              </a:lnSpc>
              <a:spcBef>
                <a:spcPts val="400"/>
              </a:spcBef>
              <a:spcAft>
                <a:spcPts val="0"/>
              </a:spcAft>
              <a:buSzPts val="2000"/>
              <a:buNone/>
              <a:defRPr sz="2000"/>
            </a:lvl2pPr>
            <a:lvl3pPr lvl="2" algn="ctr">
              <a:lnSpc>
                <a:spcPct val="100000"/>
              </a:lnSpc>
              <a:spcBef>
                <a:spcPts val="400"/>
              </a:spcBef>
              <a:spcAft>
                <a:spcPts val="0"/>
              </a:spcAft>
              <a:buSzPts val="1800"/>
              <a:buNone/>
              <a:defRPr sz="1800"/>
            </a:lvl3pPr>
            <a:lvl4pPr lvl="3" algn="ctr">
              <a:lnSpc>
                <a:spcPct val="100000"/>
              </a:lnSpc>
              <a:spcBef>
                <a:spcPts val="300"/>
              </a:spcBef>
              <a:spcAft>
                <a:spcPts val="0"/>
              </a:spcAft>
              <a:buSzPts val="1600"/>
              <a:buNone/>
              <a:defRPr sz="1600"/>
            </a:lvl4pPr>
            <a:lvl5pPr lvl="4" algn="ctr">
              <a:lnSpc>
                <a:spcPct val="100000"/>
              </a:lnSpc>
              <a:spcBef>
                <a:spcPts val="3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cxnSp>
        <p:nvCxnSpPr>
          <p:cNvPr id="55" name="Google Shape;55;p44"/>
          <p:cNvCxnSpPr/>
          <p:nvPr/>
        </p:nvCxnSpPr>
        <p:spPr>
          <a:xfrm>
            <a:off x="2587625" y="3124200"/>
            <a:ext cx="9604375" cy="0"/>
          </a:xfrm>
          <a:prstGeom prst="straightConnector1">
            <a:avLst/>
          </a:prstGeom>
          <a:noFill/>
          <a:ln cap="flat" cmpd="sng" w="25400">
            <a:solidFill>
              <a:schemeClr val="lt1"/>
            </a:solidFill>
            <a:prstDash val="solid"/>
            <a:miter lim="800000"/>
            <a:headEnd len="sm" w="sm" type="none"/>
            <a:tailEnd len="sm" w="sm" type="none"/>
          </a:ln>
        </p:spPr>
      </p:cxnSp>
      <p:pic>
        <p:nvPicPr>
          <p:cNvPr id="56" name="Google Shape;56;p44"/>
          <p:cNvPicPr preferRelativeResize="0"/>
          <p:nvPr/>
        </p:nvPicPr>
        <p:blipFill rotWithShape="1">
          <a:blip r:embed="rId3">
            <a:alphaModFix/>
          </a:blip>
          <a:srcRect b="0" l="0" r="0" t="0"/>
          <a:stretch/>
        </p:blipFill>
        <p:spPr>
          <a:xfrm>
            <a:off x="10790408" y="6228106"/>
            <a:ext cx="1193506" cy="433424"/>
          </a:xfrm>
          <a:prstGeom prst="rect">
            <a:avLst/>
          </a:prstGeom>
          <a:noFill/>
          <a:ln>
            <a:noFill/>
          </a:ln>
          <a:effectLst>
            <a:outerShdw blurRad="25400" sx="99000" rotWithShape="0" algn="tl" sy="99000">
              <a:srgbClr val="000000">
                <a:alpha val="13333"/>
              </a:srgbClr>
            </a:outerShdw>
          </a:effectLst>
        </p:spPr>
      </p:pic>
      <p:sp>
        <p:nvSpPr>
          <p:cNvPr id="57" name="Google Shape;57;p44"/>
          <p:cNvSpPr txBox="1"/>
          <p:nvPr/>
        </p:nvSpPr>
        <p:spPr>
          <a:xfrm>
            <a:off x="9078730" y="6285021"/>
            <a:ext cx="1799368" cy="31959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DEMONSTRATED ON </a:t>
            </a:r>
            <a:endParaRPr b="0" i="0" sz="12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p45"/>
          <p:cNvSpPr txBox="1"/>
          <p:nvPr>
            <p:ph type="ctrTitle"/>
          </p:nvPr>
        </p:nvSpPr>
        <p:spPr>
          <a:xfrm>
            <a:off x="2587624" y="1122363"/>
            <a:ext cx="8804276" cy="1709737"/>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5"/>
          <p:cNvSpPr txBox="1"/>
          <p:nvPr>
            <p:ph idx="1" type="subTitle"/>
          </p:nvPr>
        </p:nvSpPr>
        <p:spPr>
          <a:xfrm>
            <a:off x="2587625" y="3416301"/>
            <a:ext cx="7908926" cy="628641"/>
          </a:xfrm>
          <a:prstGeom prst="rect">
            <a:avLst/>
          </a:prstGeom>
          <a:noFill/>
          <a:ln>
            <a:noFill/>
          </a:ln>
        </p:spPr>
        <p:txBody>
          <a:bodyPr anchorCtr="0" anchor="t" bIns="0" lIns="0" spcFirstLastPara="1" rIns="0" wrap="square" tIns="0">
            <a:noAutofit/>
          </a:bodyPr>
          <a:lstStyle>
            <a:lvl1pPr lvl="0" algn="l">
              <a:lnSpc>
                <a:spcPct val="100000"/>
              </a:lnSpc>
              <a:spcBef>
                <a:spcPts val="600"/>
              </a:spcBef>
              <a:spcAft>
                <a:spcPts val="0"/>
              </a:spcAft>
              <a:buSzPts val="3200"/>
              <a:buNone/>
              <a:defRPr sz="3200"/>
            </a:lvl1pPr>
            <a:lvl2pPr lvl="1" algn="ctr">
              <a:lnSpc>
                <a:spcPct val="100000"/>
              </a:lnSpc>
              <a:spcBef>
                <a:spcPts val="400"/>
              </a:spcBef>
              <a:spcAft>
                <a:spcPts val="0"/>
              </a:spcAft>
              <a:buSzPts val="2000"/>
              <a:buNone/>
              <a:defRPr sz="2000"/>
            </a:lvl2pPr>
            <a:lvl3pPr lvl="2" algn="ctr">
              <a:lnSpc>
                <a:spcPct val="100000"/>
              </a:lnSpc>
              <a:spcBef>
                <a:spcPts val="400"/>
              </a:spcBef>
              <a:spcAft>
                <a:spcPts val="0"/>
              </a:spcAft>
              <a:buSzPts val="1800"/>
              <a:buNone/>
              <a:defRPr sz="1800"/>
            </a:lvl3pPr>
            <a:lvl4pPr lvl="3" algn="ctr">
              <a:lnSpc>
                <a:spcPct val="100000"/>
              </a:lnSpc>
              <a:spcBef>
                <a:spcPts val="300"/>
              </a:spcBef>
              <a:spcAft>
                <a:spcPts val="0"/>
              </a:spcAft>
              <a:buSzPts val="1600"/>
              <a:buNone/>
              <a:defRPr sz="1600"/>
            </a:lvl4pPr>
            <a:lvl5pPr lvl="4" algn="ctr">
              <a:lnSpc>
                <a:spcPct val="100000"/>
              </a:lnSpc>
              <a:spcBef>
                <a:spcPts val="3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3.png"/><Relationship Id="rId2" Type="http://schemas.openxmlformats.org/officeDocument/2006/relationships/image" Target="../media/image6.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6"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7"/>
          <p:cNvSpPr txBox="1"/>
          <p:nvPr>
            <p:ph type="title"/>
          </p:nvPr>
        </p:nvSpPr>
        <p:spPr>
          <a:xfrm>
            <a:off x="800100" y="217967"/>
            <a:ext cx="10553700" cy="770861"/>
          </a:xfrm>
          <a:prstGeom prst="rect">
            <a:avLst/>
          </a:prstGeom>
          <a:noFill/>
          <a:ln>
            <a:noFill/>
          </a:ln>
        </p:spPr>
        <p:txBody>
          <a:bodyPr anchorCtr="0" anchor="b" bIns="0" lIns="0" spcFirstLastPara="1" rIns="0" wrap="square" tIns="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7"/>
          <p:cNvSpPr txBox="1"/>
          <p:nvPr>
            <p:ph idx="1" type="body"/>
          </p:nvPr>
        </p:nvSpPr>
        <p:spPr>
          <a:xfrm>
            <a:off x="800100" y="1355651"/>
            <a:ext cx="8802688" cy="4953074"/>
          </a:xfrm>
          <a:prstGeom prst="rect">
            <a:avLst/>
          </a:prstGeom>
          <a:noFill/>
          <a:ln>
            <a:noFill/>
          </a:ln>
        </p:spPr>
        <p:txBody>
          <a:bodyPr anchorCtr="0" anchor="t" bIns="0" lIns="0" spcFirstLastPara="1" rIns="0" wrap="square" tIns="0">
            <a:noAutofit/>
          </a:bodyPr>
          <a:lstStyle>
            <a:lvl1pPr indent="-368300" lvl="0" marL="457200" marR="0" rtl="0" algn="l">
              <a:lnSpc>
                <a:spcPct val="100000"/>
              </a:lnSpc>
              <a:spcBef>
                <a:spcPts val="600"/>
              </a:spcBef>
              <a:spcAft>
                <a:spcPts val="0"/>
              </a:spcAft>
              <a:buClr>
                <a:schemeClr val="accent2"/>
              </a:buClr>
              <a:buSzPts val="2200"/>
              <a:buFont typeface="Arial"/>
              <a:buChar char="•"/>
              <a:defRPr b="0" i="0" sz="2200" u="none" cap="none" strike="noStrike">
                <a:solidFill>
                  <a:schemeClr val="dk1"/>
                </a:solidFill>
                <a:latin typeface="Calibri"/>
                <a:ea typeface="Calibri"/>
                <a:cs typeface="Calibri"/>
                <a:sym typeface="Calibri"/>
              </a:defRPr>
            </a:lvl1pPr>
            <a:lvl2pPr indent="-355600" lvl="1" marL="914400" marR="0" rtl="0" algn="l">
              <a:lnSpc>
                <a:spcPct val="100000"/>
              </a:lnSpc>
              <a:spcBef>
                <a:spcPts val="400"/>
              </a:spcBef>
              <a:spcAft>
                <a:spcPts val="0"/>
              </a:spcAft>
              <a:buClr>
                <a:schemeClr val="accent2"/>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100000"/>
              </a:lnSpc>
              <a:spcBef>
                <a:spcPts val="400"/>
              </a:spcBef>
              <a:spcAft>
                <a:spcPts val="0"/>
              </a:spcAft>
              <a:buClr>
                <a:schemeClr val="accent2"/>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100000"/>
              </a:lnSpc>
              <a:spcBef>
                <a:spcPts val="300"/>
              </a:spcBef>
              <a:spcAft>
                <a:spcPts val="0"/>
              </a:spcAft>
              <a:buClr>
                <a:schemeClr val="accent2"/>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100000"/>
              </a:lnSpc>
              <a:spcBef>
                <a:spcPts val="300"/>
              </a:spcBef>
              <a:spcAft>
                <a:spcPts val="0"/>
              </a:spcAft>
              <a:buClr>
                <a:schemeClr val="accent2"/>
              </a:buClr>
              <a:buSzPts val="1600"/>
              <a:buFont typeface="Arial"/>
              <a:buChar char="•"/>
              <a:defRPr b="0" i="0" sz="16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7"/>
          <p:cNvSpPr txBox="1"/>
          <p:nvPr>
            <p:ph idx="10" type="dt"/>
          </p:nvPr>
        </p:nvSpPr>
        <p:spPr>
          <a:xfrm>
            <a:off x="800100" y="6991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7"/>
          <p:cNvSpPr txBox="1"/>
          <p:nvPr>
            <p:ph idx="11" type="ftr"/>
          </p:nvPr>
        </p:nvSpPr>
        <p:spPr>
          <a:xfrm>
            <a:off x="4038600" y="6991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7"/>
          <p:cNvSpPr txBox="1"/>
          <p:nvPr>
            <p:ph idx="12" type="sldNum"/>
          </p:nvPr>
        </p:nvSpPr>
        <p:spPr>
          <a:xfrm>
            <a:off x="800100" y="6489700"/>
            <a:ext cx="1003300" cy="258763"/>
          </a:xfrm>
          <a:prstGeom prst="rect">
            <a:avLst/>
          </a:prstGeom>
          <a:noFill/>
          <a:ln>
            <a:noFill/>
          </a:ln>
        </p:spPr>
        <p:txBody>
          <a:bodyPr anchorCtr="0" anchor="b"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accent6"/>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descr="A close up of a logo&#10;&#10;Description automatically generated" id="15" name="Google Shape;15;p37"/>
          <p:cNvPicPr preferRelativeResize="0"/>
          <p:nvPr/>
        </p:nvPicPr>
        <p:blipFill rotWithShape="1">
          <a:blip r:embed="rId1">
            <a:alphaModFix amt="20000"/>
          </a:blip>
          <a:srcRect b="722" l="6243" r="15309" t="35437"/>
          <a:stretch/>
        </p:blipFill>
        <p:spPr>
          <a:xfrm rot="5400000">
            <a:off x="9513407" y="3140643"/>
            <a:ext cx="4183984" cy="1173202"/>
          </a:xfrm>
          <a:prstGeom prst="rect">
            <a:avLst/>
          </a:prstGeom>
          <a:noFill/>
          <a:ln>
            <a:noFill/>
          </a:ln>
        </p:spPr>
      </p:pic>
      <p:pic>
        <p:nvPicPr>
          <p:cNvPr descr="Logo&#10;&#10;Description automatically generated" id="16" name="Google Shape;16;p37"/>
          <p:cNvPicPr preferRelativeResize="0"/>
          <p:nvPr/>
        </p:nvPicPr>
        <p:blipFill rotWithShape="1">
          <a:blip r:embed="rId2">
            <a:alphaModFix/>
          </a:blip>
          <a:srcRect b="0" l="0" r="0" t="0"/>
          <a:stretch/>
        </p:blipFill>
        <p:spPr>
          <a:xfrm>
            <a:off x="11379063" y="6418582"/>
            <a:ext cx="831988" cy="46799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15:clr>
            <a:srgbClr val="F26B43"/>
          </p15:clr>
        </p15:guide>
        <p15:guide id="2" pos="7680">
          <p15:clr>
            <a:srgbClr val="F26B43"/>
          </p15:clr>
        </p15:guide>
        <p15:guide id="3" pos="504">
          <p15:clr>
            <a:srgbClr val="F26B43"/>
          </p15:clr>
        </p15:guide>
        <p15:guide id="4" pos="980">
          <p15:clr>
            <a:srgbClr val="F26B43"/>
          </p15:clr>
        </p15:guide>
        <p15:guide id="5" pos="1067">
          <p15:clr>
            <a:srgbClr val="F26B43"/>
          </p15:clr>
        </p15:guide>
        <p15:guide id="6" pos="1544">
          <p15:clr>
            <a:srgbClr val="F26B43"/>
          </p15:clr>
        </p15:guide>
        <p15:guide id="7" pos="1630">
          <p15:clr>
            <a:srgbClr val="F26B43"/>
          </p15:clr>
        </p15:guide>
        <p15:guide id="8" pos="2107">
          <p15:clr>
            <a:srgbClr val="F26B43"/>
          </p15:clr>
        </p15:guide>
        <p15:guide id="9" pos="2193">
          <p15:clr>
            <a:srgbClr val="F26B43"/>
          </p15:clr>
        </p15:guide>
        <p15:guide id="10" pos="2670">
          <p15:clr>
            <a:srgbClr val="F26B43"/>
          </p15:clr>
        </p15:guide>
        <p15:guide id="11" pos="2756">
          <p15:clr>
            <a:srgbClr val="F26B43"/>
          </p15:clr>
        </p15:guide>
        <p15:guide id="12" pos="3233">
          <p15:clr>
            <a:srgbClr val="F26B43"/>
          </p15:clr>
        </p15:guide>
        <p15:guide id="13" pos="3320">
          <p15:clr>
            <a:srgbClr val="F26B43"/>
          </p15:clr>
        </p15:guide>
        <p15:guide id="14" pos="3796">
          <p15:clr>
            <a:srgbClr val="F26B43"/>
          </p15:clr>
        </p15:guide>
        <p15:guide id="15" pos="3883">
          <p15:clr>
            <a:srgbClr val="F26B43"/>
          </p15:clr>
        </p15:guide>
        <p15:guide id="16" pos="4360">
          <p15:clr>
            <a:srgbClr val="F26B43"/>
          </p15:clr>
        </p15:guide>
        <p15:guide id="17" pos="4446">
          <p15:clr>
            <a:srgbClr val="F26B43"/>
          </p15:clr>
        </p15:guide>
        <p15:guide id="18" pos="4923">
          <p15:clr>
            <a:srgbClr val="F26B43"/>
          </p15:clr>
        </p15:guide>
        <p15:guide id="19" pos="5009">
          <p15:clr>
            <a:srgbClr val="F26B43"/>
          </p15:clr>
        </p15:guide>
        <p15:guide id="20" pos="5486">
          <p15:clr>
            <a:srgbClr val="F26B43"/>
          </p15:clr>
        </p15:guide>
        <p15:guide id="21" pos="5572">
          <p15:clr>
            <a:srgbClr val="F26B43"/>
          </p15:clr>
        </p15:guide>
        <p15:guide id="22" pos="6049">
          <p15:clr>
            <a:srgbClr val="F26B43"/>
          </p15:clr>
        </p15:guide>
        <p15:guide id="23" pos="6136">
          <p15:clr>
            <a:srgbClr val="F26B43"/>
          </p15:clr>
        </p15:guide>
        <p15:guide id="24" pos="6612">
          <p15:clr>
            <a:srgbClr val="F26B43"/>
          </p15:clr>
        </p15:guide>
        <p15:guide id="25" pos="6696">
          <p15:clr>
            <a:srgbClr val="F26B43"/>
          </p15:clr>
        </p15:guide>
        <p15:guide id="26" pos="7176">
          <p15:clr>
            <a:srgbClr val="F26B43"/>
          </p15:clr>
        </p15:guide>
        <p15:guide id="27" orient="horz">
          <p15:clr>
            <a:srgbClr val="F26B43"/>
          </p15:clr>
        </p15:guide>
        <p15:guide id="28" orient="horz" pos="4320">
          <p15:clr>
            <a:srgbClr val="F26B43"/>
          </p15:clr>
        </p15:guide>
        <p15:guide id="29" orient="horz" pos="288">
          <p15:clr>
            <a:srgbClr val="F26B43"/>
          </p15:clr>
        </p15:guide>
        <p15:guide id="30" orient="horz" pos="3974">
          <p15:clr>
            <a:srgbClr val="F26B43"/>
          </p15:clr>
        </p15:guide>
        <p15:guide id="31" orient="horz" pos="648">
          <p15:clr>
            <a:srgbClr val="F26B43"/>
          </p15:clr>
        </p15:guide>
        <p15:guide id="32" orient="horz" pos="851">
          <p15:clr>
            <a:srgbClr val="F26B43"/>
          </p15:clr>
        </p15:guide>
        <p15:guide id="33" orient="horz" pos="421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jpg"/><Relationship Id="rId4" Type="http://schemas.openxmlformats.org/officeDocument/2006/relationships/image" Target="../media/image3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4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5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57.png"/><Relationship Id="rId4" Type="http://schemas.openxmlformats.org/officeDocument/2006/relationships/image" Target="../media/image54.png"/><Relationship Id="rId5" Type="http://schemas.openxmlformats.org/officeDocument/2006/relationships/image" Target="../media/image4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50.png"/><Relationship Id="rId4" Type="http://schemas.openxmlformats.org/officeDocument/2006/relationships/image" Target="../media/image53.png"/><Relationship Id="rId5" Type="http://schemas.openxmlformats.org/officeDocument/2006/relationships/image" Target="../media/image46.png"/><Relationship Id="rId6" Type="http://schemas.openxmlformats.org/officeDocument/2006/relationships/image" Target="../media/image4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5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5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hyperlink" Target="https://doi.org/10.1002/sim.3728" TargetMode="External"/><Relationship Id="rId4" Type="http://schemas.openxmlformats.org/officeDocument/2006/relationships/hyperlink" Target="https://doi.org/10.1002/sim.3728"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hyperlink" Target="https://doi.org/10.1136/bmj.m441" TargetMode="External"/><Relationship Id="rId4" Type="http://schemas.openxmlformats.org/officeDocument/2006/relationships/hyperlink" Target="https://doi.org/10.1136/bmj.m441" TargetMode="External"/><Relationship Id="rId9" Type="http://schemas.openxmlformats.org/officeDocument/2006/relationships/hyperlink" Target="https://doi.org/10.1016/s0197-2456(00)00104-5" TargetMode="External"/><Relationship Id="rId5" Type="http://schemas.openxmlformats.org/officeDocument/2006/relationships/hyperlink" Target="https://doi.org/10.1002/sim.7993" TargetMode="External"/><Relationship Id="rId6" Type="http://schemas.openxmlformats.org/officeDocument/2006/relationships/hyperlink" Target="https://doi.org/10.1002/sim.7993" TargetMode="External"/><Relationship Id="rId7" Type="http://schemas.openxmlformats.org/officeDocument/2006/relationships/hyperlink" Target="https://doi.org/10.1002/sim.7992" TargetMode="External"/><Relationship Id="rId8" Type="http://schemas.openxmlformats.org/officeDocument/2006/relationships/hyperlink" Target="https://doi.org/10.1002/sim.7992" TargetMode="External"/><Relationship Id="rId11" Type="http://schemas.openxmlformats.org/officeDocument/2006/relationships/hyperlink" Target="https://doi.org/10.1002/sim.7992" TargetMode="External"/><Relationship Id="rId10" Type="http://schemas.openxmlformats.org/officeDocument/2006/relationships/hyperlink" Target="https://doi.org/10.1002/sim.2771" TargetMode="External"/><Relationship Id="rId12" Type="http://schemas.openxmlformats.org/officeDocument/2006/relationships/hyperlink" Target="https://doi.org/10.1002/sim.3728"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hyperlink" Target="https://doi.org/10.1016/j.jvs.2009.09.032" TargetMode="External"/><Relationship Id="rId4" Type="http://schemas.openxmlformats.org/officeDocument/2006/relationships/hyperlink" Target="https://doi.org/10.1002/sim.7992" TargetMode="External"/><Relationship Id="rId5" Type="http://schemas.openxmlformats.org/officeDocument/2006/relationships/hyperlink" Target="https://doi.org/10.1002/sim.3728"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3.png"/></Relationships>
</file>

<file path=ppt/slides/_rels/slide5.xml.rels><?xml version="1.0" encoding="UTF-8" standalone="yes"?><Relationships xmlns="http://schemas.openxmlformats.org/package/2006/relationships"><Relationship Id="rId20" Type="http://schemas.openxmlformats.org/officeDocument/2006/relationships/image" Target="../media/image40.png"/><Relationship Id="rId22" Type="http://schemas.openxmlformats.org/officeDocument/2006/relationships/image" Target="../media/image59.png"/><Relationship Id="rId21" Type="http://schemas.openxmlformats.org/officeDocument/2006/relationships/image" Target="../media/image49.png"/><Relationship Id="rId24" Type="http://schemas.openxmlformats.org/officeDocument/2006/relationships/image" Target="../media/image45.png"/><Relationship Id="rId23" Type="http://schemas.openxmlformats.org/officeDocument/2006/relationships/image" Target="../media/image44.png"/><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8.png"/><Relationship Id="rId4" Type="http://schemas.openxmlformats.org/officeDocument/2006/relationships/image" Target="../media/image36.jpg"/><Relationship Id="rId9" Type="http://schemas.openxmlformats.org/officeDocument/2006/relationships/image" Target="../media/image17.png"/><Relationship Id="rId25" Type="http://schemas.openxmlformats.org/officeDocument/2006/relationships/image" Target="../media/image33.jpg"/><Relationship Id="rId5" Type="http://schemas.openxmlformats.org/officeDocument/2006/relationships/image" Target="../media/image38.jpg"/><Relationship Id="rId6" Type="http://schemas.openxmlformats.org/officeDocument/2006/relationships/image" Target="../media/image16.jpg"/><Relationship Id="rId7" Type="http://schemas.openxmlformats.org/officeDocument/2006/relationships/image" Target="../media/image22.jpg"/><Relationship Id="rId8" Type="http://schemas.openxmlformats.org/officeDocument/2006/relationships/image" Target="../media/image21.png"/><Relationship Id="rId11" Type="http://schemas.openxmlformats.org/officeDocument/2006/relationships/image" Target="../media/image29.png"/><Relationship Id="rId10" Type="http://schemas.openxmlformats.org/officeDocument/2006/relationships/image" Target="../media/image18.png"/><Relationship Id="rId13" Type="http://schemas.openxmlformats.org/officeDocument/2006/relationships/image" Target="../media/image52.png"/><Relationship Id="rId12" Type="http://schemas.openxmlformats.org/officeDocument/2006/relationships/image" Target="../media/image27.png"/><Relationship Id="rId15" Type="http://schemas.openxmlformats.org/officeDocument/2006/relationships/image" Target="../media/image25.png"/><Relationship Id="rId14" Type="http://schemas.openxmlformats.org/officeDocument/2006/relationships/image" Target="../media/image30.png"/><Relationship Id="rId17" Type="http://schemas.openxmlformats.org/officeDocument/2006/relationships/image" Target="../media/image26.png"/><Relationship Id="rId16" Type="http://schemas.openxmlformats.org/officeDocument/2006/relationships/image" Target="../media/image31.png"/><Relationship Id="rId19" Type="http://schemas.openxmlformats.org/officeDocument/2006/relationships/image" Target="../media/image56.png"/><Relationship Id="rId18" Type="http://schemas.openxmlformats.org/officeDocument/2006/relationships/image" Target="../media/image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39.png"/><Relationship Id="rId4" Type="http://schemas.openxmlformats.org/officeDocument/2006/relationships/image" Target="../media/image43.png"/><Relationship Id="rId5"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7" name="Shape 97"/>
        <p:cNvGrpSpPr/>
        <p:nvPr/>
      </p:nvGrpSpPr>
      <p:grpSpPr>
        <a:xfrm>
          <a:off x="0" y="0"/>
          <a:ext cx="0" cy="0"/>
          <a:chOff x="0" y="0"/>
          <a:chExt cx="0" cy="0"/>
        </a:xfrm>
      </p:grpSpPr>
      <p:pic>
        <p:nvPicPr>
          <p:cNvPr id="98" name="Google Shape;98;p1"/>
          <p:cNvPicPr preferRelativeResize="0"/>
          <p:nvPr/>
        </p:nvPicPr>
        <p:blipFill rotWithShape="1">
          <a:blip r:embed="rId4">
            <a:alphaModFix/>
          </a:blip>
          <a:srcRect b="0" l="0" r="0" t="0"/>
          <a:stretch/>
        </p:blipFill>
        <p:spPr>
          <a:xfrm>
            <a:off x="10790408" y="6228106"/>
            <a:ext cx="1193506" cy="433424"/>
          </a:xfrm>
          <a:prstGeom prst="rect">
            <a:avLst/>
          </a:prstGeom>
          <a:noFill/>
          <a:ln>
            <a:noFill/>
          </a:ln>
          <a:effectLst>
            <a:outerShdw blurRad="25400" rotWithShape="0" algn="tl" dir="2700000" dist="12700">
              <a:srgbClr val="000000">
                <a:alpha val="13333"/>
              </a:srgbClr>
            </a:outerShdw>
          </a:effectLst>
        </p:spPr>
      </p:pic>
      <p:sp>
        <p:nvSpPr>
          <p:cNvPr id="99" name="Google Shape;99;p1"/>
          <p:cNvSpPr txBox="1"/>
          <p:nvPr/>
        </p:nvSpPr>
        <p:spPr>
          <a:xfrm>
            <a:off x="-69850" y="1359117"/>
            <a:ext cx="12261850" cy="2024063"/>
          </a:xfrm>
          <a:prstGeom prst="rect">
            <a:avLst/>
          </a:prstGeom>
          <a:noFill/>
          <a:ln>
            <a:noFill/>
          </a:ln>
        </p:spPr>
        <p:txBody>
          <a:bodyPr anchorCtr="0" anchor="b" bIns="0" lIns="0" spcFirstLastPara="1" rIns="0" wrap="square" tIns="0">
            <a:noAutofit/>
          </a:bodyPr>
          <a:lstStyle/>
          <a:p>
            <a:pPr indent="0" lvl="0" marL="0" marR="0" rtl="0" algn="ctr">
              <a:lnSpc>
                <a:spcPct val="90000"/>
              </a:lnSpc>
              <a:spcBef>
                <a:spcPts val="0"/>
              </a:spcBef>
              <a:spcAft>
                <a:spcPts val="0"/>
              </a:spcAft>
              <a:buClr>
                <a:schemeClr val="lt1"/>
              </a:buClr>
              <a:buSzPts val="5600"/>
              <a:buFont typeface="Calibri"/>
              <a:buNone/>
            </a:pPr>
            <a:r>
              <a:rPr b="1" i="0" lang="en-US" sz="5600" u="none" cap="none" strike="noStrike">
                <a:solidFill>
                  <a:schemeClr val="lt1"/>
                </a:solidFill>
                <a:latin typeface="Calibri"/>
                <a:ea typeface="Calibri"/>
                <a:cs typeface="Calibri"/>
                <a:sym typeface="Calibri"/>
              </a:rPr>
              <a:t>Sample Size for Regression Models</a:t>
            </a:r>
            <a:endParaRPr b="0" i="0" sz="1400" u="none" cap="none" strike="noStrike">
              <a:solidFill>
                <a:srgbClr val="000000"/>
              </a:solidFill>
              <a:latin typeface="Arial"/>
              <a:ea typeface="Arial"/>
              <a:cs typeface="Arial"/>
              <a:sym typeface="Arial"/>
            </a:endParaRPr>
          </a:p>
        </p:txBody>
      </p:sp>
      <p:sp>
        <p:nvSpPr>
          <p:cNvPr id="100" name="Google Shape;100;p1"/>
          <p:cNvSpPr txBox="1"/>
          <p:nvPr/>
        </p:nvSpPr>
        <p:spPr>
          <a:xfrm>
            <a:off x="989593" y="4169399"/>
            <a:ext cx="9983755" cy="63919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3600"/>
              <a:buFont typeface="Calibri"/>
              <a:buNone/>
            </a:pPr>
            <a:r>
              <a:rPr b="0" i="0" lang="en-US" sz="3600" u="none" cap="none" strike="noStrike">
                <a:solidFill>
                  <a:srgbClr val="FFFFFF"/>
                </a:solidFill>
                <a:latin typeface="Calibri"/>
                <a:ea typeface="Calibri"/>
                <a:cs typeface="Calibri"/>
                <a:sym typeface="Calibri"/>
              </a:rPr>
              <a:t>Calculations for Common Regression Models, Mixed-effects Models and Prediction Models</a:t>
            </a:r>
            <a:endParaRPr b="0" i="0" sz="1400" u="none" cap="none" strike="noStrike">
              <a:solidFill>
                <a:srgbClr val="000000"/>
              </a:solidFill>
              <a:latin typeface="Arial"/>
              <a:ea typeface="Arial"/>
              <a:cs typeface="Arial"/>
              <a:sym typeface="Arial"/>
            </a:endParaRPr>
          </a:p>
        </p:txBody>
      </p:sp>
      <p:cxnSp>
        <p:nvCxnSpPr>
          <p:cNvPr id="101" name="Google Shape;101;p1"/>
          <p:cNvCxnSpPr/>
          <p:nvPr/>
        </p:nvCxnSpPr>
        <p:spPr>
          <a:xfrm>
            <a:off x="1603654" y="3687798"/>
            <a:ext cx="8696325"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0"/>
          <p:cNvSpPr txBox="1"/>
          <p:nvPr>
            <p:ph type="title"/>
          </p:nvPr>
        </p:nvSpPr>
        <p:spPr>
          <a:xfrm>
            <a:off x="800100" y="217967"/>
            <a:ext cx="10553700" cy="770861"/>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4400"/>
              <a:buFont typeface="Calibri"/>
              <a:buNone/>
            </a:pPr>
            <a:r>
              <a:rPr lang="en-US"/>
              <a:t>Example 1 - Linear Regression</a:t>
            </a:r>
            <a:endParaRPr/>
          </a:p>
        </p:txBody>
      </p:sp>
      <p:graphicFrame>
        <p:nvGraphicFramePr>
          <p:cNvPr id="189" name="Google Shape;189;p30"/>
          <p:cNvGraphicFramePr/>
          <p:nvPr/>
        </p:nvGraphicFramePr>
        <p:xfrm>
          <a:off x="6773087" y="1375289"/>
          <a:ext cx="3000000" cy="3000000"/>
        </p:xfrm>
        <a:graphic>
          <a:graphicData uri="http://schemas.openxmlformats.org/drawingml/2006/table">
            <a:tbl>
              <a:tblPr firstRow="1">
                <a:noFill/>
                <a:tableStyleId>{609CD978-2CC7-4AD9-B597-3ED8AA7A7E3B}</a:tableStyleId>
              </a:tblPr>
              <a:tblGrid>
                <a:gridCol w="3408725"/>
                <a:gridCol w="2010200"/>
              </a:tblGrid>
              <a:tr h="697925">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chemeClr val="dk2"/>
                          </a:solidFill>
                        </a:rPr>
                        <a:t>Parameter</a:t>
                      </a:r>
                      <a:endParaRPr sz="1400" u="none" cap="none" strike="noStrike"/>
                    </a:p>
                  </a:txBody>
                  <a:tcPr marT="45725" marB="45725" marR="91450" marL="91450">
                    <a:lnB cap="flat" cmpd="sng" w="19050">
                      <a:solidFill>
                        <a:schemeClr val="accent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chemeClr val="dk2"/>
                          </a:solidFill>
                        </a:rPr>
                        <a:t>Value</a:t>
                      </a:r>
                      <a:endParaRPr sz="1400" u="none" cap="none" strike="noStrike"/>
                    </a:p>
                  </a:txBody>
                  <a:tcPr marT="45725" marB="45725" marR="91450" marL="91450">
                    <a:lnB cap="flat" cmpd="sng" w="19050">
                      <a:solidFill>
                        <a:schemeClr val="accent1"/>
                      </a:solidFill>
                      <a:prstDash val="solid"/>
                      <a:round/>
                      <a:headEnd len="sm" w="sm" type="none"/>
                      <a:tailEnd len="sm" w="sm" type="none"/>
                    </a:lnB>
                    <a:solidFill>
                      <a:schemeClr val="lt1"/>
                    </a:solidFill>
                  </a:tcPr>
                </a:tc>
              </a:tr>
              <a:tr h="74575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Significance Level (2-sided)</a:t>
                      </a:r>
                      <a:endParaRPr sz="2000" u="none" cap="none" strike="noStrike">
                        <a:latin typeface="Calibri"/>
                        <a:ea typeface="Calibri"/>
                        <a:cs typeface="Calibri"/>
                        <a:sym typeface="Calibri"/>
                      </a:endParaRPr>
                    </a:p>
                  </a:txBody>
                  <a:tcPr marT="45725" marB="45725" marR="68575" marL="68575">
                    <a:lnT cap="flat" cmpd="sng" w="19050">
                      <a:solidFill>
                        <a:schemeClr val="accent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0.05</a:t>
                      </a:r>
                      <a:endParaRPr sz="2000" u="none" cap="none" strike="noStrike">
                        <a:latin typeface="Calibri"/>
                        <a:ea typeface="Calibri"/>
                        <a:cs typeface="Calibri"/>
                        <a:sym typeface="Calibri"/>
                      </a:endParaRPr>
                    </a:p>
                  </a:txBody>
                  <a:tcPr marT="45725" marB="45725" marR="68575" marL="68575">
                    <a:lnT cap="flat" cmpd="sng" w="19050">
                      <a:solidFill>
                        <a:schemeClr val="accent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74575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latin typeface="Calibri"/>
                          <a:ea typeface="Calibri"/>
                          <a:cs typeface="Calibri"/>
                          <a:sym typeface="Calibri"/>
                        </a:rPr>
                        <a:t>Correlation Coefficient</a:t>
                      </a:r>
                      <a:endParaRPr sz="2000" u="none" cap="none" strike="noStrike">
                        <a:latin typeface="Calibri"/>
                        <a:ea typeface="Calibri"/>
                        <a:cs typeface="Calibri"/>
                        <a:sym typeface="Calibri"/>
                      </a:endParaRPr>
                    </a:p>
                  </a:txBody>
                  <a:tcPr marT="45725" marB="45725" marR="68575" marL="68575">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0.4</a:t>
                      </a:r>
                      <a:endParaRPr sz="2000" u="none" cap="none" strike="noStrike">
                        <a:latin typeface="Calibri"/>
                        <a:ea typeface="Calibri"/>
                        <a:cs typeface="Calibri"/>
                        <a:sym typeface="Calibri"/>
                      </a:endParaRPr>
                    </a:p>
                  </a:txBody>
                  <a:tcPr marT="45725" marB="45725" marR="68575" marL="68575">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69100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Power</a:t>
                      </a:r>
                      <a:endParaRPr sz="2000" u="none" cap="none" strike="noStrike">
                        <a:latin typeface="Calibri"/>
                        <a:ea typeface="Calibri"/>
                        <a:cs typeface="Calibri"/>
                        <a:sym typeface="Calibri"/>
                      </a:endParaRPr>
                    </a:p>
                  </a:txBody>
                  <a:tcPr marT="45725" marB="45725" marR="68575" marL="68575">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90</a:t>
                      </a:r>
                      <a:endParaRPr sz="2000" u="none" cap="none" strike="noStrike">
                        <a:latin typeface="Calibri"/>
                        <a:ea typeface="Calibri"/>
                        <a:cs typeface="Calibri"/>
                        <a:sym typeface="Calibri"/>
                      </a:endParaRPr>
                    </a:p>
                  </a:txBody>
                  <a:tcPr marT="45725" marB="45725" marR="68575" marL="68575">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74575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latin typeface="Calibri"/>
                          <a:ea typeface="Calibri"/>
                          <a:cs typeface="Calibri"/>
                          <a:sym typeface="Calibri"/>
                        </a:rPr>
                        <a:t>Sample Size</a:t>
                      </a:r>
                      <a:endParaRPr sz="2000" u="none" cap="none" strike="noStrike">
                        <a:latin typeface="Calibri"/>
                        <a:ea typeface="Calibri"/>
                        <a:cs typeface="Calibri"/>
                        <a:sym typeface="Calibri"/>
                      </a:endParaRPr>
                    </a:p>
                  </a:txBody>
                  <a:tcPr marT="45725" marB="45725" marR="68575" marL="68575">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58</a:t>
                      </a:r>
                      <a:endParaRPr sz="2000" u="none" cap="none" strike="noStrike">
                        <a:latin typeface="Calibri"/>
                        <a:ea typeface="Calibri"/>
                        <a:cs typeface="Calibri"/>
                        <a:sym typeface="Calibri"/>
                      </a:endParaRPr>
                    </a:p>
                  </a:txBody>
                  <a:tcPr marT="45725" marB="45725" marR="68575" marL="68575">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
        <p:nvSpPr>
          <p:cNvPr id="190" name="Google Shape;190;p30"/>
          <p:cNvSpPr txBox="1"/>
          <p:nvPr/>
        </p:nvSpPr>
        <p:spPr>
          <a:xfrm>
            <a:off x="800100" y="2756380"/>
            <a:ext cx="5295900" cy="4953074"/>
          </a:xfrm>
          <a:prstGeom prst="rect">
            <a:avLst/>
          </a:prstGeom>
          <a:noFill/>
          <a:ln>
            <a:noFill/>
          </a:ln>
        </p:spPr>
        <p:txBody>
          <a:bodyPr anchorCtr="0" anchor="t" bIns="0" lIns="0" spcFirstLastPara="1" rIns="0" wrap="square" tIns="0">
            <a:noAutofit/>
          </a:bodyPr>
          <a:lstStyle/>
          <a:p>
            <a:pPr indent="-112713" lvl="0" marL="112713" marR="0" rtl="0" algn="l">
              <a:lnSpc>
                <a:spcPct val="100000"/>
              </a:lnSpc>
              <a:spcBef>
                <a:spcPts val="0"/>
              </a:spcBef>
              <a:spcAft>
                <a:spcPts val="0"/>
              </a:spcAft>
              <a:buClr>
                <a:schemeClr val="accent2"/>
              </a:buClr>
              <a:buSzPts val="2200"/>
              <a:buFont typeface="Arial"/>
              <a:buNone/>
            </a:pPr>
            <a:r>
              <a:rPr b="0" i="0" lang="en-US" sz="2200" u="none" cap="none" strike="noStrike">
                <a:solidFill>
                  <a:srgbClr val="000000"/>
                </a:solidFill>
                <a:latin typeface="Calibri"/>
                <a:ea typeface="Calibri"/>
                <a:cs typeface="Calibri"/>
                <a:sym typeface="Calibri"/>
              </a:rPr>
              <a:t>“</a:t>
            </a:r>
            <a:r>
              <a:rPr b="0" i="0" lang="en-US" sz="2400" u="none" cap="none" strike="noStrike">
                <a:solidFill>
                  <a:srgbClr val="000000"/>
                </a:solidFill>
                <a:latin typeface="Calibri"/>
                <a:ea typeface="Calibri"/>
                <a:cs typeface="Calibri"/>
                <a:sym typeface="Calibri"/>
              </a:rPr>
              <a:t>We intend to determine the sample size. We will provide an estimate of the correlation coefficient ρ and enter α [test significance level = 0.05, 1 - β [power] = 0.9 and ρ </a:t>
            </a:r>
            <a:r>
              <a:rPr b="0" i="0" lang="en-US" sz="2400" u="none" cap="none" strike="noStrike">
                <a:solidFill>
                  <a:srgbClr val="202124"/>
                </a:solidFill>
                <a:latin typeface="arial"/>
                <a:ea typeface="arial"/>
                <a:cs typeface="arial"/>
                <a:sym typeface="arial"/>
              </a:rPr>
              <a:t>≅ </a:t>
            </a:r>
            <a:r>
              <a:rPr b="0" i="0" lang="en-US" sz="2400" u="none" cap="none" strike="noStrike">
                <a:solidFill>
                  <a:srgbClr val="000000"/>
                </a:solidFill>
                <a:latin typeface="Calibri"/>
                <a:ea typeface="Calibri"/>
                <a:cs typeface="Calibri"/>
                <a:sym typeface="Calibri"/>
              </a:rPr>
              <a:t> 0.4. Using these values gives a sample size of 58.”</a:t>
            </a:r>
            <a:br>
              <a:rPr b="0" i="0" lang="en-US" sz="2400" u="none" cap="none" strike="noStrike">
                <a:solidFill>
                  <a:schemeClr val="dk1"/>
                </a:solidFill>
                <a:latin typeface="Calibri"/>
                <a:ea typeface="Calibri"/>
                <a:cs typeface="Calibri"/>
                <a:sym typeface="Calibri"/>
              </a:rPr>
            </a:b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900"/>
              </a:spcBef>
              <a:spcAft>
                <a:spcPts val="0"/>
              </a:spcAft>
              <a:buClr>
                <a:schemeClr val="accent2"/>
              </a:buClr>
              <a:buSzPts val="2200"/>
              <a:buFont typeface="Arial"/>
              <a:buNone/>
            </a:pPr>
            <a:r>
              <a:t/>
            </a:r>
            <a:endParaRPr b="0" i="0" sz="2200" u="none" cap="none" strike="noStrike">
              <a:solidFill>
                <a:schemeClr val="dk1"/>
              </a:solidFill>
              <a:latin typeface="Calibri"/>
              <a:ea typeface="Calibri"/>
              <a:cs typeface="Calibri"/>
              <a:sym typeface="Calibri"/>
            </a:endParaRPr>
          </a:p>
        </p:txBody>
      </p:sp>
      <p:pic>
        <p:nvPicPr>
          <p:cNvPr id="191" name="Google Shape;191;p30"/>
          <p:cNvPicPr preferRelativeResize="0"/>
          <p:nvPr/>
        </p:nvPicPr>
        <p:blipFill rotWithShape="1">
          <a:blip r:embed="rId3">
            <a:alphaModFix/>
          </a:blip>
          <a:srcRect b="0" l="0" r="0" t="0"/>
          <a:stretch/>
        </p:blipFill>
        <p:spPr>
          <a:xfrm>
            <a:off x="1955511" y="1299494"/>
            <a:ext cx="3154856" cy="114621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1"/>
          <p:cNvSpPr txBox="1"/>
          <p:nvPr>
            <p:ph type="title"/>
          </p:nvPr>
        </p:nvSpPr>
        <p:spPr>
          <a:xfrm>
            <a:off x="800100" y="217967"/>
            <a:ext cx="10553700" cy="770861"/>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4400"/>
              <a:buFont typeface="Calibri"/>
              <a:buNone/>
            </a:pPr>
            <a:r>
              <a:rPr lang="en-US"/>
              <a:t>Example 2 – Logistic Regression</a:t>
            </a:r>
            <a:endParaRPr/>
          </a:p>
        </p:txBody>
      </p:sp>
      <p:sp>
        <p:nvSpPr>
          <p:cNvPr id="197" name="Google Shape;197;p31"/>
          <p:cNvSpPr txBox="1"/>
          <p:nvPr>
            <p:ph idx="4294967295" type="body"/>
          </p:nvPr>
        </p:nvSpPr>
        <p:spPr>
          <a:xfrm>
            <a:off x="800100" y="2847021"/>
            <a:ext cx="5295900" cy="4953074"/>
          </a:xfrm>
          <a:prstGeom prst="rect">
            <a:avLst/>
          </a:prstGeom>
          <a:noFill/>
          <a:ln>
            <a:noFill/>
          </a:ln>
        </p:spPr>
        <p:txBody>
          <a:bodyPr anchorCtr="0" anchor="t" bIns="0" lIns="0" spcFirstLastPara="1" rIns="0" wrap="square" tIns="0">
            <a:noAutofit/>
          </a:bodyPr>
          <a:lstStyle/>
          <a:p>
            <a:pPr indent="-112713" lvl="0" marL="112713" rtl="0" algn="l">
              <a:lnSpc>
                <a:spcPct val="100000"/>
              </a:lnSpc>
              <a:spcBef>
                <a:spcPts val="0"/>
              </a:spcBef>
              <a:spcAft>
                <a:spcPts val="0"/>
              </a:spcAft>
              <a:buSzPts val="2200"/>
              <a:buNone/>
            </a:pPr>
            <a:r>
              <a:rPr b="0" i="0" lang="en-US" sz="2400">
                <a:solidFill>
                  <a:schemeClr val="dk1"/>
                </a:solidFill>
                <a:latin typeface="Calibri"/>
                <a:ea typeface="Calibri"/>
                <a:cs typeface="Calibri"/>
                <a:sym typeface="Calibri"/>
              </a:rPr>
              <a:t>“The most effective sample size for predicting our binary adherence outcome (took dose vs not) is </a:t>
            </a:r>
            <a:r>
              <a:rPr lang="en-US" sz="2400"/>
              <a:t>60</a:t>
            </a:r>
            <a:r>
              <a:rPr b="0" i="0" lang="en-US" sz="2400">
                <a:solidFill>
                  <a:schemeClr val="dk1"/>
                </a:solidFill>
                <a:latin typeface="Calibri"/>
                <a:ea typeface="Calibri"/>
                <a:cs typeface="Calibri"/>
                <a:sym typeface="Calibri"/>
              </a:rPr>
              <a:t>. […] assuming a two-sided type 1 error of 0.05 and an approximate nonadherence rate of 20% (based on estimates from prior studies), we will have 80% power to detect an odds ratio of 2.8 (a large effect) for every 1 SD increase in a continuous predictor.”</a:t>
            </a:r>
            <a:br>
              <a:rPr lang="en-US" sz="2400">
                <a:solidFill>
                  <a:schemeClr val="dk1"/>
                </a:solidFill>
                <a:latin typeface="Calibri"/>
                <a:ea typeface="Calibri"/>
                <a:cs typeface="Calibri"/>
                <a:sym typeface="Calibri"/>
              </a:rPr>
            </a:br>
            <a:endParaRPr sz="2400">
              <a:solidFill>
                <a:schemeClr val="dk1"/>
              </a:solidFill>
              <a:latin typeface="Calibri"/>
              <a:ea typeface="Calibri"/>
              <a:cs typeface="Calibri"/>
              <a:sym typeface="Calibri"/>
            </a:endParaRPr>
          </a:p>
          <a:p>
            <a:pPr indent="0" lvl="0" marL="0" rtl="0" algn="l">
              <a:lnSpc>
                <a:spcPct val="100000"/>
              </a:lnSpc>
              <a:spcBef>
                <a:spcPts val="900"/>
              </a:spcBef>
              <a:spcAft>
                <a:spcPts val="0"/>
              </a:spcAft>
              <a:buSzPts val="2200"/>
              <a:buNone/>
            </a:pPr>
            <a:r>
              <a:t/>
            </a:r>
            <a:endParaRPr>
              <a:latin typeface="Calibri"/>
              <a:ea typeface="Calibri"/>
              <a:cs typeface="Calibri"/>
              <a:sym typeface="Calibri"/>
            </a:endParaRPr>
          </a:p>
        </p:txBody>
      </p:sp>
      <p:graphicFrame>
        <p:nvGraphicFramePr>
          <p:cNvPr id="198" name="Google Shape;198;p31"/>
          <p:cNvGraphicFramePr/>
          <p:nvPr/>
        </p:nvGraphicFramePr>
        <p:xfrm>
          <a:off x="6464120" y="1498451"/>
          <a:ext cx="3000000" cy="3000000"/>
        </p:xfrm>
        <a:graphic>
          <a:graphicData uri="http://schemas.openxmlformats.org/drawingml/2006/table">
            <a:tbl>
              <a:tblPr firstRow="1">
                <a:noFill/>
                <a:tableStyleId>{609CD978-2CC7-4AD9-B597-3ED8AA7A7E3B}</a:tableStyleId>
              </a:tblPr>
              <a:tblGrid>
                <a:gridCol w="3408725"/>
                <a:gridCol w="2010200"/>
              </a:tblGrid>
              <a:tr h="6255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chemeClr val="dk2"/>
                          </a:solidFill>
                        </a:rPr>
                        <a:t>Parameter</a:t>
                      </a:r>
                      <a:endParaRPr sz="1400" u="none" cap="none" strike="noStrike"/>
                    </a:p>
                  </a:txBody>
                  <a:tcPr marT="45725" marB="45725" marR="91450" marL="91450">
                    <a:lnB cap="flat" cmpd="sng" w="19050">
                      <a:solidFill>
                        <a:schemeClr val="accent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chemeClr val="dk2"/>
                          </a:solidFill>
                        </a:rPr>
                        <a:t>Value</a:t>
                      </a:r>
                      <a:endParaRPr sz="1400" u="none" cap="none" strike="noStrike"/>
                    </a:p>
                  </a:txBody>
                  <a:tcPr marT="45725" marB="45725" marR="91450" marL="91450">
                    <a:lnB cap="flat" cmpd="sng" w="19050">
                      <a:solidFill>
                        <a:schemeClr val="accent1"/>
                      </a:solidFill>
                      <a:prstDash val="solid"/>
                      <a:round/>
                      <a:headEnd len="sm" w="sm" type="none"/>
                      <a:tailEnd len="sm" w="sm" type="none"/>
                    </a:lnB>
                    <a:solidFill>
                      <a:schemeClr val="lt1"/>
                    </a:solidFill>
                  </a:tcPr>
                </a:tc>
              </a:tr>
              <a:tr h="66840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Significance Level (2-sided)</a:t>
                      </a:r>
                      <a:endParaRPr sz="2000" u="none" cap="none" strike="noStrike">
                        <a:latin typeface="Calibri"/>
                        <a:ea typeface="Calibri"/>
                        <a:cs typeface="Calibri"/>
                        <a:sym typeface="Calibri"/>
                      </a:endParaRPr>
                    </a:p>
                  </a:txBody>
                  <a:tcPr marT="45725" marB="45725" marR="68575" marL="68575">
                    <a:lnT cap="flat" cmpd="sng" w="19050">
                      <a:solidFill>
                        <a:schemeClr val="accent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0.05</a:t>
                      </a:r>
                      <a:endParaRPr sz="2000" u="none" cap="none" strike="noStrike">
                        <a:latin typeface="Calibri"/>
                        <a:ea typeface="Calibri"/>
                        <a:cs typeface="Calibri"/>
                        <a:sym typeface="Calibri"/>
                      </a:endParaRPr>
                    </a:p>
                  </a:txBody>
                  <a:tcPr marT="45725" marB="45725" marR="68575" marL="68575">
                    <a:lnT cap="flat" cmpd="sng" w="19050">
                      <a:solidFill>
                        <a:schemeClr val="accent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66840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Prevalence of Y, p1</a:t>
                      </a:r>
                      <a:endParaRPr sz="2000" u="none" cap="none" strike="noStrike">
                        <a:latin typeface="Calibri"/>
                        <a:ea typeface="Calibri"/>
                        <a:cs typeface="Calibri"/>
                        <a:sym typeface="Calibri"/>
                      </a:endParaRPr>
                    </a:p>
                  </a:txBody>
                  <a:tcPr marT="45725" marB="45725" marR="68575" marL="68575">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0.2</a:t>
                      </a:r>
                      <a:endParaRPr sz="2000" u="none" cap="none" strike="noStrike">
                        <a:latin typeface="Calibri"/>
                        <a:ea typeface="Calibri"/>
                        <a:cs typeface="Calibri"/>
                        <a:sym typeface="Calibri"/>
                      </a:endParaRPr>
                    </a:p>
                  </a:txBody>
                  <a:tcPr marT="45725" marB="45725" marR="68575" marL="68575">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1182525">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Odds Ratio, OR</a:t>
                      </a:r>
                      <a:endParaRPr sz="2000" u="none" cap="none" strike="noStrike">
                        <a:latin typeface="Calibri"/>
                        <a:ea typeface="Calibri"/>
                        <a:cs typeface="Calibri"/>
                        <a:sym typeface="Calibri"/>
                      </a:endParaRPr>
                    </a:p>
                  </a:txBody>
                  <a:tcPr marT="45725" marB="45725" marR="68575" marL="68575">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2.8</a:t>
                      </a:r>
                      <a:endParaRPr sz="2000" u="none" cap="none" strike="noStrike">
                        <a:latin typeface="Calibri"/>
                        <a:ea typeface="Calibri"/>
                        <a:cs typeface="Calibri"/>
                        <a:sym typeface="Calibri"/>
                      </a:endParaRPr>
                    </a:p>
                  </a:txBody>
                  <a:tcPr marT="45725" marB="45725" marR="68575" marL="68575">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66840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latin typeface="Calibri"/>
                          <a:ea typeface="Calibri"/>
                          <a:cs typeface="Calibri"/>
                          <a:sym typeface="Calibri"/>
                        </a:rPr>
                        <a:t>Sample Size</a:t>
                      </a:r>
                      <a:endParaRPr sz="2000" u="none" cap="none" strike="noStrike">
                        <a:latin typeface="Calibri"/>
                        <a:ea typeface="Calibri"/>
                        <a:cs typeface="Calibri"/>
                        <a:sym typeface="Calibri"/>
                      </a:endParaRPr>
                    </a:p>
                  </a:txBody>
                  <a:tcPr marT="45725" marB="45725" marR="68575" marL="68575">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a:t>60</a:t>
                      </a:r>
                      <a:endParaRPr sz="2000" u="none" cap="none" strike="noStrike">
                        <a:latin typeface="Calibri"/>
                        <a:ea typeface="Calibri"/>
                        <a:cs typeface="Calibri"/>
                        <a:sym typeface="Calibri"/>
                      </a:endParaRPr>
                    </a:p>
                  </a:txBody>
                  <a:tcPr marT="45725" marB="45725" marR="68575" marL="68575">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668400">
                <a:tc>
                  <a:txBody>
                    <a:bodyPr/>
                    <a:lstStyle/>
                    <a:p>
                      <a:pPr indent="0" lvl="0" marL="0" marR="0" rtl="0" algn="l">
                        <a:lnSpc>
                          <a:spcPct val="100000"/>
                        </a:lnSpc>
                        <a:spcBef>
                          <a:spcPts val="0"/>
                        </a:spcBef>
                        <a:spcAft>
                          <a:spcPts val="0"/>
                        </a:spcAft>
                        <a:buClr>
                          <a:srgbClr val="000000"/>
                        </a:buClr>
                        <a:buSzPts val="2000"/>
                        <a:buFont typeface="Arial"/>
                        <a:buNone/>
                      </a:pPr>
                      <a:r>
                        <a:rPr b="0" i="1" lang="en-US" sz="2000" u="none" cap="none" strike="noStrike">
                          <a:solidFill>
                            <a:srgbClr val="000000"/>
                          </a:solidFill>
                          <a:latin typeface="Calibri"/>
                          <a:ea typeface="Calibri"/>
                          <a:cs typeface="Calibri"/>
                          <a:sym typeface="Calibri"/>
                        </a:rPr>
                        <a:t>Power</a:t>
                      </a:r>
                      <a:endParaRPr sz="2000" u="none" cap="none" strike="noStrike">
                        <a:latin typeface="Calibri"/>
                        <a:ea typeface="Calibri"/>
                        <a:cs typeface="Calibri"/>
                        <a:sym typeface="Calibri"/>
                      </a:endParaRPr>
                    </a:p>
                  </a:txBody>
                  <a:tcPr marT="45725" marB="45725" marR="68575" marL="68575">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80%</a:t>
                      </a:r>
                      <a:endParaRPr sz="2000" u="none" cap="none" strike="noStrike">
                        <a:latin typeface="Calibri"/>
                        <a:ea typeface="Calibri"/>
                        <a:cs typeface="Calibri"/>
                        <a:sym typeface="Calibri"/>
                      </a:endParaRPr>
                    </a:p>
                  </a:txBody>
                  <a:tcPr marT="45725" marB="45725" marR="68575" marL="68575">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pic>
        <p:nvPicPr>
          <p:cNvPr id="199" name="Google Shape;199;p31"/>
          <p:cNvPicPr preferRelativeResize="0"/>
          <p:nvPr/>
        </p:nvPicPr>
        <p:blipFill rotWithShape="1">
          <a:blip r:embed="rId3">
            <a:alphaModFix/>
          </a:blip>
          <a:srcRect b="0" l="0" r="0" t="0"/>
          <a:stretch/>
        </p:blipFill>
        <p:spPr>
          <a:xfrm>
            <a:off x="1696519" y="1498451"/>
            <a:ext cx="3833529" cy="1140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2"/>
          <p:cNvSpPr txBox="1"/>
          <p:nvPr>
            <p:ph type="title"/>
          </p:nvPr>
        </p:nvSpPr>
        <p:spPr>
          <a:xfrm>
            <a:off x="800100" y="217967"/>
            <a:ext cx="10553700" cy="770861"/>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4400"/>
              <a:buFont typeface="Calibri"/>
              <a:buNone/>
            </a:pPr>
            <a:r>
              <a:rPr lang="en-US"/>
              <a:t>Example 3 – Cox Regression</a:t>
            </a:r>
            <a:endParaRPr/>
          </a:p>
        </p:txBody>
      </p:sp>
      <p:sp>
        <p:nvSpPr>
          <p:cNvPr id="205" name="Google Shape;205;p32"/>
          <p:cNvSpPr txBox="1"/>
          <p:nvPr>
            <p:ph idx="4294967295" type="body"/>
          </p:nvPr>
        </p:nvSpPr>
        <p:spPr>
          <a:xfrm>
            <a:off x="800100" y="2984584"/>
            <a:ext cx="5488733" cy="4953074"/>
          </a:xfrm>
          <a:prstGeom prst="rect">
            <a:avLst/>
          </a:prstGeom>
          <a:noFill/>
          <a:ln>
            <a:noFill/>
          </a:ln>
        </p:spPr>
        <p:txBody>
          <a:bodyPr anchorCtr="0" anchor="t" bIns="0" lIns="0" spcFirstLastPara="1" rIns="0" wrap="square" tIns="0">
            <a:noAutofit/>
          </a:bodyPr>
          <a:lstStyle/>
          <a:p>
            <a:pPr indent="-112713" lvl="0" marL="112713" rtl="0" algn="l">
              <a:lnSpc>
                <a:spcPct val="100000"/>
              </a:lnSpc>
              <a:spcBef>
                <a:spcPts val="0"/>
              </a:spcBef>
              <a:spcAft>
                <a:spcPts val="0"/>
              </a:spcAft>
              <a:buSzPts val="2200"/>
              <a:buNone/>
            </a:pPr>
            <a:r>
              <a:rPr b="0" i="0" lang="en-US" sz="2400">
                <a:solidFill>
                  <a:schemeClr val="dk1"/>
                </a:solidFill>
                <a:latin typeface="Calibri"/>
                <a:ea typeface="Calibri"/>
                <a:cs typeface="Calibri"/>
                <a:sym typeface="Calibri"/>
              </a:rPr>
              <a:t>“For the cryptogenic stroke subgroup, the study had 80% power to detect a minimum HR of 1.35 per 1-mm increase in plaque thickness, with a sample size of 21</a:t>
            </a:r>
            <a:r>
              <a:rPr lang="en-US" sz="2400"/>
              <a:t>3</a:t>
            </a:r>
            <a:r>
              <a:rPr b="0" i="0" lang="en-US" sz="2400">
                <a:solidFill>
                  <a:schemeClr val="dk1"/>
                </a:solidFill>
                <a:latin typeface="Calibri"/>
                <a:ea typeface="Calibri"/>
                <a:cs typeface="Calibri"/>
                <a:sym typeface="Calibri"/>
              </a:rPr>
              <a:t>, 12.6% event rates observed, an SD of 1.893, and an </a:t>
            </a:r>
            <a:r>
              <a:rPr b="0" i="1" lang="en-US" sz="2400">
                <a:solidFill>
                  <a:schemeClr val="dk1"/>
                </a:solidFill>
                <a:latin typeface="Calibri"/>
                <a:ea typeface="Calibri"/>
                <a:cs typeface="Calibri"/>
                <a:sym typeface="Calibri"/>
              </a:rPr>
              <a:t>R</a:t>
            </a:r>
            <a:r>
              <a:rPr b="0" baseline="30000" i="0" lang="en-US" sz="2400">
                <a:solidFill>
                  <a:schemeClr val="dk1"/>
                </a:solidFill>
                <a:latin typeface="Calibri"/>
                <a:ea typeface="Calibri"/>
                <a:cs typeface="Calibri"/>
                <a:sym typeface="Calibri"/>
              </a:rPr>
              <a:t>2</a:t>
            </a:r>
            <a:r>
              <a:rPr b="0" i="0" lang="en-US" sz="2400">
                <a:solidFill>
                  <a:schemeClr val="dk1"/>
                </a:solidFill>
                <a:latin typeface="Calibri"/>
                <a:ea typeface="Calibri"/>
                <a:cs typeface="Calibri"/>
                <a:sym typeface="Calibri"/>
              </a:rPr>
              <a:t> value with other covariates of 0.09, using 2-sided 0.05 significance level.”</a:t>
            </a:r>
            <a:br>
              <a:rPr lang="en-US" sz="2400">
                <a:latin typeface="Calibri"/>
                <a:ea typeface="Calibri"/>
                <a:cs typeface="Calibri"/>
                <a:sym typeface="Calibri"/>
              </a:rPr>
            </a:br>
            <a:endParaRPr sz="2400">
              <a:latin typeface="Calibri"/>
              <a:ea typeface="Calibri"/>
              <a:cs typeface="Calibri"/>
              <a:sym typeface="Calibri"/>
            </a:endParaRPr>
          </a:p>
          <a:p>
            <a:pPr indent="0" lvl="0" marL="0" rtl="0" algn="l">
              <a:lnSpc>
                <a:spcPct val="100000"/>
              </a:lnSpc>
              <a:spcBef>
                <a:spcPts val="900"/>
              </a:spcBef>
              <a:spcAft>
                <a:spcPts val="0"/>
              </a:spcAft>
              <a:buSzPts val="2200"/>
              <a:buNone/>
            </a:pPr>
            <a:r>
              <a:t/>
            </a:r>
            <a:endParaRPr>
              <a:latin typeface="Calibri"/>
              <a:ea typeface="Calibri"/>
              <a:cs typeface="Calibri"/>
              <a:sym typeface="Calibri"/>
            </a:endParaRPr>
          </a:p>
        </p:txBody>
      </p:sp>
      <p:graphicFrame>
        <p:nvGraphicFramePr>
          <p:cNvPr id="206" name="Google Shape;206;p32"/>
          <p:cNvGraphicFramePr/>
          <p:nvPr/>
        </p:nvGraphicFramePr>
        <p:xfrm>
          <a:off x="6777815" y="1779434"/>
          <a:ext cx="3000000" cy="3000000"/>
        </p:xfrm>
        <a:graphic>
          <a:graphicData uri="http://schemas.openxmlformats.org/drawingml/2006/table">
            <a:tbl>
              <a:tblPr firstRow="1">
                <a:noFill/>
                <a:tableStyleId>{609CD978-2CC7-4AD9-B597-3ED8AA7A7E3B}</a:tableStyleId>
              </a:tblPr>
              <a:tblGrid>
                <a:gridCol w="3115625"/>
                <a:gridCol w="1837375"/>
              </a:tblGrid>
              <a:tr h="4900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chemeClr val="dk2"/>
                          </a:solidFill>
                          <a:latin typeface="Calibri"/>
                          <a:ea typeface="Calibri"/>
                          <a:cs typeface="Calibri"/>
                          <a:sym typeface="Calibri"/>
                        </a:rPr>
                        <a:t>Parameter</a:t>
                      </a:r>
                      <a:endParaRPr sz="1400" u="none" cap="none" strike="noStrike">
                        <a:latin typeface="Calibri"/>
                        <a:ea typeface="Calibri"/>
                        <a:cs typeface="Calibri"/>
                        <a:sym typeface="Calibri"/>
                      </a:endParaRPr>
                    </a:p>
                  </a:txBody>
                  <a:tcPr marT="45725" marB="45725" marR="91450" marL="91450">
                    <a:lnB cap="flat" cmpd="sng" w="19050">
                      <a:solidFill>
                        <a:schemeClr val="accent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chemeClr val="dk2"/>
                          </a:solidFill>
                        </a:rPr>
                        <a:t>Value</a:t>
                      </a:r>
                      <a:endParaRPr sz="1400" u="none" cap="none" strike="noStrike"/>
                    </a:p>
                  </a:txBody>
                  <a:tcPr marT="45725" marB="45725" marR="91450" marL="91450">
                    <a:lnB cap="flat" cmpd="sng" w="19050">
                      <a:solidFill>
                        <a:schemeClr val="accent1"/>
                      </a:solidFill>
                      <a:prstDash val="solid"/>
                      <a:round/>
                      <a:headEnd len="sm" w="sm" type="none"/>
                      <a:tailEnd len="sm" w="sm" type="none"/>
                    </a:lnB>
                    <a:solidFill>
                      <a:schemeClr val="lt1"/>
                    </a:solidFill>
                  </a:tcPr>
                </a:tc>
              </a:tr>
              <a:tr h="51010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latin typeface="Calibri"/>
                          <a:ea typeface="Calibri"/>
                          <a:cs typeface="Calibri"/>
                          <a:sym typeface="Calibri"/>
                        </a:rPr>
                        <a:t>Significance Level (2-sided)</a:t>
                      </a:r>
                      <a:endParaRPr sz="2000" u="none" cap="none" strike="noStrike">
                        <a:latin typeface="Calibri"/>
                        <a:ea typeface="Calibri"/>
                        <a:cs typeface="Calibri"/>
                        <a:sym typeface="Calibri"/>
                      </a:endParaRPr>
                    </a:p>
                  </a:txBody>
                  <a:tcPr marT="45725" marB="45725" marR="68575" marL="68575">
                    <a:lnT cap="flat" cmpd="sng" w="19050">
                      <a:solidFill>
                        <a:schemeClr val="accent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0.05</a:t>
                      </a:r>
                      <a:endParaRPr sz="2000" u="none" cap="none" strike="noStrike">
                        <a:latin typeface="Calibri"/>
                        <a:ea typeface="Calibri"/>
                        <a:cs typeface="Calibri"/>
                        <a:sym typeface="Calibri"/>
                      </a:endParaRPr>
                    </a:p>
                  </a:txBody>
                  <a:tcPr marT="45725" marB="45725" marR="68575" marL="68575">
                    <a:lnT cap="flat" cmpd="sng" w="19050">
                      <a:solidFill>
                        <a:schemeClr val="accent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51010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latin typeface="Calibri"/>
                          <a:ea typeface="Calibri"/>
                          <a:cs typeface="Calibri"/>
                          <a:sym typeface="Calibri"/>
                        </a:rPr>
                        <a:t>Log(HR)</a:t>
                      </a:r>
                      <a:endParaRPr sz="2000" u="none" cap="none" strike="noStrike">
                        <a:latin typeface="Calibri"/>
                        <a:ea typeface="Calibri"/>
                        <a:cs typeface="Calibri"/>
                        <a:sym typeface="Calibri"/>
                      </a:endParaRPr>
                    </a:p>
                  </a:txBody>
                  <a:tcPr marT="45725" marB="45725" marR="68575" marL="68575">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0.3001046</a:t>
                      </a:r>
                      <a:endParaRPr sz="2000" u="none" cap="none" strike="noStrike">
                        <a:latin typeface="Calibri"/>
                        <a:ea typeface="Calibri"/>
                        <a:cs typeface="Calibri"/>
                        <a:sym typeface="Calibri"/>
                      </a:endParaRPr>
                    </a:p>
                  </a:txBody>
                  <a:tcPr marT="45725" marB="45725" marR="68575" marL="68575">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90245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latin typeface="Calibri"/>
                          <a:ea typeface="Calibri"/>
                          <a:cs typeface="Calibri"/>
                          <a:sym typeface="Calibri"/>
                        </a:rPr>
                        <a:t>Event Rate</a:t>
                      </a:r>
                      <a:endParaRPr sz="2000" u="none" cap="none" strike="noStrike">
                        <a:latin typeface="Calibri"/>
                        <a:ea typeface="Calibri"/>
                        <a:cs typeface="Calibri"/>
                        <a:sym typeface="Calibri"/>
                      </a:endParaRPr>
                    </a:p>
                  </a:txBody>
                  <a:tcPr marT="45725" marB="45725" marR="68575" marL="68575">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0.126</a:t>
                      </a:r>
                      <a:endParaRPr sz="2000" u="none" cap="none" strike="noStrike">
                        <a:latin typeface="Calibri"/>
                        <a:ea typeface="Calibri"/>
                        <a:cs typeface="Calibri"/>
                        <a:sym typeface="Calibri"/>
                      </a:endParaRPr>
                    </a:p>
                  </a:txBody>
                  <a:tcPr marT="45725" marB="45725" marR="68575" marL="68575">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51010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latin typeface="Calibri"/>
                          <a:ea typeface="Calibri"/>
                          <a:cs typeface="Calibri"/>
                          <a:sym typeface="Calibri"/>
                        </a:rPr>
                        <a:t>Standard Deviation</a:t>
                      </a:r>
                      <a:endParaRPr sz="2000" u="none" cap="none" strike="noStrike">
                        <a:latin typeface="Calibri"/>
                        <a:ea typeface="Calibri"/>
                        <a:cs typeface="Calibri"/>
                        <a:sym typeface="Calibri"/>
                      </a:endParaRPr>
                    </a:p>
                  </a:txBody>
                  <a:tcPr marT="45725" marB="45725" marR="68575" marL="68575">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1.893</a:t>
                      </a:r>
                      <a:endParaRPr sz="2000" u="none" cap="none" strike="noStrike">
                        <a:latin typeface="Calibri"/>
                        <a:ea typeface="Calibri"/>
                        <a:cs typeface="Calibri"/>
                        <a:sym typeface="Calibri"/>
                      </a:endParaRPr>
                    </a:p>
                  </a:txBody>
                  <a:tcPr marT="45725" marB="45725" marR="68575" marL="68575">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510100">
                <a:tc>
                  <a:txBody>
                    <a:bodyPr/>
                    <a:lstStyle/>
                    <a:p>
                      <a:pPr indent="0" lvl="0" marL="0" marR="0" rtl="0" algn="l">
                        <a:lnSpc>
                          <a:spcPct val="100000"/>
                        </a:lnSpc>
                        <a:spcBef>
                          <a:spcPts val="0"/>
                        </a:spcBef>
                        <a:spcAft>
                          <a:spcPts val="0"/>
                        </a:spcAft>
                        <a:buClr>
                          <a:srgbClr val="000000"/>
                        </a:buClr>
                        <a:buSzPts val="2000"/>
                        <a:buFont typeface="Arial"/>
                        <a:buNone/>
                      </a:pPr>
                      <a:r>
                        <a:rPr b="0" i="1" lang="en-US" sz="2000" u="none" cap="none" strike="noStrike">
                          <a:solidFill>
                            <a:srgbClr val="000000"/>
                          </a:solidFill>
                          <a:latin typeface="Calibri"/>
                          <a:ea typeface="Calibri"/>
                          <a:cs typeface="Calibri"/>
                          <a:sym typeface="Calibri"/>
                        </a:rPr>
                        <a:t>R</a:t>
                      </a:r>
                      <a:r>
                        <a:rPr b="0" baseline="30000" i="0" lang="en-US" sz="2000" u="none" cap="none" strike="noStrike">
                          <a:solidFill>
                            <a:srgbClr val="000000"/>
                          </a:solidFill>
                          <a:latin typeface="Calibri"/>
                          <a:ea typeface="Calibri"/>
                          <a:cs typeface="Calibri"/>
                          <a:sym typeface="Calibri"/>
                        </a:rPr>
                        <a:t>2 </a:t>
                      </a:r>
                      <a:endParaRPr sz="2000" u="none" cap="none" strike="noStrike">
                        <a:latin typeface="Calibri"/>
                        <a:ea typeface="Calibri"/>
                        <a:cs typeface="Calibri"/>
                        <a:sym typeface="Calibri"/>
                      </a:endParaRPr>
                    </a:p>
                  </a:txBody>
                  <a:tcPr marT="45725" marB="45725" marR="68575" marL="68575">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latin typeface="Calibri"/>
                          <a:ea typeface="Calibri"/>
                          <a:cs typeface="Calibri"/>
                          <a:sym typeface="Calibri"/>
                        </a:rPr>
                        <a:t>0.09</a:t>
                      </a:r>
                      <a:endParaRPr sz="2000" u="none" cap="none" strike="noStrike">
                        <a:latin typeface="Calibri"/>
                        <a:ea typeface="Calibri"/>
                        <a:cs typeface="Calibri"/>
                        <a:sym typeface="Calibri"/>
                      </a:endParaRPr>
                    </a:p>
                  </a:txBody>
                  <a:tcPr marT="45725" marB="45725" marR="68575" marL="68575">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51010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latin typeface="Calibri"/>
                          <a:ea typeface="Calibri"/>
                          <a:cs typeface="Calibri"/>
                          <a:sym typeface="Calibri"/>
                        </a:rPr>
                        <a:t>Sample Size</a:t>
                      </a:r>
                      <a:endParaRPr sz="2000" u="none" cap="none" strike="noStrike">
                        <a:latin typeface="Calibri"/>
                        <a:ea typeface="Calibri"/>
                        <a:cs typeface="Calibri"/>
                        <a:sym typeface="Calibri"/>
                      </a:endParaRPr>
                    </a:p>
                  </a:txBody>
                  <a:tcPr marT="45725" marB="45725" marR="68575" marL="68575">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latin typeface="Calibri"/>
                          <a:ea typeface="Calibri"/>
                          <a:cs typeface="Calibri"/>
                          <a:sym typeface="Calibri"/>
                        </a:rPr>
                        <a:t>21</a:t>
                      </a:r>
                      <a:r>
                        <a:rPr lang="en-US" sz="2000"/>
                        <a:t>3</a:t>
                      </a:r>
                      <a:endParaRPr sz="2000" u="none" cap="none" strike="noStrike">
                        <a:latin typeface="Calibri"/>
                        <a:ea typeface="Calibri"/>
                        <a:cs typeface="Calibri"/>
                        <a:sym typeface="Calibri"/>
                      </a:endParaRPr>
                    </a:p>
                  </a:txBody>
                  <a:tcPr marT="45725" marB="45725" marR="68575" marL="68575">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51010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latin typeface="Calibri"/>
                          <a:ea typeface="Calibri"/>
                          <a:cs typeface="Calibri"/>
                          <a:sym typeface="Calibri"/>
                        </a:rPr>
                        <a:t>Power</a:t>
                      </a:r>
                      <a:endParaRPr sz="2000" u="none" cap="none" strike="noStrike">
                        <a:latin typeface="Calibri"/>
                        <a:ea typeface="Calibri"/>
                        <a:cs typeface="Calibri"/>
                        <a:sym typeface="Calibri"/>
                      </a:endParaRPr>
                    </a:p>
                  </a:txBody>
                  <a:tcPr marT="45725" marB="45725" marR="68575" marL="68575">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80%</a:t>
                      </a:r>
                      <a:endParaRPr sz="2000" u="none" cap="none" strike="noStrike">
                        <a:latin typeface="Calibri"/>
                        <a:ea typeface="Calibri"/>
                        <a:cs typeface="Calibri"/>
                        <a:sym typeface="Calibri"/>
                      </a:endParaRPr>
                    </a:p>
                  </a:txBody>
                  <a:tcPr marT="45725" marB="45725" marR="68575" marL="68575">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pic>
        <p:nvPicPr>
          <p:cNvPr id="207" name="Google Shape;207;p32"/>
          <p:cNvPicPr preferRelativeResize="0"/>
          <p:nvPr/>
        </p:nvPicPr>
        <p:blipFill rotWithShape="1">
          <a:blip r:embed="rId3">
            <a:alphaModFix/>
          </a:blip>
          <a:srcRect b="0" l="0" r="0" t="0"/>
          <a:stretch/>
        </p:blipFill>
        <p:spPr>
          <a:xfrm>
            <a:off x="1549758" y="1779434"/>
            <a:ext cx="3444551" cy="92283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6"/>
          <p:cNvSpPr txBox="1"/>
          <p:nvPr>
            <p:ph type="title"/>
          </p:nvPr>
        </p:nvSpPr>
        <p:spPr>
          <a:xfrm>
            <a:off x="800099" y="3095453"/>
            <a:ext cx="9096935" cy="667094"/>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4400"/>
              <a:buFont typeface="Calibri"/>
              <a:buNone/>
            </a:pPr>
            <a:r>
              <a:rPr lang="en-US"/>
              <a:t>Cluster Randomized Trials and Mixed-effect (Hierarchical) Models</a:t>
            </a:r>
            <a:endParaRPr/>
          </a:p>
        </p:txBody>
      </p:sp>
      <p:sp>
        <p:nvSpPr>
          <p:cNvPr id="213" name="Google Shape;213;p16"/>
          <p:cNvSpPr txBox="1"/>
          <p:nvPr>
            <p:ph idx="1" type="body"/>
          </p:nvPr>
        </p:nvSpPr>
        <p:spPr>
          <a:xfrm>
            <a:off x="826965" y="2485747"/>
            <a:ext cx="1584541" cy="513383"/>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200"/>
              <a:buNone/>
            </a:pPr>
            <a:r>
              <a:rPr lang="en-US"/>
              <a:t>Part 2</a:t>
            </a:r>
            <a:endParaRPr/>
          </a:p>
          <a:p>
            <a:pPr indent="0" lvl="0" marL="0" rtl="0" algn="l">
              <a:lnSpc>
                <a:spcPct val="100000"/>
              </a:lnSpc>
              <a:spcBef>
                <a:spcPts val="900"/>
              </a:spcBef>
              <a:spcAft>
                <a:spcPts val="0"/>
              </a:spcAft>
              <a:buSzPts val="32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3"/>
          <p:cNvSpPr txBox="1"/>
          <p:nvPr>
            <p:ph type="title"/>
          </p:nvPr>
        </p:nvSpPr>
        <p:spPr>
          <a:xfrm>
            <a:off x="800100" y="217967"/>
            <a:ext cx="10553700" cy="770861"/>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1800"/>
              <a:buNone/>
            </a:pPr>
            <a:r>
              <a:rPr lang="en-US"/>
              <a:t>Cluster Randomized Trial (CRT) Overview</a:t>
            </a:r>
            <a:endParaRPr/>
          </a:p>
        </p:txBody>
      </p:sp>
      <p:sp>
        <p:nvSpPr>
          <p:cNvPr id="220" name="Google Shape;220;p33"/>
          <p:cNvSpPr txBox="1"/>
          <p:nvPr>
            <p:ph idx="1" type="body"/>
          </p:nvPr>
        </p:nvSpPr>
        <p:spPr>
          <a:xfrm>
            <a:off x="800100" y="1355651"/>
            <a:ext cx="10553700" cy="4953074"/>
          </a:xfrm>
          <a:prstGeom prst="rect">
            <a:avLst/>
          </a:prstGeom>
          <a:noFill/>
          <a:ln>
            <a:noFill/>
          </a:ln>
        </p:spPr>
        <p:txBody>
          <a:bodyPr anchorCtr="0" anchor="t" bIns="0" lIns="0" spcFirstLastPara="1" rIns="0" wrap="square" tIns="0">
            <a:noAutofit/>
          </a:bodyPr>
          <a:lstStyle/>
          <a:p>
            <a:pPr indent="0" lvl="0" marL="114300" rtl="0" algn="l">
              <a:lnSpc>
                <a:spcPct val="100000"/>
              </a:lnSpc>
              <a:spcBef>
                <a:spcPts val="600"/>
              </a:spcBef>
              <a:spcAft>
                <a:spcPts val="0"/>
              </a:spcAft>
              <a:buSzPts val="1800"/>
              <a:buNone/>
            </a:pPr>
            <a:r>
              <a:rPr lang="en-US" sz="2800"/>
              <a:t>Involves randomizing clusters (e.g. school, hospital) rather than individuals	</a:t>
            </a:r>
            <a:endParaRPr/>
          </a:p>
          <a:p>
            <a:pPr indent="-342900" lvl="0" marL="457200" rtl="0" algn="l">
              <a:lnSpc>
                <a:spcPct val="100000"/>
              </a:lnSpc>
              <a:spcBef>
                <a:spcPts val="600"/>
              </a:spcBef>
              <a:spcAft>
                <a:spcPts val="0"/>
              </a:spcAft>
              <a:buSzPts val="1800"/>
              <a:buChar char="•"/>
            </a:pPr>
            <a:r>
              <a:rPr lang="en-US" sz="2600">
                <a:solidFill>
                  <a:srgbClr val="7F7F7F"/>
                </a:solidFill>
              </a:rPr>
              <a:t>All subjects within cluster exposed to the same intervention/control condition</a:t>
            </a:r>
            <a:endParaRPr/>
          </a:p>
          <a:p>
            <a:pPr indent="0" lvl="0" marL="114300" rtl="0" algn="l">
              <a:lnSpc>
                <a:spcPct val="100000"/>
              </a:lnSpc>
              <a:spcBef>
                <a:spcPts val="600"/>
              </a:spcBef>
              <a:spcAft>
                <a:spcPts val="0"/>
              </a:spcAft>
              <a:buSzPts val="1800"/>
              <a:buNone/>
            </a:pPr>
            <a:r>
              <a:rPr lang="en-US" sz="2800"/>
              <a:t>Expect that subjects within clusters will tend to be more self-similar due to variety of factors</a:t>
            </a:r>
            <a:endParaRPr/>
          </a:p>
          <a:p>
            <a:pPr indent="-342900" lvl="0" marL="457200" rtl="0" algn="l">
              <a:lnSpc>
                <a:spcPct val="100000"/>
              </a:lnSpc>
              <a:spcBef>
                <a:spcPts val="600"/>
              </a:spcBef>
              <a:spcAft>
                <a:spcPts val="0"/>
              </a:spcAft>
              <a:buSzPts val="1800"/>
              <a:buChar char="•"/>
            </a:pPr>
            <a:r>
              <a:rPr lang="en-US" sz="2600">
                <a:solidFill>
                  <a:srgbClr val="7F7F7F"/>
                </a:solidFill>
              </a:rPr>
              <a:t>May be due to influence on each other or other exogenous factors (e.g girls school vs. boys school)</a:t>
            </a:r>
            <a:endParaRPr/>
          </a:p>
          <a:p>
            <a:pPr indent="-342900" lvl="0" marL="457200" rtl="0" algn="l">
              <a:lnSpc>
                <a:spcPct val="100000"/>
              </a:lnSpc>
              <a:spcBef>
                <a:spcPts val="600"/>
              </a:spcBef>
              <a:spcAft>
                <a:spcPts val="0"/>
              </a:spcAft>
              <a:buSzPts val="1800"/>
              <a:buChar char="•"/>
            </a:pPr>
            <a:r>
              <a:rPr lang="en-US" sz="2600">
                <a:solidFill>
                  <a:srgbClr val="7F7F7F"/>
                </a:solidFill>
              </a:rPr>
              <a:t>Clustering effects accounted for in the statistical analyses</a:t>
            </a:r>
            <a:endParaRPr/>
          </a:p>
          <a:p>
            <a:pPr indent="0" lvl="0" marL="114300" rtl="0" algn="l">
              <a:lnSpc>
                <a:spcPct val="100000"/>
              </a:lnSpc>
              <a:spcBef>
                <a:spcPts val="600"/>
              </a:spcBef>
              <a:spcAft>
                <a:spcPts val="0"/>
              </a:spcAft>
              <a:buSzPts val="1800"/>
              <a:buNone/>
            </a:pPr>
            <a:r>
              <a:rPr lang="en-US" sz="2800"/>
              <a:t>Multiple ways to approach clustering</a:t>
            </a:r>
            <a:endParaRPr/>
          </a:p>
          <a:p>
            <a:pPr indent="-342900" lvl="0" marL="457200" rtl="0" algn="l">
              <a:lnSpc>
                <a:spcPct val="100000"/>
              </a:lnSpc>
              <a:spcBef>
                <a:spcPts val="600"/>
              </a:spcBef>
              <a:spcAft>
                <a:spcPts val="0"/>
              </a:spcAft>
              <a:buSzPts val="1800"/>
              <a:buChar char="•"/>
            </a:pPr>
            <a:r>
              <a:rPr lang="en-US" sz="2600">
                <a:solidFill>
                  <a:srgbClr val="7F7F7F"/>
                </a:solidFill>
              </a:rPr>
              <a:t>Individual clusters, Paired clusters, Stepped-Wedge, Cross-Over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4"/>
          <p:cNvSpPr txBox="1"/>
          <p:nvPr>
            <p:ph type="title"/>
          </p:nvPr>
        </p:nvSpPr>
        <p:spPr>
          <a:xfrm>
            <a:off x="800100" y="217967"/>
            <a:ext cx="10553700" cy="770861"/>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1800"/>
              <a:buNone/>
            </a:pPr>
            <a:r>
              <a:rPr lang="en-US" cap="none"/>
              <a:t>Mixed-Effects (Hierarchical) Models</a:t>
            </a:r>
            <a:endParaRPr/>
          </a:p>
        </p:txBody>
      </p:sp>
      <p:sp>
        <p:nvSpPr>
          <p:cNvPr id="227" name="Google Shape;227;p34"/>
          <p:cNvSpPr txBox="1"/>
          <p:nvPr>
            <p:ph idx="1" type="body"/>
          </p:nvPr>
        </p:nvSpPr>
        <p:spPr>
          <a:xfrm>
            <a:off x="800101" y="1355651"/>
            <a:ext cx="5721998" cy="4953074"/>
          </a:xfrm>
          <a:prstGeom prst="rect">
            <a:avLst/>
          </a:prstGeom>
          <a:noFill/>
          <a:ln>
            <a:noFill/>
          </a:ln>
        </p:spPr>
        <p:txBody>
          <a:bodyPr anchorCtr="0" anchor="t" bIns="0" lIns="0" spcFirstLastPara="1" rIns="0" wrap="square" tIns="0">
            <a:noAutofit/>
          </a:bodyPr>
          <a:lstStyle/>
          <a:p>
            <a:pPr indent="0" lvl="0" marL="0" rtl="0" algn="l">
              <a:lnSpc>
                <a:spcPct val="100000"/>
              </a:lnSpc>
              <a:spcBef>
                <a:spcPts val="600"/>
              </a:spcBef>
              <a:spcAft>
                <a:spcPts val="0"/>
              </a:spcAft>
              <a:buSzPts val="1800"/>
              <a:buNone/>
            </a:pPr>
            <a:r>
              <a:rPr lang="en-US" sz="2400"/>
              <a:t>Extension of linear regression to include random effects</a:t>
            </a:r>
            <a:endParaRPr/>
          </a:p>
          <a:p>
            <a:pPr indent="-342900" lvl="0" marL="342900" rtl="0" algn="l">
              <a:lnSpc>
                <a:spcPct val="100000"/>
              </a:lnSpc>
              <a:spcBef>
                <a:spcPts val="600"/>
              </a:spcBef>
              <a:spcAft>
                <a:spcPts val="0"/>
              </a:spcAft>
              <a:buClr>
                <a:srgbClr val="37C2D6"/>
              </a:buClr>
              <a:buSzPts val="1800"/>
              <a:buChar char="•"/>
            </a:pPr>
            <a:r>
              <a:rPr lang="en-US" sz="2000">
                <a:solidFill>
                  <a:srgbClr val="7F7F7F"/>
                </a:solidFill>
              </a:rPr>
              <a:t>Fixed Effects: All variable values of interest exist</a:t>
            </a:r>
            <a:endParaRPr/>
          </a:p>
          <a:p>
            <a:pPr indent="-342900" lvl="0" marL="342900" rtl="0" algn="l">
              <a:lnSpc>
                <a:spcPct val="100000"/>
              </a:lnSpc>
              <a:spcBef>
                <a:spcPts val="600"/>
              </a:spcBef>
              <a:spcAft>
                <a:spcPts val="0"/>
              </a:spcAft>
              <a:buClr>
                <a:srgbClr val="37C2D6"/>
              </a:buClr>
              <a:buSzPts val="1800"/>
              <a:buChar char="•"/>
            </a:pPr>
            <a:r>
              <a:rPr lang="en-US" sz="2000">
                <a:solidFill>
                  <a:srgbClr val="7F7F7F"/>
                </a:solidFill>
              </a:rPr>
              <a:t>Random Effect: Variable values randomly drawn from possible values</a:t>
            </a:r>
            <a:endParaRPr sz="2000">
              <a:solidFill>
                <a:srgbClr val="7F7F7F"/>
              </a:solidFill>
            </a:endParaRPr>
          </a:p>
          <a:p>
            <a:pPr indent="0" lvl="0" marL="0" marR="0" rtl="0" algn="l">
              <a:lnSpc>
                <a:spcPct val="100000"/>
              </a:lnSpc>
              <a:spcBef>
                <a:spcPts val="600"/>
              </a:spcBef>
              <a:spcAft>
                <a:spcPts val="0"/>
              </a:spcAft>
              <a:buClr>
                <a:srgbClr val="37C2D6"/>
              </a:buClr>
              <a:buSzPts val="1800"/>
              <a:buFont typeface="Arial"/>
              <a:buNone/>
            </a:pPr>
            <a:r>
              <a:rPr b="0" i="0" lang="en-US" sz="2400" u="none" cap="none" strike="noStrike">
                <a:solidFill>
                  <a:srgbClr val="000000"/>
                </a:solidFill>
                <a:latin typeface="Calibri"/>
                <a:ea typeface="Calibri"/>
                <a:cs typeface="Calibri"/>
                <a:sym typeface="Calibri"/>
              </a:rPr>
              <a:t>Useful for data with multiple levels of nesting</a:t>
            </a:r>
            <a:endParaRPr/>
          </a:p>
          <a:p>
            <a:pPr indent="-342900" lvl="0" marL="342900" rtl="0" algn="l">
              <a:lnSpc>
                <a:spcPct val="100000"/>
              </a:lnSpc>
              <a:spcBef>
                <a:spcPts val="600"/>
              </a:spcBef>
              <a:spcAft>
                <a:spcPts val="0"/>
              </a:spcAft>
              <a:buClr>
                <a:srgbClr val="37C2D6"/>
              </a:buClr>
              <a:buSzPts val="1800"/>
              <a:buChar char="•"/>
            </a:pPr>
            <a:r>
              <a:rPr lang="en-US" sz="2000">
                <a:solidFill>
                  <a:srgbClr val="7F7F7F"/>
                </a:solidFill>
              </a:rPr>
              <a:t>Accounts for correlation within clusters by estimating intra-cluster correlation for CRTs</a:t>
            </a:r>
            <a:endParaRPr sz="2000">
              <a:solidFill>
                <a:srgbClr val="000000"/>
              </a:solidFill>
            </a:endParaRPr>
          </a:p>
          <a:p>
            <a:pPr indent="0" lvl="0" marL="0" marR="0" rtl="0" algn="l">
              <a:lnSpc>
                <a:spcPct val="100000"/>
              </a:lnSpc>
              <a:spcBef>
                <a:spcPts val="600"/>
              </a:spcBef>
              <a:spcAft>
                <a:spcPts val="0"/>
              </a:spcAft>
              <a:buClr>
                <a:srgbClr val="37C2D6"/>
              </a:buClr>
              <a:buSzPts val="1800"/>
              <a:buFont typeface="Arial"/>
              <a:buNone/>
            </a:pPr>
            <a:r>
              <a:rPr b="0" i="0" lang="en-US" sz="2400" u="none" cap="none" strike="noStrike">
                <a:solidFill>
                  <a:srgbClr val="000000"/>
                </a:solidFill>
                <a:latin typeface="Calibri"/>
                <a:ea typeface="Calibri"/>
                <a:cs typeface="Calibri"/>
                <a:sym typeface="Calibri"/>
              </a:rPr>
              <a:t>Analyse one, two or three level designs with randomization occurring at different levels</a:t>
            </a:r>
            <a:endParaRPr/>
          </a:p>
          <a:p>
            <a:pPr indent="-342900" lvl="0" marL="342900" rtl="0" algn="l">
              <a:lnSpc>
                <a:spcPct val="100000"/>
              </a:lnSpc>
              <a:spcBef>
                <a:spcPts val="600"/>
              </a:spcBef>
              <a:spcAft>
                <a:spcPts val="0"/>
              </a:spcAft>
              <a:buClr>
                <a:srgbClr val="37C2D6"/>
              </a:buClr>
              <a:buSzPts val="1800"/>
              <a:buChar char="•"/>
            </a:pPr>
            <a:r>
              <a:rPr lang="en-US" sz="2000">
                <a:solidFill>
                  <a:srgbClr val="7F7F7F"/>
                </a:solidFill>
              </a:rPr>
              <a:t>Primary influence should follow level that treatment is randomized on</a:t>
            </a:r>
            <a:r>
              <a:rPr b="0" i="0" lang="en-US" sz="2000" u="none" cap="none" strike="noStrike">
                <a:solidFill>
                  <a:srgbClr val="7F7F7F"/>
                </a:solidFill>
                <a:latin typeface="Calibri"/>
                <a:ea typeface="Calibri"/>
                <a:cs typeface="Calibri"/>
                <a:sym typeface="Calibri"/>
              </a:rPr>
              <a:t> </a:t>
            </a:r>
            <a:endParaRPr/>
          </a:p>
          <a:p>
            <a:pPr indent="0" lvl="1" marL="173736" marR="0" rtl="0" algn="l">
              <a:lnSpc>
                <a:spcPct val="100000"/>
              </a:lnSpc>
              <a:spcBef>
                <a:spcPts val="400"/>
              </a:spcBef>
              <a:spcAft>
                <a:spcPts val="0"/>
              </a:spcAft>
              <a:buClr>
                <a:srgbClr val="37C2D6"/>
              </a:buClr>
              <a:buSzPts val="1800"/>
              <a:buNone/>
            </a:pPr>
            <a:r>
              <a:t/>
            </a:r>
            <a:endParaRPr b="0" i="0" u="none" cap="none" strike="noStrike">
              <a:solidFill>
                <a:srgbClr val="7F7F7F"/>
              </a:solidFill>
              <a:latin typeface="Calibri"/>
              <a:ea typeface="Calibri"/>
              <a:cs typeface="Calibri"/>
              <a:sym typeface="Calibri"/>
            </a:endParaRPr>
          </a:p>
          <a:p>
            <a:pPr indent="0" lvl="0" marL="0" rtl="0" algn="l">
              <a:lnSpc>
                <a:spcPct val="100000"/>
              </a:lnSpc>
              <a:spcBef>
                <a:spcPts val="600"/>
              </a:spcBef>
              <a:spcAft>
                <a:spcPts val="0"/>
              </a:spcAft>
              <a:buSzPts val="1800"/>
              <a:buNone/>
            </a:pPr>
            <a:r>
              <a:t/>
            </a:r>
            <a:endParaRPr sz="2400"/>
          </a:p>
          <a:p>
            <a:pPr indent="-342900" lvl="0" marL="457200" rtl="0" algn="l">
              <a:lnSpc>
                <a:spcPct val="100000"/>
              </a:lnSpc>
              <a:spcBef>
                <a:spcPts val="600"/>
              </a:spcBef>
              <a:spcAft>
                <a:spcPts val="0"/>
              </a:spcAft>
              <a:buSzPts val="1800"/>
              <a:buNone/>
            </a:pPr>
            <a:r>
              <a:t/>
            </a:r>
            <a:endParaRPr sz="3200"/>
          </a:p>
        </p:txBody>
      </p:sp>
      <p:sp>
        <p:nvSpPr>
          <p:cNvPr id="228" name="Google Shape;228;p34"/>
          <p:cNvSpPr txBox="1"/>
          <p:nvPr/>
        </p:nvSpPr>
        <p:spPr>
          <a:xfrm>
            <a:off x="6999185" y="1711058"/>
            <a:ext cx="4912311" cy="332463"/>
          </a:xfrm>
          <a:prstGeom prst="rect">
            <a:avLst/>
          </a:prstGeom>
          <a:blipFill rotWithShape="1">
            <a:blip r:embed="rId3">
              <a:alphaModFix/>
            </a:blip>
            <a:stretch>
              <a:fillRect b="-27777"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229" name="Google Shape;229;p34"/>
          <p:cNvSpPr txBox="1"/>
          <p:nvPr/>
        </p:nvSpPr>
        <p:spPr>
          <a:xfrm>
            <a:off x="6892653" y="2392768"/>
            <a:ext cx="4912311" cy="307777"/>
          </a:xfrm>
          <a:prstGeom prst="rect">
            <a:avLst/>
          </a:prstGeom>
          <a:blipFill rotWithShape="1">
            <a:blip r:embed="rId4">
              <a:alphaModFix/>
            </a:blip>
            <a:stretch>
              <a:fillRect b="-37999"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pic>
        <p:nvPicPr>
          <p:cNvPr id="230" name="Google Shape;230;p34"/>
          <p:cNvPicPr preferRelativeResize="0"/>
          <p:nvPr/>
        </p:nvPicPr>
        <p:blipFill rotWithShape="1">
          <a:blip r:embed="rId5">
            <a:alphaModFix/>
          </a:blip>
          <a:srcRect b="0" l="0" r="0" t="0"/>
          <a:stretch/>
        </p:blipFill>
        <p:spPr>
          <a:xfrm>
            <a:off x="7121093" y="3755238"/>
            <a:ext cx="4800020" cy="2334843"/>
          </a:xfrm>
          <a:prstGeom prst="rect">
            <a:avLst/>
          </a:prstGeom>
          <a:noFill/>
          <a:ln>
            <a:noFill/>
          </a:ln>
        </p:spPr>
      </p:pic>
      <p:cxnSp>
        <p:nvCxnSpPr>
          <p:cNvPr id="231" name="Google Shape;231;p34"/>
          <p:cNvCxnSpPr/>
          <p:nvPr/>
        </p:nvCxnSpPr>
        <p:spPr>
          <a:xfrm flipH="1" rot="10800000">
            <a:off x="8797771" y="2765751"/>
            <a:ext cx="337351" cy="284041"/>
          </a:xfrm>
          <a:prstGeom prst="straightConnector1">
            <a:avLst/>
          </a:prstGeom>
          <a:noFill/>
          <a:ln cap="flat" cmpd="sng" w="9525">
            <a:solidFill>
              <a:schemeClr val="dk1"/>
            </a:solidFill>
            <a:prstDash val="solid"/>
            <a:round/>
            <a:headEnd len="sm" w="sm" type="none"/>
            <a:tailEnd len="med" w="med" type="triangle"/>
          </a:ln>
        </p:spPr>
      </p:cxnSp>
      <p:cxnSp>
        <p:nvCxnSpPr>
          <p:cNvPr id="232" name="Google Shape;232;p34"/>
          <p:cNvCxnSpPr/>
          <p:nvPr/>
        </p:nvCxnSpPr>
        <p:spPr>
          <a:xfrm rot="10800000">
            <a:off x="9916356" y="2759781"/>
            <a:ext cx="248576" cy="279197"/>
          </a:xfrm>
          <a:prstGeom prst="straightConnector1">
            <a:avLst/>
          </a:prstGeom>
          <a:noFill/>
          <a:ln cap="flat" cmpd="sng" w="9525">
            <a:solidFill>
              <a:schemeClr val="dk1"/>
            </a:solidFill>
            <a:prstDash val="solid"/>
            <a:round/>
            <a:headEnd len="sm" w="sm" type="none"/>
            <a:tailEnd len="med" w="med" type="triangle"/>
          </a:ln>
        </p:spPr>
      </p:cxnSp>
      <p:sp>
        <p:nvSpPr>
          <p:cNvPr id="233" name="Google Shape;233;p34"/>
          <p:cNvSpPr txBox="1"/>
          <p:nvPr/>
        </p:nvSpPr>
        <p:spPr>
          <a:xfrm>
            <a:off x="7989902" y="3049792"/>
            <a:ext cx="126950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1400" u="none" cap="none" strike="noStrike">
                <a:solidFill>
                  <a:srgbClr val="000000"/>
                </a:solidFill>
                <a:latin typeface="Calibri"/>
                <a:ea typeface="Calibri"/>
                <a:cs typeface="Calibri"/>
                <a:sym typeface="Calibri"/>
              </a:rPr>
              <a:t>Fixed effect</a:t>
            </a:r>
            <a:endParaRPr/>
          </a:p>
        </p:txBody>
      </p:sp>
      <p:sp>
        <p:nvSpPr>
          <p:cNvPr id="234" name="Google Shape;234;p34"/>
          <p:cNvSpPr txBox="1"/>
          <p:nvPr/>
        </p:nvSpPr>
        <p:spPr>
          <a:xfrm>
            <a:off x="9660383" y="3058614"/>
            <a:ext cx="148997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1400" u="none" cap="none" strike="noStrike">
                <a:solidFill>
                  <a:srgbClr val="000000"/>
                </a:solidFill>
                <a:latin typeface="Calibri"/>
                <a:ea typeface="Calibri"/>
                <a:cs typeface="Calibri"/>
                <a:sym typeface="Calibri"/>
              </a:rPr>
              <a:t>Random effect</a:t>
            </a:r>
            <a:endParaRPr/>
          </a:p>
        </p:txBody>
      </p:sp>
      <p:sp>
        <p:nvSpPr>
          <p:cNvPr id="235" name="Google Shape;235;p34"/>
          <p:cNvSpPr txBox="1"/>
          <p:nvPr/>
        </p:nvSpPr>
        <p:spPr>
          <a:xfrm>
            <a:off x="7121093" y="1346897"/>
            <a:ext cx="4800020"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1" lang="en-US" sz="1600" u="none" cap="none" strike="noStrike">
                <a:solidFill>
                  <a:srgbClr val="000000"/>
                </a:solidFill>
                <a:latin typeface="Calibri"/>
                <a:ea typeface="Calibri"/>
                <a:cs typeface="Calibri"/>
                <a:sym typeface="Calibri"/>
              </a:rPr>
              <a:t>General formula for Mixed-effects model</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7"/>
          <p:cNvSpPr txBox="1"/>
          <p:nvPr>
            <p:ph type="title"/>
          </p:nvPr>
        </p:nvSpPr>
        <p:spPr>
          <a:xfrm>
            <a:off x="800100" y="217967"/>
            <a:ext cx="10553700" cy="770861"/>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4400"/>
              <a:buFont typeface="Calibri"/>
              <a:buNone/>
            </a:pPr>
            <a:r>
              <a:rPr lang="en-US"/>
              <a:t>Example | 2-Level Hierarchical Design</a:t>
            </a:r>
            <a:endParaRPr/>
          </a:p>
        </p:txBody>
      </p:sp>
      <p:sp>
        <p:nvSpPr>
          <p:cNvPr id="241" name="Google Shape;241;p17"/>
          <p:cNvSpPr txBox="1"/>
          <p:nvPr>
            <p:ph idx="4294967295" type="body"/>
          </p:nvPr>
        </p:nvSpPr>
        <p:spPr>
          <a:xfrm>
            <a:off x="800100" y="1521905"/>
            <a:ext cx="5295900" cy="4953074"/>
          </a:xfrm>
          <a:prstGeom prst="rect">
            <a:avLst/>
          </a:prstGeom>
          <a:noFill/>
          <a:ln>
            <a:noFill/>
          </a:ln>
        </p:spPr>
        <p:txBody>
          <a:bodyPr anchorCtr="0" anchor="t" bIns="0" lIns="0" spcFirstLastPara="1" rIns="0" wrap="square" tIns="0">
            <a:noAutofit/>
          </a:bodyPr>
          <a:lstStyle/>
          <a:p>
            <a:pPr indent="-112713" lvl="0" marL="112713" rtl="0" algn="l">
              <a:lnSpc>
                <a:spcPct val="100000"/>
              </a:lnSpc>
              <a:spcBef>
                <a:spcPts val="0"/>
              </a:spcBef>
              <a:spcAft>
                <a:spcPts val="0"/>
              </a:spcAft>
              <a:buSzPts val="2200"/>
              <a:buNone/>
            </a:pPr>
            <a:r>
              <a:rPr lang="en-US"/>
              <a:t>“A  net difference </a:t>
            </a:r>
            <a:r>
              <a:rPr lang="en-US">
                <a:latin typeface="Calibri"/>
                <a:ea typeface="Calibri"/>
                <a:cs typeface="Calibri"/>
                <a:sym typeface="Calibri"/>
              </a:rPr>
              <a:t>(μ</a:t>
            </a:r>
            <a:r>
              <a:rPr baseline="-25000" lang="en-US">
                <a:latin typeface="Calibri"/>
                <a:ea typeface="Calibri"/>
                <a:cs typeface="Calibri"/>
                <a:sym typeface="Calibri"/>
              </a:rPr>
              <a:t>1</a:t>
            </a:r>
            <a:r>
              <a:rPr b="0" i="0" lang="en-US" u="none" strike="noStrike">
                <a:latin typeface="Calibri"/>
                <a:ea typeface="Calibri"/>
                <a:cs typeface="Calibri"/>
                <a:sym typeface="Calibri"/>
              </a:rPr>
              <a:t> – </a:t>
            </a:r>
            <a:r>
              <a:rPr lang="en-US">
                <a:latin typeface="Calibri"/>
                <a:ea typeface="Calibri"/>
                <a:cs typeface="Calibri"/>
                <a:sym typeface="Calibri"/>
              </a:rPr>
              <a:t>μ</a:t>
            </a:r>
            <a:r>
              <a:rPr baseline="-25000" lang="en-US">
                <a:latin typeface="Calibri"/>
                <a:ea typeface="Calibri"/>
                <a:cs typeface="Calibri"/>
                <a:sym typeface="Calibri"/>
              </a:rPr>
              <a:t>2</a:t>
            </a:r>
            <a:r>
              <a:rPr lang="en-US">
                <a:latin typeface="Calibri"/>
                <a:ea typeface="Calibri"/>
                <a:cs typeface="Calibri"/>
                <a:sym typeface="Calibri"/>
              </a:rPr>
              <a:t>) of 1.1 kcal/kg/day is expected between intervention groups. We expect a standard deviation of σ = 3.67 kcal/kg/day. Here, we estimated the sample sizes using an intracluster correlation (ρ) of 0.025. </a:t>
            </a:r>
            <a:endParaRPr/>
          </a:p>
          <a:p>
            <a:pPr indent="-112713" lvl="0" marL="112713" rtl="0" algn="l">
              <a:lnSpc>
                <a:spcPct val="100000"/>
              </a:lnSpc>
              <a:spcBef>
                <a:spcPts val="0"/>
              </a:spcBef>
              <a:spcAft>
                <a:spcPts val="0"/>
              </a:spcAft>
              <a:buSzPts val="2200"/>
              <a:buNone/>
            </a:pPr>
            <a:r>
              <a:t/>
            </a:r>
            <a:endParaRPr>
              <a:latin typeface="Calibri"/>
              <a:ea typeface="Calibri"/>
              <a:cs typeface="Calibri"/>
              <a:sym typeface="Calibri"/>
            </a:endParaRPr>
          </a:p>
          <a:p>
            <a:pPr indent="-112713" lvl="0" marL="112713" rtl="0" algn="l">
              <a:lnSpc>
                <a:spcPct val="100000"/>
              </a:lnSpc>
              <a:spcBef>
                <a:spcPts val="0"/>
              </a:spcBef>
              <a:spcAft>
                <a:spcPts val="0"/>
              </a:spcAft>
              <a:buSzPts val="2200"/>
              <a:buNone/>
            </a:pPr>
            <a:r>
              <a:rPr lang="en-US">
                <a:latin typeface="Calibri"/>
                <a:ea typeface="Calibri"/>
                <a:cs typeface="Calibri"/>
                <a:sym typeface="Calibri"/>
              </a:rPr>
              <a:t> How many churches are needed to achieve 80% power at a two-sided 5% significance level? When we recruit a fixed number of subjects (m = 20) from each participating church, the required number of churches for each intervention group is 13”.</a:t>
            </a:r>
            <a:br>
              <a:rPr lang="en-US">
                <a:latin typeface="Calibri"/>
                <a:ea typeface="Calibri"/>
                <a:cs typeface="Calibri"/>
                <a:sym typeface="Calibri"/>
              </a:rPr>
            </a:br>
            <a:endParaRPr>
              <a:latin typeface="Calibri"/>
              <a:ea typeface="Calibri"/>
              <a:cs typeface="Calibri"/>
              <a:sym typeface="Calibri"/>
            </a:endParaRPr>
          </a:p>
          <a:p>
            <a:pPr indent="0" lvl="0" marL="0" rtl="0" algn="l">
              <a:lnSpc>
                <a:spcPct val="100000"/>
              </a:lnSpc>
              <a:spcBef>
                <a:spcPts val="900"/>
              </a:spcBef>
              <a:spcAft>
                <a:spcPts val="0"/>
              </a:spcAft>
              <a:buSzPts val="2200"/>
              <a:buNone/>
            </a:pPr>
            <a:r>
              <a:t/>
            </a:r>
            <a:endParaRPr/>
          </a:p>
        </p:txBody>
      </p:sp>
      <p:graphicFrame>
        <p:nvGraphicFramePr>
          <p:cNvPr id="242" name="Google Shape;242;p17"/>
          <p:cNvGraphicFramePr/>
          <p:nvPr/>
        </p:nvGraphicFramePr>
        <p:xfrm>
          <a:off x="6762750" y="1282700"/>
          <a:ext cx="3000000" cy="3000000"/>
        </p:xfrm>
        <a:graphic>
          <a:graphicData uri="http://schemas.openxmlformats.org/drawingml/2006/table">
            <a:tbl>
              <a:tblPr firstRow="1">
                <a:noFill/>
                <a:tableStyleId>{609CD978-2CC7-4AD9-B597-3ED8AA7A7E3B}</a:tableStyleId>
              </a:tblPr>
              <a:tblGrid>
                <a:gridCol w="3419625"/>
                <a:gridCol w="2010200"/>
              </a:tblGrid>
              <a:tr h="45330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chemeClr val="dk2"/>
                          </a:solidFill>
                        </a:rPr>
                        <a:t>Parameter</a:t>
                      </a:r>
                      <a:endParaRPr sz="1400" u="none" cap="none" strike="noStrike"/>
                    </a:p>
                  </a:txBody>
                  <a:tcPr marT="45725" marB="45725" marR="91450" marL="91450">
                    <a:lnB cap="flat" cmpd="sng" w="19050">
                      <a:solidFill>
                        <a:schemeClr val="accent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chemeClr val="dk2"/>
                          </a:solidFill>
                        </a:rPr>
                        <a:t>Value</a:t>
                      </a:r>
                      <a:endParaRPr sz="1400" u="none" cap="none" strike="noStrike"/>
                    </a:p>
                  </a:txBody>
                  <a:tcPr marT="45725" marB="45725" marR="91450" marL="91450">
                    <a:lnB cap="flat" cmpd="sng" w="19050">
                      <a:solidFill>
                        <a:schemeClr val="accent1"/>
                      </a:solidFill>
                      <a:prstDash val="solid"/>
                      <a:round/>
                      <a:headEnd len="sm" w="sm" type="none"/>
                      <a:tailEnd len="sm" w="sm" type="none"/>
                    </a:lnB>
                    <a:solidFill>
                      <a:schemeClr val="lt1"/>
                    </a:solidFill>
                  </a:tcPr>
                </a:tc>
              </a:tr>
              <a:tr h="48435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Significance Level (2-sided)</a:t>
                      </a:r>
                      <a:endParaRPr sz="2000" u="none" cap="none" strike="noStrike">
                        <a:latin typeface="Calibri"/>
                        <a:ea typeface="Calibri"/>
                        <a:cs typeface="Calibri"/>
                        <a:sym typeface="Calibri"/>
                      </a:endParaRPr>
                    </a:p>
                  </a:txBody>
                  <a:tcPr marT="45725" marB="45725" marR="68575" marL="68575">
                    <a:lnT cap="flat" cmpd="sng" w="19050">
                      <a:solidFill>
                        <a:schemeClr val="accent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0.05</a:t>
                      </a:r>
                      <a:endParaRPr sz="2000" u="none" cap="none" strike="noStrike">
                        <a:latin typeface="Calibri"/>
                        <a:ea typeface="Calibri"/>
                        <a:cs typeface="Calibri"/>
                        <a:sym typeface="Calibri"/>
                      </a:endParaRPr>
                    </a:p>
                  </a:txBody>
                  <a:tcPr marT="45725" marB="45725" marR="68575" marL="68575">
                    <a:lnT cap="flat" cmpd="sng" w="19050">
                      <a:solidFill>
                        <a:schemeClr val="accent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48435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Mean Difference, δ = µ₁ - µ₂</a:t>
                      </a:r>
                      <a:endParaRPr sz="2000" u="none" cap="none" strike="noStrike">
                        <a:latin typeface="Calibri"/>
                        <a:ea typeface="Calibri"/>
                        <a:cs typeface="Calibri"/>
                        <a:sym typeface="Calibri"/>
                      </a:endParaRPr>
                    </a:p>
                  </a:txBody>
                  <a:tcPr marT="45725" marB="45725" marR="68575" marL="68575">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1.1</a:t>
                      </a:r>
                      <a:endParaRPr sz="2000" u="none" cap="none" strike="noStrike">
                        <a:latin typeface="Calibri"/>
                        <a:ea typeface="Calibri"/>
                        <a:cs typeface="Calibri"/>
                        <a:sym typeface="Calibri"/>
                      </a:endParaRPr>
                    </a:p>
                  </a:txBody>
                  <a:tcPr marT="45725" marB="45725" marR="68575" marL="68575">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856925">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Standard Deviation </a:t>
                      </a:r>
                      <a:endParaRPr/>
                    </a:p>
                    <a:p>
                      <a:pPr indent="0" lvl="0" marL="0" marR="0" rtl="0" algn="l">
                        <a:lnSpc>
                          <a:spcPct val="100000"/>
                        </a:lnSpc>
                        <a:spcBef>
                          <a:spcPts val="0"/>
                        </a:spcBef>
                        <a:spcAft>
                          <a:spcPts val="0"/>
                        </a:spcAft>
                        <a:buClr>
                          <a:srgbClr val="000000"/>
                        </a:buClr>
                        <a:buSzPts val="2000"/>
                        <a:buFont typeface="Arial"/>
                        <a:buNone/>
                      </a:pPr>
                      <a:r>
                        <a:rPr lang="en-US" sz="2000" u="none" cap="none" strike="noStrike">
                          <a:latin typeface="Calibri"/>
                          <a:ea typeface="Calibri"/>
                          <a:cs typeface="Calibri"/>
                          <a:sym typeface="Calibri"/>
                        </a:rPr>
                        <a:t>between Subjects</a:t>
                      </a:r>
                      <a:endParaRPr sz="2000" u="none" cap="none" strike="noStrike">
                        <a:latin typeface="Calibri"/>
                        <a:ea typeface="Calibri"/>
                        <a:cs typeface="Calibri"/>
                        <a:sym typeface="Calibri"/>
                      </a:endParaRPr>
                    </a:p>
                  </a:txBody>
                  <a:tcPr marT="45725" marB="45725" marR="68575" marL="68575">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3.670</a:t>
                      </a:r>
                      <a:endParaRPr sz="2000" u="none" cap="none" strike="noStrike">
                        <a:latin typeface="Calibri"/>
                        <a:ea typeface="Calibri"/>
                        <a:cs typeface="Calibri"/>
                        <a:sym typeface="Calibri"/>
                      </a:endParaRPr>
                    </a:p>
                  </a:txBody>
                  <a:tcPr marT="45725" marB="45725" marR="68575" marL="68575">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484350">
                <a:tc>
                  <a:txBody>
                    <a:bodyPr/>
                    <a:lstStyle/>
                    <a:p>
                      <a:pPr indent="0" lvl="0" marL="0" marR="0" rtl="0" algn="l">
                        <a:lnSpc>
                          <a:spcPct val="100000"/>
                        </a:lnSpc>
                        <a:spcBef>
                          <a:spcPts val="0"/>
                        </a:spcBef>
                        <a:spcAft>
                          <a:spcPts val="0"/>
                        </a:spcAft>
                        <a:buClr>
                          <a:srgbClr val="000000"/>
                        </a:buClr>
                        <a:buSzPts val="2000"/>
                        <a:buFont typeface="Arial"/>
                        <a:buNone/>
                      </a:pPr>
                      <a:r>
                        <a:rPr b="0" i="1" lang="en-US" sz="2000" u="none" cap="none" strike="noStrike"/>
                        <a:t>Group 1 Number of Clusters</a:t>
                      </a:r>
                      <a:endParaRPr b="0" i="1" sz="2000" u="none" cap="none" strike="noStrike">
                        <a:latin typeface="Calibri"/>
                        <a:ea typeface="Calibri"/>
                        <a:cs typeface="Calibri"/>
                        <a:sym typeface="Calibri"/>
                      </a:endParaRPr>
                    </a:p>
                  </a:txBody>
                  <a:tcPr marT="45725" marB="45725" marR="68575" marL="68575">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000"/>
                        <a:buFont typeface="Arial"/>
                        <a:buNone/>
                      </a:pPr>
                      <a:r>
                        <a:rPr b="0" i="1" lang="en-US" sz="2000" u="none" cap="none" strike="noStrike"/>
                        <a:t>13</a:t>
                      </a:r>
                      <a:endParaRPr b="0" i="1" sz="2000" u="none" cap="none" strike="noStrike">
                        <a:latin typeface="Calibri"/>
                        <a:ea typeface="Calibri"/>
                        <a:cs typeface="Calibri"/>
                        <a:sym typeface="Calibri"/>
                      </a:endParaRPr>
                    </a:p>
                  </a:txBody>
                  <a:tcPr marT="45725" marB="45725" marR="68575" marL="68575">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484350">
                <a:tc>
                  <a:txBody>
                    <a:bodyPr/>
                    <a:lstStyle/>
                    <a:p>
                      <a:pPr indent="0" lvl="0" marL="0" marR="0" rtl="0" algn="l">
                        <a:lnSpc>
                          <a:spcPct val="100000"/>
                        </a:lnSpc>
                        <a:spcBef>
                          <a:spcPts val="0"/>
                        </a:spcBef>
                        <a:spcAft>
                          <a:spcPts val="0"/>
                        </a:spcAft>
                        <a:buClr>
                          <a:srgbClr val="000000"/>
                        </a:buClr>
                        <a:buSzPts val="2000"/>
                        <a:buFont typeface="Arial"/>
                        <a:buNone/>
                      </a:pPr>
                      <a:r>
                        <a:rPr b="0" i="1" lang="en-US" sz="2000" u="none" cap="none" strike="noStrike"/>
                        <a:t>Group 2 Number of Clusters</a:t>
                      </a:r>
                      <a:endParaRPr b="0" i="1" sz="2000" u="none" cap="none" strike="noStrike">
                        <a:latin typeface="Calibri"/>
                        <a:ea typeface="Calibri"/>
                        <a:cs typeface="Calibri"/>
                        <a:sym typeface="Calibri"/>
                      </a:endParaRPr>
                    </a:p>
                  </a:txBody>
                  <a:tcPr marT="45725" marB="45725" marR="68575" marL="68575">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000"/>
                        <a:buFont typeface="Arial"/>
                        <a:buNone/>
                      </a:pPr>
                      <a:r>
                        <a:rPr b="0" i="1" lang="en-US" sz="2000" u="none" cap="none" strike="noStrike"/>
                        <a:t>13</a:t>
                      </a:r>
                      <a:endParaRPr b="0" i="1" sz="2000" u="none" cap="none" strike="noStrike">
                        <a:latin typeface="Calibri"/>
                        <a:ea typeface="Calibri"/>
                        <a:cs typeface="Calibri"/>
                        <a:sym typeface="Calibri"/>
                      </a:endParaRPr>
                    </a:p>
                  </a:txBody>
                  <a:tcPr marT="45725" marB="45725" marR="68575" marL="68575">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48435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Cluster Ratio</a:t>
                      </a:r>
                      <a:endParaRPr sz="2000" u="none" cap="none" strike="noStrike">
                        <a:latin typeface="Calibri"/>
                        <a:ea typeface="Calibri"/>
                        <a:cs typeface="Calibri"/>
                        <a:sym typeface="Calibri"/>
                      </a:endParaRPr>
                    </a:p>
                  </a:txBody>
                  <a:tcPr marT="45725" marB="45725" marR="68575" marL="68575">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1</a:t>
                      </a:r>
                      <a:endParaRPr sz="2000" u="none" cap="none" strike="noStrike">
                        <a:latin typeface="Calibri"/>
                        <a:ea typeface="Calibri"/>
                        <a:cs typeface="Calibri"/>
                        <a:sym typeface="Calibri"/>
                      </a:endParaRPr>
                    </a:p>
                  </a:txBody>
                  <a:tcPr marT="45725" marB="45725" marR="68575" marL="68575">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48435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latin typeface="Calibri"/>
                          <a:ea typeface="Calibri"/>
                          <a:cs typeface="Calibri"/>
                          <a:sym typeface="Calibri"/>
                        </a:rPr>
                        <a:t>Subjects per Cluster</a:t>
                      </a:r>
                      <a:endParaRPr sz="2000" u="none" cap="none" strike="noStrike">
                        <a:latin typeface="Calibri"/>
                        <a:ea typeface="Calibri"/>
                        <a:cs typeface="Calibri"/>
                        <a:sym typeface="Calibri"/>
                      </a:endParaRPr>
                    </a:p>
                  </a:txBody>
                  <a:tcPr marT="45725" marB="45725" marR="68575" marL="68575">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latin typeface="Calibri"/>
                          <a:ea typeface="Calibri"/>
                          <a:cs typeface="Calibri"/>
                          <a:sym typeface="Calibri"/>
                        </a:rPr>
                        <a:t>20</a:t>
                      </a:r>
                      <a:endParaRPr sz="2000" u="none" cap="none" strike="noStrike">
                        <a:latin typeface="Calibri"/>
                        <a:ea typeface="Calibri"/>
                        <a:cs typeface="Calibri"/>
                        <a:sym typeface="Calibri"/>
                      </a:endParaRPr>
                    </a:p>
                  </a:txBody>
                  <a:tcPr marT="45725" marB="45725" marR="68575" marL="68575">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48435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latin typeface="Calibri"/>
                          <a:ea typeface="Calibri"/>
                          <a:cs typeface="Calibri"/>
                          <a:sym typeface="Calibri"/>
                        </a:rPr>
                        <a:t>Power</a:t>
                      </a:r>
                      <a:endParaRPr sz="2000" u="none" cap="none" strike="noStrike">
                        <a:latin typeface="Calibri"/>
                        <a:ea typeface="Calibri"/>
                        <a:cs typeface="Calibri"/>
                        <a:sym typeface="Calibri"/>
                      </a:endParaRPr>
                    </a:p>
                  </a:txBody>
                  <a:tcPr marT="45725" marB="45725" marR="68575" marL="68575">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latin typeface="Calibri"/>
                          <a:ea typeface="Calibri"/>
                          <a:cs typeface="Calibri"/>
                          <a:sym typeface="Calibri"/>
                        </a:rPr>
                        <a:t>80</a:t>
                      </a:r>
                      <a:endParaRPr sz="2000" u="none" cap="none" strike="noStrike">
                        <a:latin typeface="Calibri"/>
                        <a:ea typeface="Calibri"/>
                        <a:cs typeface="Calibri"/>
                        <a:sym typeface="Calibri"/>
                      </a:endParaRPr>
                    </a:p>
                  </a:txBody>
                  <a:tcPr marT="45725" marB="45725" marR="68575" marL="68575">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1"/>
          <p:cNvSpPr txBox="1"/>
          <p:nvPr>
            <p:ph type="title"/>
          </p:nvPr>
        </p:nvSpPr>
        <p:spPr>
          <a:xfrm>
            <a:off x="800100" y="3095453"/>
            <a:ext cx="8033182" cy="667094"/>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4400"/>
              <a:buFont typeface="Calibri"/>
              <a:buNone/>
            </a:pPr>
            <a:r>
              <a:rPr b="1" lang="en-US"/>
              <a:t>Sample Size for Prediction Models</a:t>
            </a:r>
            <a:br>
              <a:rPr lang="en-US"/>
            </a:br>
            <a:br>
              <a:rPr lang="en-US"/>
            </a:br>
            <a:endParaRPr/>
          </a:p>
        </p:txBody>
      </p:sp>
      <p:sp>
        <p:nvSpPr>
          <p:cNvPr id="248" name="Google Shape;248;p21"/>
          <p:cNvSpPr txBox="1"/>
          <p:nvPr>
            <p:ph idx="1" type="body"/>
          </p:nvPr>
        </p:nvSpPr>
        <p:spPr>
          <a:xfrm>
            <a:off x="826965" y="2485747"/>
            <a:ext cx="7326435" cy="513383"/>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200"/>
              <a:buNone/>
            </a:pPr>
            <a:r>
              <a:rPr lang="en-US"/>
              <a:t>Part 3</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2"/>
          <p:cNvSpPr txBox="1"/>
          <p:nvPr>
            <p:ph type="title"/>
          </p:nvPr>
        </p:nvSpPr>
        <p:spPr>
          <a:xfrm>
            <a:off x="800100" y="217967"/>
            <a:ext cx="10553700" cy="770861"/>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4400"/>
              <a:buFont typeface="Calibri"/>
              <a:buNone/>
            </a:pPr>
            <a:r>
              <a:rPr lang="en-US" sz="4400" cap="none">
                <a:latin typeface="Calibri"/>
                <a:ea typeface="Calibri"/>
                <a:cs typeface="Calibri"/>
                <a:sym typeface="Calibri"/>
              </a:rPr>
              <a:t>Clinical Prediction Models</a:t>
            </a:r>
            <a:endParaRPr/>
          </a:p>
        </p:txBody>
      </p:sp>
      <p:sp>
        <p:nvSpPr>
          <p:cNvPr id="254" name="Google Shape;254;p22"/>
          <p:cNvSpPr txBox="1"/>
          <p:nvPr>
            <p:ph idx="4294967295" type="body"/>
          </p:nvPr>
        </p:nvSpPr>
        <p:spPr>
          <a:xfrm>
            <a:off x="800100" y="1355651"/>
            <a:ext cx="10553700" cy="4953074"/>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200"/>
              <a:buNone/>
            </a:pPr>
            <a:r>
              <a:rPr b="1" lang="en-US"/>
              <a:t>Clinical prediction models are developed to help healthcare provides make better risk evaluations for diagnostic or prognostic purposes</a:t>
            </a:r>
            <a:endParaRPr/>
          </a:p>
          <a:p>
            <a:pPr indent="-228600" lvl="0" marL="228600" rtl="0" algn="l">
              <a:lnSpc>
                <a:spcPct val="100000"/>
              </a:lnSpc>
              <a:spcBef>
                <a:spcPts val="900"/>
              </a:spcBef>
              <a:spcAft>
                <a:spcPts val="0"/>
              </a:spcAft>
              <a:buSzPts val="2200"/>
              <a:buChar char="•"/>
            </a:pPr>
            <a:r>
              <a:rPr lang="en-US"/>
              <a:t>Want high model performance, discrimination and calibration</a:t>
            </a:r>
            <a:endParaRPr/>
          </a:p>
          <a:p>
            <a:pPr indent="-228600" lvl="0" marL="228600" rtl="0" algn="l">
              <a:lnSpc>
                <a:spcPct val="100000"/>
              </a:lnSpc>
              <a:spcBef>
                <a:spcPts val="900"/>
              </a:spcBef>
              <a:spcAft>
                <a:spcPts val="0"/>
              </a:spcAft>
              <a:buSzPts val="2200"/>
              <a:buChar char="•"/>
            </a:pPr>
            <a:r>
              <a:rPr lang="en-US"/>
              <a:t>Model Examples: Wells Score, QRISK, Nottingham Prognostic Score</a:t>
            </a:r>
            <a:br>
              <a:rPr lang="en-US"/>
            </a:br>
            <a:endParaRPr/>
          </a:p>
          <a:p>
            <a:pPr indent="0" lvl="0" marL="0" rtl="0" algn="l">
              <a:lnSpc>
                <a:spcPct val="100000"/>
              </a:lnSpc>
              <a:spcBef>
                <a:spcPts val="900"/>
              </a:spcBef>
              <a:spcAft>
                <a:spcPts val="0"/>
              </a:spcAft>
              <a:buSzPts val="2200"/>
              <a:buNone/>
            </a:pPr>
            <a:r>
              <a:rPr b="1" lang="en-US"/>
              <a:t>Recent years have seen the development of wide range of prediction models but many of these have poor real-world clinical performance</a:t>
            </a:r>
            <a:endParaRPr/>
          </a:p>
          <a:p>
            <a:pPr indent="-228600" lvl="0" marL="228600" rtl="0" algn="l">
              <a:lnSpc>
                <a:spcPct val="100000"/>
              </a:lnSpc>
              <a:spcBef>
                <a:spcPts val="900"/>
              </a:spcBef>
              <a:spcAft>
                <a:spcPts val="0"/>
              </a:spcAft>
              <a:buSzPts val="2200"/>
              <a:buChar char="•"/>
            </a:pPr>
            <a:r>
              <a:rPr lang="en-US"/>
              <a:t>Reasons (TRIPOD): Selection Bias, No Validation, Poor Reporting, Dichotomania</a:t>
            </a:r>
            <a:endParaRPr/>
          </a:p>
          <a:p>
            <a:pPr indent="-228600" lvl="0" marL="228600" rtl="0" algn="l">
              <a:lnSpc>
                <a:spcPct val="100000"/>
              </a:lnSpc>
              <a:spcBef>
                <a:spcPts val="900"/>
              </a:spcBef>
              <a:spcAft>
                <a:spcPts val="0"/>
              </a:spcAft>
              <a:buSzPts val="2200"/>
              <a:buChar char="•"/>
            </a:pPr>
            <a:r>
              <a:rPr lang="en-US"/>
              <a:t>Covid-19 Review: 232 models found, 226 @ high risk of bias, 0 well-validated</a:t>
            </a:r>
            <a:br>
              <a:rPr lang="en-US"/>
            </a:br>
            <a:endParaRPr/>
          </a:p>
          <a:p>
            <a:pPr indent="0" lvl="0" marL="0" rtl="0" algn="l">
              <a:lnSpc>
                <a:spcPct val="100000"/>
              </a:lnSpc>
              <a:spcBef>
                <a:spcPts val="900"/>
              </a:spcBef>
              <a:spcAft>
                <a:spcPts val="0"/>
              </a:spcAft>
              <a:buSzPts val="2200"/>
              <a:buNone/>
            </a:pPr>
            <a:r>
              <a:rPr b="1" lang="en-US"/>
              <a:t>One other reason for poor performance is models are often created based on inadequate ad-hoc SSD rules (10 “events” per variable)</a:t>
            </a:r>
            <a:endParaRPr/>
          </a:p>
          <a:p>
            <a:pPr indent="-228600" lvl="0" marL="228600" rtl="0" algn="l">
              <a:lnSpc>
                <a:spcPct val="100000"/>
              </a:lnSpc>
              <a:spcBef>
                <a:spcPts val="900"/>
              </a:spcBef>
              <a:spcAft>
                <a:spcPts val="0"/>
              </a:spcAft>
              <a:buSzPts val="2200"/>
              <a:buChar char="•"/>
            </a:pPr>
            <a:r>
              <a:rPr lang="en-US"/>
              <a:t>Significant recent work on SSD methods for prediction models performance</a:t>
            </a:r>
            <a:endParaRPr/>
          </a:p>
          <a:p>
            <a:pPr indent="-88900" lvl="0" marL="228600" rtl="0" algn="l">
              <a:lnSpc>
                <a:spcPct val="100000"/>
              </a:lnSpc>
              <a:spcBef>
                <a:spcPts val="900"/>
              </a:spcBef>
              <a:spcAft>
                <a:spcPts val="0"/>
              </a:spcAft>
              <a:buSzPts val="22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g1e07b3675fe_0_18"/>
          <p:cNvSpPr txBox="1"/>
          <p:nvPr>
            <p:ph idx="1" type="body"/>
          </p:nvPr>
        </p:nvSpPr>
        <p:spPr>
          <a:xfrm>
            <a:off x="800100" y="1355651"/>
            <a:ext cx="5560200" cy="4953000"/>
          </a:xfrm>
          <a:prstGeom prst="rect">
            <a:avLst/>
          </a:prstGeom>
          <a:noFill/>
          <a:ln>
            <a:noFill/>
          </a:ln>
        </p:spPr>
        <p:txBody>
          <a:bodyPr anchorCtr="0" anchor="t" bIns="45700" lIns="45700" spcFirstLastPara="1" rIns="45700" wrap="square" tIns="45700">
            <a:normAutofit lnSpcReduction="10000"/>
          </a:bodyPr>
          <a:lstStyle/>
          <a:p>
            <a:pPr indent="0" lvl="0" marL="0" rtl="0" algn="l">
              <a:lnSpc>
                <a:spcPct val="90000"/>
              </a:lnSpc>
              <a:spcBef>
                <a:spcPts val="0"/>
              </a:spcBef>
              <a:spcAft>
                <a:spcPts val="0"/>
              </a:spcAft>
              <a:buSzPts val="2400"/>
              <a:buNone/>
            </a:pPr>
            <a:r>
              <a:rPr lang="en-US" sz="2400"/>
              <a:t>Sample size methods for multivariable regression prediction models</a:t>
            </a:r>
            <a:endParaRPr/>
          </a:p>
          <a:p>
            <a:pPr indent="-342900" lvl="1" marL="470916" rtl="0" algn="l">
              <a:lnSpc>
                <a:spcPct val="90000"/>
              </a:lnSpc>
              <a:spcBef>
                <a:spcPts val="400"/>
              </a:spcBef>
              <a:spcAft>
                <a:spcPts val="0"/>
              </a:spcAft>
              <a:buSzPts val="2000"/>
              <a:buChar char="•"/>
            </a:pPr>
            <a:r>
              <a:rPr lang="en-US" sz="2000">
                <a:solidFill>
                  <a:srgbClr val="7F7F7F"/>
                </a:solidFill>
              </a:rPr>
              <a:t>Linear, Logistic, Cox </a:t>
            </a:r>
            <a:br>
              <a:rPr lang="en-US" sz="2000">
                <a:solidFill>
                  <a:srgbClr val="7F7F7F"/>
                </a:solidFill>
              </a:rPr>
            </a:br>
            <a:endParaRPr sz="2000"/>
          </a:p>
          <a:p>
            <a:pPr indent="0" lvl="0" marL="0" rtl="0" algn="l">
              <a:lnSpc>
                <a:spcPct val="90000"/>
              </a:lnSpc>
              <a:spcBef>
                <a:spcPts val="1600"/>
              </a:spcBef>
              <a:spcAft>
                <a:spcPts val="0"/>
              </a:spcAft>
              <a:buSzPts val="2400"/>
              <a:buNone/>
            </a:pPr>
            <a:r>
              <a:rPr lang="en-US" sz="2400"/>
              <a:t>Multiple simultaneous criteria need to fulfilled to find appropriate sample size</a:t>
            </a:r>
            <a:endParaRPr/>
          </a:p>
          <a:p>
            <a:pPr indent="-342900" lvl="1" marL="470916" rtl="0" algn="l">
              <a:lnSpc>
                <a:spcPct val="90000"/>
              </a:lnSpc>
              <a:spcBef>
                <a:spcPts val="400"/>
              </a:spcBef>
              <a:spcAft>
                <a:spcPts val="0"/>
              </a:spcAft>
              <a:buSzPts val="2000"/>
              <a:buChar char="•"/>
            </a:pPr>
            <a:r>
              <a:rPr lang="en-US" sz="2000">
                <a:solidFill>
                  <a:srgbClr val="7F7F7F"/>
                </a:solidFill>
              </a:rPr>
              <a:t>Mean Performance (Margin of Error)</a:t>
            </a:r>
            <a:endParaRPr/>
          </a:p>
          <a:p>
            <a:pPr indent="-342900" lvl="1" marL="470916" rtl="0" algn="l">
              <a:lnSpc>
                <a:spcPct val="90000"/>
              </a:lnSpc>
              <a:spcBef>
                <a:spcPts val="600"/>
              </a:spcBef>
              <a:spcAft>
                <a:spcPts val="0"/>
              </a:spcAft>
              <a:buSzPts val="2000"/>
              <a:buChar char="•"/>
            </a:pPr>
            <a:r>
              <a:rPr lang="en-US" sz="2000">
                <a:solidFill>
                  <a:srgbClr val="7F7F7F"/>
                </a:solidFill>
              </a:rPr>
              <a:t>Individual Performance (Mean Absolute Percentage Error/Residual Variance)</a:t>
            </a:r>
            <a:endParaRPr/>
          </a:p>
          <a:p>
            <a:pPr indent="-342900" lvl="1" marL="470916" rtl="0" algn="l">
              <a:lnSpc>
                <a:spcPct val="90000"/>
              </a:lnSpc>
              <a:spcBef>
                <a:spcPts val="600"/>
              </a:spcBef>
              <a:spcAft>
                <a:spcPts val="0"/>
              </a:spcAft>
              <a:buSzPts val="2000"/>
              <a:buChar char="•"/>
            </a:pPr>
            <a:r>
              <a:rPr lang="en-US" sz="2000">
                <a:solidFill>
                  <a:srgbClr val="7F7F7F"/>
                </a:solidFill>
              </a:rPr>
              <a:t>Overfitting (Shrinkage/Penalization)</a:t>
            </a:r>
            <a:endParaRPr/>
          </a:p>
          <a:p>
            <a:pPr indent="-342900" lvl="1" marL="470916" rtl="0" algn="l">
              <a:lnSpc>
                <a:spcPct val="90000"/>
              </a:lnSpc>
              <a:spcBef>
                <a:spcPts val="600"/>
              </a:spcBef>
              <a:spcAft>
                <a:spcPts val="0"/>
              </a:spcAft>
              <a:buSzPts val="2000"/>
              <a:buChar char="•"/>
            </a:pPr>
            <a:r>
              <a:rPr lang="en-US" sz="2000">
                <a:solidFill>
                  <a:srgbClr val="7F7F7F"/>
                </a:solidFill>
              </a:rPr>
              <a:t>Optimism Adjusted R</a:t>
            </a:r>
            <a:r>
              <a:rPr baseline="30000" lang="en-US" sz="2000">
                <a:solidFill>
                  <a:srgbClr val="7F7F7F"/>
                </a:solidFill>
              </a:rPr>
              <a:t>2 </a:t>
            </a:r>
            <a:r>
              <a:rPr lang="en-US" sz="2000">
                <a:solidFill>
                  <a:srgbClr val="7F7F7F"/>
                </a:solidFill>
              </a:rPr>
              <a:t>(vs Apparent R</a:t>
            </a:r>
            <a:r>
              <a:rPr baseline="30000" lang="en-US" sz="2000">
                <a:solidFill>
                  <a:srgbClr val="7F7F7F"/>
                </a:solidFill>
              </a:rPr>
              <a:t>2</a:t>
            </a:r>
            <a:r>
              <a:rPr lang="en-US" sz="2000">
                <a:solidFill>
                  <a:srgbClr val="7F7F7F"/>
                </a:solidFill>
              </a:rPr>
              <a:t>)</a:t>
            </a:r>
            <a:endParaRPr/>
          </a:p>
          <a:p>
            <a:pPr indent="0" lvl="0" marL="0" rtl="0" algn="l">
              <a:lnSpc>
                <a:spcPct val="90000"/>
              </a:lnSpc>
              <a:spcBef>
                <a:spcPts val="1600"/>
              </a:spcBef>
              <a:spcAft>
                <a:spcPts val="0"/>
              </a:spcAft>
              <a:buSzPts val="2400"/>
              <a:buNone/>
            </a:pPr>
            <a:r>
              <a:rPr lang="en-US" sz="2400"/>
              <a:t>Methods also proposed for updating and external validation of models</a:t>
            </a:r>
            <a:endParaRPr/>
          </a:p>
          <a:p>
            <a:pPr indent="-342900" lvl="1" marL="470916" rtl="0" algn="l">
              <a:lnSpc>
                <a:spcPct val="90000"/>
              </a:lnSpc>
              <a:spcBef>
                <a:spcPts val="400"/>
              </a:spcBef>
              <a:spcAft>
                <a:spcPts val="0"/>
              </a:spcAft>
              <a:buSzPts val="2000"/>
              <a:buChar char="•"/>
            </a:pPr>
            <a:r>
              <a:rPr lang="en-US" sz="2000">
                <a:solidFill>
                  <a:srgbClr val="7F7F7F"/>
                </a:solidFill>
              </a:rPr>
              <a:t>Significant work on-going on prediction models and SSD</a:t>
            </a:r>
            <a:endParaRPr sz="1000"/>
          </a:p>
        </p:txBody>
      </p:sp>
      <p:sp>
        <p:nvSpPr>
          <p:cNvPr id="261" name="Google Shape;261;g1e07b3675fe_0_18"/>
          <p:cNvSpPr txBox="1"/>
          <p:nvPr/>
        </p:nvSpPr>
        <p:spPr>
          <a:xfrm>
            <a:off x="800100" y="52841"/>
            <a:ext cx="9126300" cy="1293900"/>
          </a:xfrm>
          <a:prstGeom prst="rect">
            <a:avLst/>
          </a:prstGeom>
          <a:noFill/>
          <a:ln>
            <a:noFill/>
          </a:ln>
        </p:spPr>
        <p:txBody>
          <a:bodyPr anchorCtr="0" anchor="ctr" bIns="45700" lIns="91425" spcFirstLastPara="1" rIns="91425" wrap="square" tIns="45700">
            <a:normAutofit/>
          </a:bodyPr>
          <a:lstStyle/>
          <a:p>
            <a:pPr indent="0" lvl="0" marL="0" marR="0" rtl="0" algn="l">
              <a:lnSpc>
                <a:spcPct val="80000"/>
              </a:lnSpc>
              <a:spcBef>
                <a:spcPts val="0"/>
              </a:spcBef>
              <a:spcAft>
                <a:spcPts val="0"/>
              </a:spcAft>
              <a:buClr>
                <a:srgbClr val="0C0C0C"/>
              </a:buClr>
              <a:buSzPts val="3600"/>
              <a:buFont typeface="Calibri"/>
              <a:buNone/>
            </a:pPr>
            <a:r>
              <a:rPr b="0" i="0" lang="en-US" sz="4400" u="none" cap="none" strike="noStrike">
                <a:solidFill>
                  <a:srgbClr val="0C0C0C"/>
                </a:solidFill>
                <a:latin typeface="Calibri"/>
                <a:ea typeface="Calibri"/>
                <a:cs typeface="Calibri"/>
                <a:sym typeface="Calibri"/>
              </a:rPr>
              <a:t>Sample Size for Prediction Models</a:t>
            </a:r>
            <a:endParaRPr b="0" i="0" sz="1800" u="none" cap="none" strike="noStrike">
              <a:solidFill>
                <a:srgbClr val="000000"/>
              </a:solidFill>
              <a:latin typeface="Arial"/>
              <a:ea typeface="Arial"/>
              <a:cs typeface="Arial"/>
              <a:sym typeface="Arial"/>
            </a:endParaRPr>
          </a:p>
        </p:txBody>
      </p:sp>
      <p:sp>
        <p:nvSpPr>
          <p:cNvPr id="262" name="Google Shape;262;g1e07b3675fe_0_18"/>
          <p:cNvSpPr txBox="1"/>
          <p:nvPr/>
        </p:nvSpPr>
        <p:spPr>
          <a:xfrm>
            <a:off x="7719548" y="1607189"/>
            <a:ext cx="2479500" cy="67710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63" name="Google Shape;263;g1e07b3675fe_0_18"/>
          <p:cNvSpPr txBox="1"/>
          <p:nvPr/>
        </p:nvSpPr>
        <p:spPr>
          <a:xfrm>
            <a:off x="5968097" y="2791114"/>
            <a:ext cx="5560200" cy="622500"/>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64" name="Google Shape;264;g1e07b3675fe_0_18"/>
          <p:cNvSpPr txBox="1"/>
          <p:nvPr/>
        </p:nvSpPr>
        <p:spPr>
          <a:xfrm>
            <a:off x="7563057" y="3920344"/>
            <a:ext cx="2501400" cy="921900"/>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65" name="Google Shape;265;g1e07b3675fe_0_18"/>
          <p:cNvSpPr txBox="1"/>
          <p:nvPr/>
        </p:nvSpPr>
        <p:spPr>
          <a:xfrm>
            <a:off x="7811303" y="5349015"/>
            <a:ext cx="2295900" cy="630300"/>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66" name="Google Shape;266;g1e07b3675fe_0_18"/>
          <p:cNvSpPr txBox="1"/>
          <p:nvPr/>
        </p:nvSpPr>
        <p:spPr>
          <a:xfrm>
            <a:off x="6897950" y="6107922"/>
            <a:ext cx="5130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chemeClr val="dk1"/>
                </a:solidFill>
                <a:latin typeface="Calibri"/>
                <a:ea typeface="Calibri"/>
                <a:cs typeface="Calibri"/>
                <a:sym typeface="Calibri"/>
              </a:rPr>
              <a:t>Equations for Logistic Model (Riley et al 2020)</a:t>
            </a:r>
            <a:endParaRPr b="0" i="0" sz="1400" u="none" cap="none" strike="noStrike">
              <a:solidFill>
                <a:srgbClr val="000000"/>
              </a:solidFill>
              <a:latin typeface="Arial"/>
              <a:ea typeface="Arial"/>
              <a:cs typeface="Arial"/>
              <a:sym typeface="Arial"/>
            </a:endParaRPr>
          </a:p>
        </p:txBody>
      </p:sp>
      <p:sp>
        <p:nvSpPr>
          <p:cNvPr id="267" name="Google Shape;267;g1e07b3675fe_0_18"/>
          <p:cNvSpPr txBox="1"/>
          <p:nvPr/>
        </p:nvSpPr>
        <p:spPr>
          <a:xfrm>
            <a:off x="8195569" y="1232657"/>
            <a:ext cx="5130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chemeClr val="dk1"/>
                </a:solidFill>
                <a:latin typeface="Calibri"/>
                <a:ea typeface="Calibri"/>
                <a:cs typeface="Calibri"/>
                <a:sym typeface="Calibri"/>
              </a:rPr>
              <a:t>Margin of Error</a:t>
            </a:r>
            <a:endParaRPr b="0" i="0" sz="1400" u="none" cap="none" strike="noStrike">
              <a:solidFill>
                <a:srgbClr val="000000"/>
              </a:solidFill>
              <a:latin typeface="Arial"/>
              <a:ea typeface="Arial"/>
              <a:cs typeface="Arial"/>
              <a:sym typeface="Arial"/>
            </a:endParaRPr>
          </a:p>
        </p:txBody>
      </p:sp>
      <p:sp>
        <p:nvSpPr>
          <p:cNvPr id="268" name="Google Shape;268;g1e07b3675fe_0_18"/>
          <p:cNvSpPr txBox="1"/>
          <p:nvPr/>
        </p:nvSpPr>
        <p:spPr>
          <a:xfrm>
            <a:off x="7499334" y="4938339"/>
            <a:ext cx="5130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chemeClr val="dk1"/>
                </a:solidFill>
                <a:latin typeface="Calibri"/>
                <a:ea typeface="Calibri"/>
                <a:cs typeface="Calibri"/>
                <a:sym typeface="Calibri"/>
              </a:rPr>
              <a:t>Optimism Adjusted Shrinkage/R</a:t>
            </a:r>
            <a:r>
              <a:rPr b="0" baseline="30000" i="1" lang="en-US" sz="1800" u="none" cap="none" strike="noStrike">
                <a:solidFill>
                  <a:schemeClr val="dk1"/>
                </a:solidFill>
                <a:latin typeface="Calibri"/>
                <a:ea typeface="Calibri"/>
                <a:cs typeface="Calibri"/>
                <a:sym typeface="Calibri"/>
              </a:rPr>
              <a:t>2</a:t>
            </a:r>
            <a:r>
              <a:rPr b="0" i="1"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69" name="Google Shape;269;g1e07b3675fe_0_18"/>
          <p:cNvSpPr txBox="1"/>
          <p:nvPr/>
        </p:nvSpPr>
        <p:spPr>
          <a:xfrm>
            <a:off x="8132185" y="3542134"/>
            <a:ext cx="5130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chemeClr val="dk1"/>
                </a:solidFill>
                <a:latin typeface="Calibri"/>
                <a:ea typeface="Calibri"/>
                <a:cs typeface="Calibri"/>
                <a:sym typeface="Calibri"/>
              </a:rPr>
              <a:t>Overfitting (S)</a:t>
            </a:r>
            <a:endParaRPr b="0" i="0" sz="1400" u="none" cap="none" strike="noStrike">
              <a:solidFill>
                <a:srgbClr val="000000"/>
              </a:solidFill>
              <a:latin typeface="Arial"/>
              <a:ea typeface="Arial"/>
              <a:cs typeface="Arial"/>
              <a:sym typeface="Arial"/>
            </a:endParaRPr>
          </a:p>
        </p:txBody>
      </p:sp>
      <p:sp>
        <p:nvSpPr>
          <p:cNvPr id="270" name="Google Shape;270;g1e07b3675fe_0_18"/>
          <p:cNvSpPr txBox="1"/>
          <p:nvPr/>
        </p:nvSpPr>
        <p:spPr>
          <a:xfrm>
            <a:off x="7061519" y="2412904"/>
            <a:ext cx="5130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chemeClr val="dk1"/>
                </a:solidFill>
                <a:latin typeface="Calibri"/>
                <a:ea typeface="Calibri"/>
                <a:cs typeface="Calibri"/>
                <a:sym typeface="Calibri"/>
              </a:rPr>
              <a:t>Mean Absolute Percentage Error (MAPE)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5"/>
          <p:cNvSpPr txBox="1"/>
          <p:nvPr>
            <p:ph idx="1" type="body"/>
          </p:nvPr>
        </p:nvSpPr>
        <p:spPr>
          <a:xfrm>
            <a:off x="1482934" y="4370212"/>
            <a:ext cx="5645089" cy="196778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2200"/>
              <a:buNone/>
            </a:pPr>
            <a:r>
              <a:rPr b="1" lang="en-US">
                <a:solidFill>
                  <a:srgbClr val="444543"/>
                </a:solidFill>
              </a:rPr>
              <a:t>Brian Ronayne</a:t>
            </a:r>
            <a:endParaRPr b="1">
              <a:solidFill>
                <a:srgbClr val="444543"/>
              </a:solidFill>
            </a:endParaRPr>
          </a:p>
          <a:p>
            <a:pPr indent="0" lvl="0" marL="0" rtl="0" algn="ctr">
              <a:lnSpc>
                <a:spcPct val="100000"/>
              </a:lnSpc>
              <a:spcBef>
                <a:spcPts val="900"/>
              </a:spcBef>
              <a:spcAft>
                <a:spcPts val="0"/>
              </a:spcAft>
              <a:buSzPts val="2200"/>
              <a:buNone/>
            </a:pPr>
            <a:r>
              <a:rPr lang="en-US">
                <a:solidFill>
                  <a:srgbClr val="444543"/>
                </a:solidFill>
              </a:rPr>
              <a:t>Research Statistician</a:t>
            </a:r>
            <a:endParaRPr/>
          </a:p>
          <a:p>
            <a:pPr indent="0" lvl="0" marL="0" rtl="0" algn="ctr">
              <a:lnSpc>
                <a:spcPct val="100000"/>
              </a:lnSpc>
              <a:spcBef>
                <a:spcPts val="900"/>
              </a:spcBef>
              <a:spcAft>
                <a:spcPts val="0"/>
              </a:spcAft>
              <a:buSzPts val="2200"/>
              <a:buNone/>
            </a:pPr>
            <a:r>
              <a:rPr lang="en-US">
                <a:solidFill>
                  <a:srgbClr val="444543"/>
                </a:solidFill>
              </a:rPr>
              <a:t>nQuery</a:t>
            </a:r>
            <a:endParaRPr/>
          </a:p>
        </p:txBody>
      </p:sp>
      <p:sp>
        <p:nvSpPr>
          <p:cNvPr id="107" name="Google Shape;107;p5"/>
          <p:cNvSpPr txBox="1"/>
          <p:nvPr/>
        </p:nvSpPr>
        <p:spPr>
          <a:xfrm>
            <a:off x="8390314" y="1897141"/>
            <a:ext cx="4030664" cy="1801759"/>
          </a:xfrm>
          <a:prstGeom prst="rect">
            <a:avLst/>
          </a:prstGeom>
          <a:noFill/>
          <a:ln>
            <a:noFill/>
          </a:ln>
        </p:spPr>
        <p:txBody>
          <a:bodyPr anchorCtr="0" anchor="b" bIns="0" lIns="0" spcFirstLastPara="1" rIns="0" wrap="square" tIns="0">
            <a:noAutofit/>
          </a:bodyPr>
          <a:lstStyle/>
          <a:p>
            <a:pPr indent="0" lvl="0" marL="0" marR="0" rtl="0" algn="ctr">
              <a:lnSpc>
                <a:spcPct val="90000"/>
              </a:lnSpc>
              <a:spcBef>
                <a:spcPts val="0"/>
              </a:spcBef>
              <a:spcAft>
                <a:spcPts val="0"/>
              </a:spcAft>
              <a:buClr>
                <a:schemeClr val="lt1"/>
              </a:buClr>
              <a:buSzPts val="4800"/>
              <a:buFont typeface="Calibri"/>
              <a:buNone/>
            </a:pPr>
            <a:r>
              <a:rPr b="1" i="0" lang="en-US" sz="4800" u="none" cap="none" strike="noStrike">
                <a:solidFill>
                  <a:schemeClr val="lt1"/>
                </a:solidFill>
                <a:latin typeface="Calibri"/>
                <a:ea typeface="Calibri"/>
                <a:cs typeface="Calibri"/>
                <a:sym typeface="Calibri"/>
              </a:rPr>
              <a:t>Webinar</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lt1"/>
              </a:buClr>
              <a:buSzPts val="4800"/>
              <a:buFont typeface="Calibri"/>
              <a:buNone/>
            </a:pPr>
            <a:r>
              <a:rPr b="1" i="0" lang="en-US" sz="4800" u="none" cap="none" strike="noStrike">
                <a:solidFill>
                  <a:schemeClr val="lt1"/>
                </a:solidFill>
                <a:latin typeface="Calibri"/>
                <a:ea typeface="Calibri"/>
                <a:cs typeface="Calibri"/>
                <a:sym typeface="Calibri"/>
              </a:rPr>
              <a:t>Host</a:t>
            </a:r>
            <a:endParaRPr b="0" i="0" sz="1400" u="none" cap="none" strike="noStrike">
              <a:solidFill>
                <a:srgbClr val="000000"/>
              </a:solidFill>
              <a:latin typeface="Arial"/>
              <a:ea typeface="Arial"/>
              <a:cs typeface="Arial"/>
              <a:sym typeface="Arial"/>
            </a:endParaRPr>
          </a:p>
        </p:txBody>
      </p:sp>
      <p:pic>
        <p:nvPicPr>
          <p:cNvPr descr="A picture containing text, person, person, posing&#10;&#10;Description automatically generated" id="108" name="Google Shape;108;p5"/>
          <p:cNvPicPr preferRelativeResize="0"/>
          <p:nvPr/>
        </p:nvPicPr>
        <p:blipFill rotWithShape="1">
          <a:blip r:embed="rId3">
            <a:alphaModFix/>
          </a:blip>
          <a:srcRect b="0" l="0" r="0" t="0"/>
          <a:stretch/>
        </p:blipFill>
        <p:spPr>
          <a:xfrm>
            <a:off x="3007377" y="1586868"/>
            <a:ext cx="2521404" cy="252455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g1e07b3675fe_0_36"/>
          <p:cNvSpPr/>
          <p:nvPr/>
        </p:nvSpPr>
        <p:spPr>
          <a:xfrm>
            <a:off x="457197" y="1696929"/>
            <a:ext cx="5638800" cy="4524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333333"/>
                </a:solidFill>
                <a:latin typeface="Inter"/>
                <a:ea typeface="Inter"/>
                <a:cs typeface="Inter"/>
                <a:sym typeface="Inter"/>
              </a:rPr>
              <a:t>Hudda et al developed a prediction model for fat free mass in children … aged 4 to 15 years, including 10 predictor parameters … to provide an estimate of an individual’s current fat mass … the model had an R</a:t>
            </a:r>
            <a:r>
              <a:rPr b="0" baseline="30000" i="0" lang="en-US" sz="1800" u="none" cap="none" strike="noStrike">
                <a:solidFill>
                  <a:srgbClr val="333333"/>
                </a:solidFill>
                <a:latin typeface="Arial"/>
                <a:ea typeface="Arial"/>
                <a:cs typeface="Arial"/>
                <a:sym typeface="Arial"/>
              </a:rPr>
              <a:t>2</a:t>
            </a:r>
            <a:r>
              <a:rPr b="0" baseline="-25000" i="0" lang="en-US" sz="1800" u="none" cap="none" strike="noStrike">
                <a:solidFill>
                  <a:srgbClr val="333333"/>
                </a:solidFill>
                <a:latin typeface="Arial"/>
                <a:ea typeface="Arial"/>
                <a:cs typeface="Arial"/>
                <a:sym typeface="Arial"/>
              </a:rPr>
              <a:t>cs</a:t>
            </a:r>
            <a:r>
              <a:rPr b="0" i="0" lang="en-US" sz="1800" u="none" cap="none" strike="noStrike">
                <a:solidFill>
                  <a:srgbClr val="333333"/>
                </a:solidFill>
                <a:latin typeface="Inter"/>
                <a:ea typeface="Inter"/>
                <a:cs typeface="Inter"/>
                <a:sym typeface="Inter"/>
              </a:rPr>
              <a:t> of 0.90. Let us assume … an additional 10 predictor parameters (and thus a total of 20 parameters) will need to be considered … The sample size … requires us to specify the anticipated R</a:t>
            </a:r>
            <a:r>
              <a:rPr b="0" baseline="30000" i="0" lang="en-US" sz="1800" u="none" cap="none" strike="noStrike">
                <a:solidFill>
                  <a:srgbClr val="333333"/>
                </a:solidFill>
                <a:latin typeface="Arial"/>
                <a:ea typeface="Arial"/>
                <a:cs typeface="Arial"/>
                <a:sym typeface="Arial"/>
              </a:rPr>
              <a:t>2</a:t>
            </a:r>
            <a:r>
              <a:rPr b="0" baseline="-25000" i="0" lang="en-US" sz="1800" u="none" cap="none" strike="noStrike">
                <a:solidFill>
                  <a:srgbClr val="333333"/>
                </a:solidFill>
                <a:latin typeface="Arial"/>
                <a:ea typeface="Arial"/>
                <a:cs typeface="Arial"/>
                <a:sym typeface="Arial"/>
              </a:rPr>
              <a:t>cs</a:t>
            </a:r>
            <a:r>
              <a:rPr b="0" i="0" lang="en-US" sz="1800" u="none" cap="none" strike="noStrike">
                <a:solidFill>
                  <a:srgbClr val="333333"/>
                </a:solidFill>
                <a:latin typeface="Inter"/>
                <a:ea typeface="Inter"/>
                <a:cs typeface="Inter"/>
                <a:sym typeface="Inter"/>
              </a:rPr>
              <a:t> (0.90), number of candidate predictor parameters (n=20), and mean (26.7 kg) and standard deviation (8.7 kg) of fat free mass in the target population … pmsampsize … returns that at least 254 participants are required, and so 12.7 participants for each predictor parameter. The sample size of 254 is driven by the number needed to precisely estimate the model standard deviation … as only 68 participants are needed to minimise overfitting …</a:t>
            </a:r>
            <a:endParaRPr b="0" i="0" sz="1400" u="none" cap="none" strike="noStrike">
              <a:solidFill>
                <a:srgbClr val="000000"/>
              </a:solidFill>
              <a:latin typeface="Arial"/>
              <a:ea typeface="Arial"/>
              <a:cs typeface="Arial"/>
              <a:sym typeface="Arial"/>
            </a:endParaRPr>
          </a:p>
        </p:txBody>
      </p:sp>
      <p:pic>
        <p:nvPicPr>
          <p:cNvPr id="277" name="Google Shape;277;g1e07b3675fe_0_36"/>
          <p:cNvPicPr preferRelativeResize="0"/>
          <p:nvPr/>
        </p:nvPicPr>
        <p:blipFill rotWithShape="1">
          <a:blip r:embed="rId3">
            <a:alphaModFix/>
          </a:blip>
          <a:srcRect b="0" l="0" r="0" t="0"/>
          <a:stretch/>
        </p:blipFill>
        <p:spPr>
          <a:xfrm>
            <a:off x="6403678" y="5463853"/>
            <a:ext cx="5536392" cy="774845"/>
          </a:xfrm>
          <a:prstGeom prst="rect">
            <a:avLst/>
          </a:prstGeom>
          <a:noFill/>
          <a:ln>
            <a:noFill/>
          </a:ln>
        </p:spPr>
      </p:pic>
      <p:sp>
        <p:nvSpPr>
          <p:cNvPr id="278" name="Google Shape;278;g1e07b3675fe_0_36"/>
          <p:cNvSpPr txBox="1"/>
          <p:nvPr>
            <p:ph type="title"/>
          </p:nvPr>
        </p:nvSpPr>
        <p:spPr>
          <a:xfrm>
            <a:off x="800100" y="217967"/>
            <a:ext cx="10553700" cy="770861"/>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1800"/>
              <a:buNone/>
            </a:pPr>
            <a:r>
              <a:rPr lang="en-US"/>
              <a:t>Example – Clinical Prediction Model</a:t>
            </a:r>
            <a:endParaRPr/>
          </a:p>
        </p:txBody>
      </p:sp>
      <p:graphicFrame>
        <p:nvGraphicFramePr>
          <p:cNvPr id="279" name="Google Shape;279;g1e07b3675fe_0_36"/>
          <p:cNvGraphicFramePr/>
          <p:nvPr/>
        </p:nvGraphicFramePr>
        <p:xfrm>
          <a:off x="6403678" y="1696929"/>
          <a:ext cx="3000000" cy="3000000"/>
        </p:xfrm>
        <a:graphic>
          <a:graphicData uri="http://schemas.openxmlformats.org/drawingml/2006/table">
            <a:tbl>
              <a:tblPr firstRow="1">
                <a:noFill/>
                <a:tableStyleId>{609CD978-2CC7-4AD9-B597-3ED8AA7A7E3B}</a:tableStyleId>
              </a:tblPr>
              <a:tblGrid>
                <a:gridCol w="3482600"/>
                <a:gridCol w="2053775"/>
              </a:tblGrid>
              <a:tr h="326425">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chemeClr val="dk2"/>
                          </a:solidFill>
                        </a:rPr>
                        <a:t>Parameter</a:t>
                      </a:r>
                      <a:endParaRPr sz="1400" u="none" cap="none" strike="noStrike"/>
                    </a:p>
                  </a:txBody>
                  <a:tcPr marT="45725" marB="45725" marR="91450" marL="91450">
                    <a:lnB cap="flat" cmpd="sng" w="19050">
                      <a:solidFill>
                        <a:schemeClr val="accent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chemeClr val="dk2"/>
                          </a:solidFill>
                        </a:rPr>
                        <a:t>Value</a:t>
                      </a:r>
                      <a:endParaRPr sz="1400" u="none" cap="none" strike="noStrike"/>
                    </a:p>
                  </a:txBody>
                  <a:tcPr marT="45725" marB="45725" marR="91450" marL="91450">
                    <a:lnB cap="flat" cmpd="sng" w="19050">
                      <a:solidFill>
                        <a:schemeClr val="accent1"/>
                      </a:solidFill>
                      <a:prstDash val="solid"/>
                      <a:round/>
                      <a:headEnd len="sm" w="sm" type="none"/>
                      <a:tailEnd len="sm" w="sm" type="none"/>
                    </a:lnB>
                    <a:solidFill>
                      <a:schemeClr val="lt1"/>
                    </a:solidFill>
                  </a:tcPr>
                </a:tc>
              </a:tr>
              <a:tr h="353625">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 Predictors</a:t>
                      </a:r>
                      <a:endParaRPr sz="2000" u="none" cap="none" strike="noStrike">
                        <a:latin typeface="Calibri"/>
                        <a:ea typeface="Calibri"/>
                        <a:cs typeface="Calibri"/>
                        <a:sym typeface="Calibri"/>
                      </a:endParaRPr>
                    </a:p>
                  </a:txBody>
                  <a:tcPr marT="45725" marB="45725" marR="68575" marL="68575">
                    <a:lnT cap="flat" cmpd="sng" w="19050">
                      <a:solidFill>
                        <a:schemeClr val="accent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20</a:t>
                      </a:r>
                      <a:endParaRPr sz="2000" u="none" cap="none" strike="noStrike">
                        <a:latin typeface="Calibri"/>
                        <a:ea typeface="Calibri"/>
                        <a:cs typeface="Calibri"/>
                        <a:sym typeface="Calibri"/>
                      </a:endParaRPr>
                    </a:p>
                  </a:txBody>
                  <a:tcPr marT="45725" marB="45725" marR="68575" marL="68575">
                    <a:lnT cap="flat" cmpd="sng" w="19050">
                      <a:solidFill>
                        <a:schemeClr val="accent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53625">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latin typeface="Calibri"/>
                          <a:ea typeface="Calibri"/>
                          <a:cs typeface="Calibri"/>
                          <a:sym typeface="Calibri"/>
                        </a:rPr>
                        <a:t>Target Shrinkage</a:t>
                      </a:r>
                      <a:endParaRPr sz="2000" u="none" cap="none" strike="noStrike">
                        <a:latin typeface="Calibri"/>
                        <a:ea typeface="Calibri"/>
                        <a:cs typeface="Calibri"/>
                        <a:sym typeface="Calibri"/>
                      </a:endParaRPr>
                    </a:p>
                  </a:txBody>
                  <a:tcPr marT="45725" marB="45725" marR="68575" marL="68575">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0.9</a:t>
                      </a:r>
                      <a:endParaRPr sz="2000" u="none" cap="none" strike="noStrike">
                        <a:latin typeface="Calibri"/>
                        <a:ea typeface="Calibri"/>
                        <a:cs typeface="Calibri"/>
                        <a:sym typeface="Calibri"/>
                      </a:endParaRPr>
                    </a:p>
                  </a:txBody>
                  <a:tcPr marT="45725" marB="45725" marR="68575" marL="68575">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53930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latin typeface="Calibri"/>
                          <a:ea typeface="Calibri"/>
                          <a:cs typeface="Calibri"/>
                          <a:sym typeface="Calibri"/>
                        </a:rPr>
                        <a:t>Mean (Intercept)</a:t>
                      </a:r>
                      <a:endParaRPr sz="2000" u="none" cap="none" strike="noStrike">
                        <a:latin typeface="Calibri"/>
                        <a:ea typeface="Calibri"/>
                        <a:cs typeface="Calibri"/>
                        <a:sym typeface="Calibri"/>
                      </a:endParaRPr>
                    </a:p>
                  </a:txBody>
                  <a:tcPr marT="45725" marB="45725" marR="68575" marL="68575">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26.7</a:t>
                      </a:r>
                      <a:endParaRPr sz="2000" u="none" cap="none" strike="noStrike">
                        <a:latin typeface="Calibri"/>
                        <a:ea typeface="Calibri"/>
                        <a:cs typeface="Calibri"/>
                        <a:sym typeface="Calibri"/>
                      </a:endParaRPr>
                    </a:p>
                  </a:txBody>
                  <a:tcPr marT="45725" marB="45725" marR="68575" marL="68575">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53625">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latin typeface="Calibri"/>
                          <a:ea typeface="Calibri"/>
                          <a:cs typeface="Calibri"/>
                          <a:sym typeface="Calibri"/>
                        </a:rPr>
                        <a:t>Standard Deviation</a:t>
                      </a:r>
                      <a:endParaRPr sz="2000" u="none" cap="none" strike="noStrike">
                        <a:latin typeface="Calibri"/>
                        <a:ea typeface="Calibri"/>
                        <a:cs typeface="Calibri"/>
                        <a:sym typeface="Calibri"/>
                      </a:endParaRPr>
                    </a:p>
                  </a:txBody>
                  <a:tcPr marT="45725" marB="45725" marR="68575" marL="68575">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8.7</a:t>
                      </a:r>
                      <a:endParaRPr sz="2000" u="none" cap="none" strike="noStrike">
                        <a:latin typeface="Calibri"/>
                        <a:ea typeface="Calibri"/>
                        <a:cs typeface="Calibri"/>
                        <a:sym typeface="Calibri"/>
                      </a:endParaRPr>
                    </a:p>
                  </a:txBody>
                  <a:tcPr marT="45725" marB="45725" marR="68575" marL="68575">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53625">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latin typeface="Calibri"/>
                          <a:ea typeface="Calibri"/>
                          <a:cs typeface="Calibri"/>
                          <a:sym typeface="Calibri"/>
                        </a:rPr>
                        <a:t>Margin of Error</a:t>
                      </a:r>
                      <a:endParaRPr sz="2000" u="none" cap="none" strike="noStrike">
                        <a:latin typeface="Calibri"/>
                        <a:ea typeface="Calibri"/>
                        <a:cs typeface="Calibri"/>
                        <a:sym typeface="Calibri"/>
                      </a:endParaRPr>
                    </a:p>
                  </a:txBody>
                  <a:tcPr marT="45725" marB="45725" marR="68575" marL="68575">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latin typeface="Calibri"/>
                          <a:ea typeface="Calibri"/>
                          <a:cs typeface="Calibri"/>
                          <a:sym typeface="Calibri"/>
                        </a:rPr>
                        <a:t>1.1</a:t>
                      </a:r>
                      <a:endParaRPr sz="2000" u="none" cap="none" strike="noStrike">
                        <a:latin typeface="Calibri"/>
                        <a:ea typeface="Calibri"/>
                        <a:cs typeface="Calibri"/>
                        <a:sym typeface="Calibri"/>
                      </a:endParaRPr>
                    </a:p>
                  </a:txBody>
                  <a:tcPr marT="45725" marB="45725" marR="68575" marL="68575">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53625">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latin typeface="Calibri"/>
                          <a:ea typeface="Calibri"/>
                          <a:cs typeface="Calibri"/>
                          <a:sym typeface="Calibri"/>
                        </a:rPr>
                        <a:t>Adjusted R</a:t>
                      </a:r>
                      <a:r>
                        <a:rPr baseline="30000" lang="en-US" sz="2000" u="none" cap="none" strike="noStrike">
                          <a:latin typeface="Calibri"/>
                          <a:ea typeface="Calibri"/>
                          <a:cs typeface="Calibri"/>
                          <a:sym typeface="Calibri"/>
                        </a:rPr>
                        <a:t>2</a:t>
                      </a:r>
                      <a:endParaRPr sz="2000" u="none" cap="none" strike="noStrike">
                        <a:latin typeface="Calibri"/>
                        <a:ea typeface="Calibri"/>
                        <a:cs typeface="Calibri"/>
                        <a:sym typeface="Calibri"/>
                      </a:endParaRPr>
                    </a:p>
                  </a:txBody>
                  <a:tcPr marT="45725" marB="45725" marR="68575" marL="68575">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latin typeface="Calibri"/>
                          <a:ea typeface="Calibri"/>
                          <a:cs typeface="Calibri"/>
                          <a:sym typeface="Calibri"/>
                        </a:rPr>
                        <a:t>0.9</a:t>
                      </a:r>
                      <a:endParaRPr sz="2000" u="none" cap="none" strike="noStrike">
                        <a:latin typeface="Calibri"/>
                        <a:ea typeface="Calibri"/>
                        <a:cs typeface="Calibri"/>
                        <a:sym typeface="Calibri"/>
                      </a:endParaRPr>
                    </a:p>
                  </a:txBody>
                  <a:tcPr marT="45725" marB="45725" marR="68575" marL="68575">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559925">
                <a:tc>
                  <a:txBody>
                    <a:bodyPr/>
                    <a:lstStyle/>
                    <a:p>
                      <a:pPr indent="0" lvl="0" marL="0" marR="0" rtl="0" algn="l">
                        <a:lnSpc>
                          <a:spcPct val="100000"/>
                        </a:lnSpc>
                        <a:spcBef>
                          <a:spcPts val="0"/>
                        </a:spcBef>
                        <a:spcAft>
                          <a:spcPts val="0"/>
                        </a:spcAft>
                        <a:buClr>
                          <a:srgbClr val="000000"/>
                        </a:buClr>
                        <a:buSzPts val="2000"/>
                        <a:buFont typeface="Arial"/>
                        <a:buNone/>
                      </a:pPr>
                      <a:r>
                        <a:rPr i="1" lang="en-US" sz="2000" u="none" cap="none" strike="noStrike">
                          <a:latin typeface="Calibri"/>
                          <a:ea typeface="Calibri"/>
                          <a:cs typeface="Calibri"/>
                          <a:sym typeface="Calibri"/>
                        </a:rPr>
                        <a:t>Sample Size Calculated</a:t>
                      </a:r>
                      <a:endParaRPr i="1" sz="2000" u="none" cap="none" strike="noStrike">
                        <a:latin typeface="Calibri"/>
                        <a:ea typeface="Calibri"/>
                        <a:cs typeface="Calibri"/>
                        <a:sym typeface="Calibri"/>
                      </a:endParaRPr>
                    </a:p>
                  </a:txBody>
                  <a:tcPr marT="45725" marB="45725" marR="68575" marL="68575">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latin typeface="Calibri"/>
                          <a:ea typeface="Calibri"/>
                          <a:cs typeface="Calibri"/>
                          <a:sym typeface="Calibri"/>
                        </a:rPr>
                        <a:t>254</a:t>
                      </a:r>
                      <a:endParaRPr sz="2000" u="none" cap="none" strike="noStrike">
                        <a:latin typeface="Calibri"/>
                        <a:ea typeface="Calibri"/>
                        <a:cs typeface="Calibri"/>
                        <a:sym typeface="Calibri"/>
                      </a:endParaRPr>
                    </a:p>
                  </a:txBody>
                  <a:tcPr marT="45725" marB="45725" marR="68575" marL="68575">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4"/>
          <p:cNvSpPr txBox="1"/>
          <p:nvPr>
            <p:ph type="title"/>
          </p:nvPr>
        </p:nvSpPr>
        <p:spPr>
          <a:xfrm>
            <a:off x="800100" y="217967"/>
            <a:ext cx="10553700" cy="770861"/>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4400"/>
              <a:buFont typeface="Calibri"/>
              <a:buNone/>
            </a:pPr>
            <a:r>
              <a:rPr lang="en-US"/>
              <a:t>Discussion and Conclusions</a:t>
            </a:r>
            <a:endParaRPr/>
          </a:p>
        </p:txBody>
      </p:sp>
      <p:sp>
        <p:nvSpPr>
          <p:cNvPr id="285" name="Google Shape;285;p24"/>
          <p:cNvSpPr txBox="1"/>
          <p:nvPr>
            <p:ph idx="4294967295" type="body"/>
          </p:nvPr>
        </p:nvSpPr>
        <p:spPr>
          <a:xfrm>
            <a:off x="800100" y="1513593"/>
            <a:ext cx="10553700" cy="4953074"/>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400"/>
              <a:buNone/>
            </a:pPr>
            <a:r>
              <a:rPr lang="en-US" sz="2800"/>
              <a:t>Common regression models often used for clinical trials</a:t>
            </a:r>
            <a:endParaRPr/>
          </a:p>
          <a:p>
            <a:pPr indent="-342900" lvl="1" marL="800100" rtl="0" algn="l">
              <a:lnSpc>
                <a:spcPct val="100000"/>
              </a:lnSpc>
              <a:spcBef>
                <a:spcPts val="0"/>
              </a:spcBef>
              <a:spcAft>
                <a:spcPts val="0"/>
              </a:spcAft>
              <a:buSzPts val="2400"/>
              <a:buChar char="•"/>
            </a:pPr>
            <a:r>
              <a:rPr lang="en-US" sz="2400">
                <a:solidFill>
                  <a:srgbClr val="7F7F7F"/>
                </a:solidFill>
              </a:rPr>
              <a:t>Linear (Continuous), Logistic (Binary), Cox (Time-to-event)</a:t>
            </a:r>
            <a:endParaRPr/>
          </a:p>
          <a:p>
            <a:pPr indent="-342900" lvl="1" marL="800100" rtl="0" algn="l">
              <a:lnSpc>
                <a:spcPct val="100000"/>
              </a:lnSpc>
              <a:spcBef>
                <a:spcPts val="0"/>
              </a:spcBef>
              <a:spcAft>
                <a:spcPts val="0"/>
              </a:spcAft>
              <a:buSzPts val="2400"/>
              <a:buChar char="•"/>
            </a:pPr>
            <a:r>
              <a:rPr lang="en-US" sz="2400">
                <a:solidFill>
                  <a:srgbClr val="7F7F7F"/>
                </a:solidFill>
              </a:rPr>
              <a:t>Various methods for calculating sample size for differing covariate options</a:t>
            </a:r>
            <a:endParaRPr/>
          </a:p>
          <a:p>
            <a:pPr indent="0" lvl="1" marL="457200" rtl="0" algn="l">
              <a:lnSpc>
                <a:spcPct val="100000"/>
              </a:lnSpc>
              <a:spcBef>
                <a:spcPts val="0"/>
              </a:spcBef>
              <a:spcAft>
                <a:spcPts val="0"/>
              </a:spcAft>
              <a:buSzPts val="2400"/>
              <a:buNone/>
            </a:pPr>
            <a:r>
              <a:t/>
            </a:r>
            <a:endParaRPr sz="2200"/>
          </a:p>
          <a:p>
            <a:pPr indent="0" lvl="0" marL="0" rtl="0" algn="l">
              <a:lnSpc>
                <a:spcPct val="100000"/>
              </a:lnSpc>
              <a:spcBef>
                <a:spcPts val="0"/>
              </a:spcBef>
              <a:spcAft>
                <a:spcPts val="0"/>
              </a:spcAft>
              <a:buSzPts val="2400"/>
              <a:buNone/>
            </a:pPr>
            <a:r>
              <a:rPr lang="en-US" sz="2800"/>
              <a:t>Mixed-effect models often used in analysis of CRTs.</a:t>
            </a:r>
            <a:endParaRPr/>
          </a:p>
          <a:p>
            <a:pPr indent="-342900" lvl="1" marL="800100" rtl="0" algn="l">
              <a:lnSpc>
                <a:spcPct val="100000"/>
              </a:lnSpc>
              <a:spcBef>
                <a:spcPts val="0"/>
              </a:spcBef>
              <a:spcAft>
                <a:spcPts val="0"/>
              </a:spcAft>
              <a:buSzPts val="2400"/>
              <a:buChar char="•"/>
            </a:pPr>
            <a:r>
              <a:rPr lang="en-US" sz="2400">
                <a:solidFill>
                  <a:srgbClr val="7F7F7F"/>
                </a:solidFill>
              </a:rPr>
              <a:t>Extends regression models to account for random effects</a:t>
            </a:r>
            <a:endParaRPr/>
          </a:p>
          <a:p>
            <a:pPr indent="-342900" lvl="1" marL="800100" rtl="0" algn="l">
              <a:lnSpc>
                <a:spcPct val="100000"/>
              </a:lnSpc>
              <a:spcBef>
                <a:spcPts val="0"/>
              </a:spcBef>
              <a:spcAft>
                <a:spcPts val="0"/>
              </a:spcAft>
              <a:buSzPts val="2400"/>
              <a:buChar char="•"/>
            </a:pPr>
            <a:r>
              <a:rPr lang="en-US" sz="2400">
                <a:solidFill>
                  <a:srgbClr val="7F7F7F"/>
                </a:solidFill>
              </a:rPr>
              <a:t>Allows analysis of up to 3-level designs with randomization occurring at different levels</a:t>
            </a:r>
            <a:endParaRPr/>
          </a:p>
          <a:p>
            <a:pPr indent="-190500" lvl="0" marL="342900" rtl="0" algn="l">
              <a:lnSpc>
                <a:spcPct val="100000"/>
              </a:lnSpc>
              <a:spcBef>
                <a:spcPts val="0"/>
              </a:spcBef>
              <a:spcAft>
                <a:spcPts val="0"/>
              </a:spcAft>
              <a:buSzPts val="2400"/>
              <a:buNone/>
            </a:pPr>
            <a:r>
              <a:t/>
            </a:r>
            <a:endParaRPr b="0" i="0" sz="2600" u="none" cap="none" strike="noStrike">
              <a:solidFill>
                <a:srgbClr val="000000"/>
              </a:solidFill>
              <a:latin typeface="Calibri"/>
              <a:ea typeface="Calibri"/>
              <a:cs typeface="Calibri"/>
              <a:sym typeface="Calibri"/>
            </a:endParaRPr>
          </a:p>
          <a:p>
            <a:pPr indent="0" lvl="0" marL="0" rtl="0" algn="l">
              <a:lnSpc>
                <a:spcPct val="100000"/>
              </a:lnSpc>
              <a:spcBef>
                <a:spcPts val="0"/>
              </a:spcBef>
              <a:spcAft>
                <a:spcPts val="0"/>
              </a:spcAft>
              <a:buSzPts val="2400"/>
              <a:buNone/>
            </a:pPr>
            <a:r>
              <a:rPr b="0" i="0" lang="en-US" sz="2800" u="none" cap="none" strike="noStrike">
                <a:solidFill>
                  <a:srgbClr val="000000"/>
                </a:solidFill>
                <a:latin typeface="Calibri"/>
                <a:ea typeface="Calibri"/>
                <a:cs typeface="Calibri"/>
                <a:sym typeface="Calibri"/>
              </a:rPr>
              <a:t>SSD methods being developed for clinical prediction models</a:t>
            </a:r>
            <a:endParaRPr/>
          </a:p>
          <a:p>
            <a:pPr indent="-342900" lvl="1" marL="800100" rtl="0" algn="l">
              <a:lnSpc>
                <a:spcPct val="100000"/>
              </a:lnSpc>
              <a:spcBef>
                <a:spcPts val="0"/>
              </a:spcBef>
              <a:spcAft>
                <a:spcPts val="0"/>
              </a:spcAft>
              <a:buSzPts val="2400"/>
              <a:buChar char="•"/>
            </a:pPr>
            <a:r>
              <a:rPr b="0" i="0" lang="en-US" sz="2400" u="none" cap="none" strike="noStrike">
                <a:solidFill>
                  <a:srgbClr val="7F7F7F"/>
                </a:solidFill>
                <a:latin typeface="Calibri"/>
                <a:ea typeface="Calibri"/>
                <a:cs typeface="Calibri"/>
                <a:sym typeface="Calibri"/>
              </a:rPr>
              <a:t>Focus on reaching important model performance criteria thresholds</a:t>
            </a:r>
            <a:endParaRPr sz="2400">
              <a:solidFill>
                <a:srgbClr val="000000"/>
              </a:solidFill>
              <a:latin typeface="Arial"/>
              <a:ea typeface="Arial"/>
              <a:cs typeface="Arial"/>
              <a:sym typeface="Arial"/>
            </a:endParaRPr>
          </a:p>
          <a:p>
            <a:pPr indent="-342900" lvl="1" marL="800100" rtl="0" algn="l">
              <a:lnSpc>
                <a:spcPct val="100000"/>
              </a:lnSpc>
              <a:spcBef>
                <a:spcPts val="0"/>
              </a:spcBef>
              <a:spcAft>
                <a:spcPts val="0"/>
              </a:spcAft>
              <a:buSzPts val="2400"/>
              <a:buChar char="•"/>
            </a:pPr>
            <a:r>
              <a:rPr b="0" i="0" lang="en-US" sz="2400" u="none" cap="none" strike="noStrike">
                <a:solidFill>
                  <a:srgbClr val="7F7F7F"/>
                </a:solidFill>
                <a:latin typeface="Calibri"/>
                <a:ea typeface="Calibri"/>
                <a:cs typeface="Calibri"/>
                <a:sym typeface="Calibri"/>
              </a:rPr>
              <a:t>Methods also available for out of sample performance validation</a:t>
            </a:r>
            <a:endParaRPr/>
          </a:p>
          <a:p>
            <a:pPr indent="-190500" lvl="1" marL="800100" rtl="0" algn="l">
              <a:lnSpc>
                <a:spcPct val="100000"/>
              </a:lnSpc>
              <a:spcBef>
                <a:spcPts val="0"/>
              </a:spcBef>
              <a:spcAft>
                <a:spcPts val="0"/>
              </a:spcAft>
              <a:buSzPts val="2400"/>
              <a:buNone/>
            </a:pPr>
            <a:r>
              <a:t/>
            </a:r>
            <a:endParaRPr sz="2200"/>
          </a:p>
          <a:p>
            <a:pPr indent="0" lvl="0" marL="0" rtl="0" algn="l">
              <a:lnSpc>
                <a:spcPct val="100000"/>
              </a:lnSpc>
              <a:spcBef>
                <a:spcPts val="900"/>
              </a:spcBef>
              <a:spcAft>
                <a:spcPts val="0"/>
              </a:spcAft>
              <a:buSzPts val="22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3"/>
          <p:cNvSpPr txBox="1"/>
          <p:nvPr>
            <p:ph type="title"/>
          </p:nvPr>
        </p:nvSpPr>
        <p:spPr>
          <a:xfrm>
            <a:off x="800100" y="217967"/>
            <a:ext cx="10553700" cy="770861"/>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4400"/>
              <a:buFont typeface="Calibri"/>
              <a:buNone/>
            </a:pPr>
            <a:r>
              <a:rPr lang="en-US"/>
              <a:t>Features Exclusive to nQuery Pro</a:t>
            </a:r>
            <a:endParaRPr/>
          </a:p>
        </p:txBody>
      </p:sp>
      <p:graphicFrame>
        <p:nvGraphicFramePr>
          <p:cNvPr id="291" name="Google Shape;291;p23"/>
          <p:cNvGraphicFramePr/>
          <p:nvPr/>
        </p:nvGraphicFramePr>
        <p:xfrm>
          <a:off x="800100" y="1570629"/>
          <a:ext cx="3000000" cy="3000000"/>
        </p:xfrm>
        <a:graphic>
          <a:graphicData uri="http://schemas.openxmlformats.org/drawingml/2006/table">
            <a:tbl>
              <a:tblPr bandCol="1">
                <a:noFill/>
                <a:tableStyleId>{609CD978-2CC7-4AD9-B597-3ED8AA7A7E3B}</a:tableStyleId>
              </a:tblPr>
              <a:tblGrid>
                <a:gridCol w="474700"/>
                <a:gridCol w="1550250"/>
                <a:gridCol w="8528750"/>
              </a:tblGrid>
              <a:tr h="697125">
                <a:tc>
                  <a:txBody>
                    <a:bodyPr/>
                    <a:lstStyle/>
                    <a:p>
                      <a:pPr indent="0" lvl="0" marL="0" marR="0" rtl="0" algn="ctr">
                        <a:lnSpc>
                          <a:spcPct val="100000"/>
                        </a:lnSpc>
                        <a:spcBef>
                          <a:spcPts val="0"/>
                        </a:spcBef>
                        <a:spcAft>
                          <a:spcPts val="0"/>
                        </a:spcAft>
                        <a:buClr>
                          <a:srgbClr val="000000"/>
                        </a:buClr>
                        <a:buSzPts val="2000"/>
                        <a:buFont typeface="Arial"/>
                        <a:buNone/>
                      </a:pPr>
                      <a:r>
                        <a:rPr b="1" lang="en-US" sz="2000" u="none" cap="none" strike="noStrike">
                          <a:solidFill>
                            <a:srgbClr val="F1F7F9"/>
                          </a:solidFill>
                        </a:rPr>
                        <a:t>15</a:t>
                      </a:r>
                      <a:endParaRPr sz="1400" u="none" cap="none" strike="noStrike"/>
                    </a:p>
                  </a:txBody>
                  <a:tcPr marT="91450" marB="9145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alpha val="49411"/>
                      </a:schemeClr>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lang="en-US" sz="2000" u="none" cap="none" strike="noStrike">
                          <a:solidFill>
                            <a:schemeClr val="lt1"/>
                          </a:solidFill>
                        </a:rPr>
                        <a:t>SSR  </a:t>
                      </a:r>
                      <a:endParaRPr sz="1400" u="none" cap="none" strike="noStrike"/>
                    </a:p>
                  </a:txBody>
                  <a:tcPr marT="91450" marB="91450" marR="91450" marL="91450" anchor="ctr">
                    <a:lnL cap="flat" cmpd="sng" w="9525">
                      <a:solidFill>
                        <a:srgbClr val="000000">
                          <a:alpha val="0"/>
                        </a:srgbClr>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solidFill>
                      <a:srgbClr val="262626">
                        <a:alpha val="49411"/>
                      </a:srgbClr>
                    </a:solidFill>
                  </a:tcPr>
                </a:tc>
                <a:tc>
                  <a:txBody>
                    <a:bodyPr/>
                    <a:lstStyle/>
                    <a:p>
                      <a:pPr indent="0" lvl="0" marL="0" marR="0" rtl="0" algn="l">
                        <a:lnSpc>
                          <a:spcPct val="100000"/>
                        </a:lnSpc>
                        <a:spcBef>
                          <a:spcPts val="0"/>
                        </a:spcBef>
                        <a:spcAft>
                          <a:spcPts val="0"/>
                        </a:spcAft>
                        <a:buClr>
                          <a:schemeClr val="dk1"/>
                        </a:buClr>
                        <a:buSzPts val="2000"/>
                        <a:buFont typeface="Arial"/>
                        <a:buNone/>
                      </a:pPr>
                      <a:r>
                        <a:rPr b="0" lang="en-US" sz="2000" u="none" cap="none" strike="noStrike">
                          <a:solidFill>
                            <a:schemeClr val="dk1"/>
                          </a:solidFill>
                        </a:rPr>
                        <a:t> Blinded Internal Pilot SSR &amp; Interim Monitoring &amp; Unblinded SSR</a:t>
                      </a:r>
                      <a:endParaRPr sz="1400" u="none" cap="none" strike="noStrike"/>
                    </a:p>
                  </a:txBody>
                  <a:tcPr marT="91450" marB="91450" marR="91450" marL="91450" anchor="ctr">
                    <a:lnL cap="flat" cmpd="sng" w="38100">
                      <a:solidFill>
                        <a:schemeClr val="accent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solidFill>
                      <a:srgbClr val="D6F2F6">
                        <a:alpha val="49411"/>
                      </a:srgbClr>
                    </a:solidFill>
                  </a:tcPr>
                </a:tc>
              </a:tr>
              <a:tr h="697125">
                <a:tc>
                  <a:txBody>
                    <a:bodyPr/>
                    <a:lstStyle/>
                    <a:p>
                      <a:pPr indent="0" lvl="0" marL="0" marR="0" rtl="0" algn="ctr">
                        <a:lnSpc>
                          <a:spcPct val="100000"/>
                        </a:lnSpc>
                        <a:spcBef>
                          <a:spcPts val="0"/>
                        </a:spcBef>
                        <a:spcAft>
                          <a:spcPts val="0"/>
                        </a:spcAft>
                        <a:buClr>
                          <a:srgbClr val="000000"/>
                        </a:buClr>
                        <a:buSzPts val="2000"/>
                        <a:buFont typeface="Arial"/>
                        <a:buNone/>
                      </a:pPr>
                      <a:r>
                        <a:rPr b="1" lang="en-US" sz="2000" u="none" cap="none" strike="noStrike">
                          <a:solidFill>
                            <a:srgbClr val="F1F7F9"/>
                          </a:solidFill>
                        </a:rPr>
                        <a:t>12</a:t>
                      </a:r>
                      <a:endParaRPr sz="1400" u="none" cap="none" strike="noStrike"/>
                    </a:p>
                  </a:txBody>
                  <a:tcPr marT="91450" marB="9145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alpha val="49411"/>
                      </a:schemeClr>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lang="en-US" sz="2000" u="none" cap="none" strike="noStrike">
                          <a:solidFill>
                            <a:schemeClr val="lt1"/>
                          </a:solidFill>
                        </a:rPr>
                        <a:t>GST</a:t>
                      </a:r>
                      <a:endParaRPr sz="1400" u="none" cap="none" strike="noStrike"/>
                    </a:p>
                  </a:txBody>
                  <a:tcPr marT="91450" marB="91450" marR="91450" marL="91450" anchor="ctr">
                    <a:lnL cap="flat" cmpd="sng" w="9525">
                      <a:solidFill>
                        <a:srgbClr val="000000">
                          <a:alpha val="0"/>
                        </a:srgbClr>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262626">
                        <a:alpha val="49411"/>
                      </a:srgbClr>
                    </a:solidFill>
                  </a:tcPr>
                </a:tc>
                <a:tc>
                  <a:txBody>
                    <a:bodyPr/>
                    <a:lstStyle/>
                    <a:p>
                      <a:pPr indent="0" lvl="0" marL="0" marR="0" rtl="0" algn="l">
                        <a:lnSpc>
                          <a:spcPct val="100000"/>
                        </a:lnSpc>
                        <a:spcBef>
                          <a:spcPts val="0"/>
                        </a:spcBef>
                        <a:spcAft>
                          <a:spcPts val="0"/>
                        </a:spcAft>
                        <a:buClr>
                          <a:schemeClr val="dk1"/>
                        </a:buClr>
                        <a:buSzPts val="2000"/>
                        <a:buFont typeface="Arial"/>
                        <a:buNone/>
                      </a:pPr>
                      <a:r>
                        <a:rPr b="0" lang="en-US" sz="2000" u="none" cap="none" strike="noStrike">
                          <a:solidFill>
                            <a:schemeClr val="dk1"/>
                          </a:solidFill>
                          <a:latin typeface="Calibri"/>
                          <a:ea typeface="Calibri"/>
                          <a:cs typeface="Calibri"/>
                          <a:sym typeface="Calibri"/>
                        </a:rPr>
                        <a:t> Means, Proportions &amp; Survival Endpoints, Inequality, NI, Equivalence Tests</a:t>
                      </a:r>
                      <a:endParaRPr sz="1400" u="none" cap="none" strike="noStrike"/>
                    </a:p>
                  </a:txBody>
                  <a:tcPr marT="91450" marB="91450" marR="91450" marL="91450" anchor="ctr">
                    <a:lnL cap="flat" cmpd="sng" w="38100">
                      <a:solidFill>
                        <a:schemeClr val="accent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6F2F6">
                        <a:alpha val="49411"/>
                      </a:srgbClr>
                    </a:solidFill>
                  </a:tcPr>
                </a:tc>
              </a:tr>
              <a:tr h="697125">
                <a:tc>
                  <a:txBody>
                    <a:bodyPr/>
                    <a:lstStyle/>
                    <a:p>
                      <a:pPr indent="0" lvl="0" marL="0" marR="0" rtl="0" algn="ctr">
                        <a:lnSpc>
                          <a:spcPct val="100000"/>
                        </a:lnSpc>
                        <a:spcBef>
                          <a:spcPts val="0"/>
                        </a:spcBef>
                        <a:spcAft>
                          <a:spcPts val="0"/>
                        </a:spcAft>
                        <a:buClr>
                          <a:srgbClr val="000000"/>
                        </a:buClr>
                        <a:buSzPts val="2000"/>
                        <a:buFont typeface="Arial"/>
                        <a:buNone/>
                      </a:pPr>
                      <a:r>
                        <a:rPr b="1" lang="en-US" sz="2000" u="none" cap="none" strike="noStrike">
                          <a:solidFill>
                            <a:srgbClr val="F1F7F9"/>
                          </a:solidFill>
                        </a:rPr>
                        <a:t>8</a:t>
                      </a:r>
                      <a:endParaRPr sz="1400" u="none" cap="none" strike="noStrike"/>
                    </a:p>
                  </a:txBody>
                  <a:tcPr marT="91450" marB="9145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alpha val="49411"/>
                      </a:schemeClr>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lang="en-US" sz="2000" u="none" cap="none" strike="noStrike">
                          <a:solidFill>
                            <a:schemeClr val="lt1"/>
                          </a:solidFill>
                        </a:rPr>
                        <a:t>Phase II-a Design</a:t>
                      </a:r>
                      <a:endParaRPr sz="1400" u="none" cap="none" strike="noStrike"/>
                    </a:p>
                  </a:txBody>
                  <a:tcPr marT="91450" marB="91450" marR="91450" marL="91450" anchor="ctr">
                    <a:lnL cap="flat" cmpd="sng" w="9525">
                      <a:solidFill>
                        <a:srgbClr val="000000">
                          <a:alpha val="0"/>
                        </a:srgbClr>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262626">
                        <a:alpha val="49411"/>
                      </a:srgbClr>
                    </a:solidFill>
                  </a:tcPr>
                </a:tc>
                <a:tc>
                  <a:txBody>
                    <a:bodyPr/>
                    <a:lstStyle/>
                    <a:p>
                      <a:pPr indent="0" lvl="0" marL="0" marR="0" rtl="0" algn="l">
                        <a:lnSpc>
                          <a:spcPct val="100000"/>
                        </a:lnSpc>
                        <a:spcBef>
                          <a:spcPts val="0"/>
                        </a:spcBef>
                        <a:spcAft>
                          <a:spcPts val="0"/>
                        </a:spcAft>
                        <a:buClr>
                          <a:schemeClr val="dk1"/>
                        </a:buClr>
                        <a:buSzPts val="2000"/>
                        <a:buFont typeface="Arial"/>
                        <a:buNone/>
                      </a:pPr>
                      <a:r>
                        <a:rPr b="0" lang="en-US" sz="2000" u="none" cap="none" strike="noStrike">
                          <a:solidFill>
                            <a:schemeClr val="dk1"/>
                          </a:solidFill>
                          <a:latin typeface="Calibri"/>
                          <a:ea typeface="Calibri"/>
                          <a:cs typeface="Calibri"/>
                          <a:sym typeface="Calibri"/>
                        </a:rPr>
                        <a:t> Single-Stage, Two-Stage, Three-Stage</a:t>
                      </a:r>
                      <a:endParaRPr sz="1400" u="none" cap="none" strike="noStrike"/>
                    </a:p>
                  </a:txBody>
                  <a:tcPr marT="91450" marB="91450" marR="91450" marL="91450" anchor="ctr">
                    <a:lnL cap="flat" cmpd="sng" w="38100">
                      <a:solidFill>
                        <a:schemeClr val="accent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6F2F6">
                        <a:alpha val="49411"/>
                      </a:srgbClr>
                    </a:solidFill>
                  </a:tcPr>
                </a:tc>
              </a:tr>
              <a:tr h="697125">
                <a:tc>
                  <a:txBody>
                    <a:bodyPr/>
                    <a:lstStyle/>
                    <a:p>
                      <a:pPr indent="0" lvl="0" marL="0" marR="0" rtl="0" algn="ctr">
                        <a:lnSpc>
                          <a:spcPct val="100000"/>
                        </a:lnSpc>
                        <a:spcBef>
                          <a:spcPts val="0"/>
                        </a:spcBef>
                        <a:spcAft>
                          <a:spcPts val="0"/>
                        </a:spcAft>
                        <a:buClr>
                          <a:srgbClr val="000000"/>
                        </a:buClr>
                        <a:buSzPts val="2000"/>
                        <a:buFont typeface="Arial"/>
                        <a:buNone/>
                      </a:pPr>
                      <a:r>
                        <a:rPr b="1" lang="en-US" sz="2000" u="none" cap="none" strike="noStrike">
                          <a:solidFill>
                            <a:srgbClr val="F1F7F9"/>
                          </a:solidFill>
                        </a:rPr>
                        <a:t>6</a:t>
                      </a:r>
                      <a:endParaRPr sz="1400" u="none" cap="none" strike="noStrike"/>
                    </a:p>
                  </a:txBody>
                  <a:tcPr marT="91450" marB="9145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alpha val="49411"/>
                      </a:schemeClr>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lang="en-US" sz="2000" u="none" cap="none" strike="noStrike">
                          <a:solidFill>
                            <a:schemeClr val="lt1"/>
                          </a:solidFill>
                        </a:rPr>
                        <a:t>Conditional Power</a:t>
                      </a:r>
                      <a:endParaRPr sz="1400" u="none" cap="none" strike="noStrike"/>
                    </a:p>
                  </a:txBody>
                  <a:tcPr marT="91450" marB="91450" marR="91450" marL="91450" anchor="ctr">
                    <a:lnL cap="flat" cmpd="sng" w="9525">
                      <a:solidFill>
                        <a:srgbClr val="000000">
                          <a:alpha val="0"/>
                        </a:srgbClr>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262626">
                        <a:alpha val="49411"/>
                      </a:srgbClr>
                    </a:solidFill>
                  </a:tcPr>
                </a:tc>
                <a:tc>
                  <a:txBody>
                    <a:bodyPr/>
                    <a:lstStyle/>
                    <a:p>
                      <a:pPr indent="0" lvl="0" marL="0" marR="0" rtl="0" algn="l">
                        <a:lnSpc>
                          <a:spcPct val="100000"/>
                        </a:lnSpc>
                        <a:spcBef>
                          <a:spcPts val="0"/>
                        </a:spcBef>
                        <a:spcAft>
                          <a:spcPts val="0"/>
                        </a:spcAft>
                        <a:buClr>
                          <a:schemeClr val="dk1"/>
                        </a:buClr>
                        <a:buSzPts val="2000"/>
                        <a:buFont typeface="Arial"/>
                        <a:buNone/>
                      </a:pPr>
                      <a:r>
                        <a:rPr b="0" lang="en-US" sz="2000" u="none" cap="none" strike="noStrike">
                          <a:solidFill>
                            <a:schemeClr val="dk1"/>
                          </a:solidFill>
                          <a:latin typeface="Calibri"/>
                          <a:ea typeface="Calibri"/>
                          <a:cs typeface="Calibri"/>
                          <a:sym typeface="Calibri"/>
                        </a:rPr>
                        <a:t> Means, Proportions &amp; Survival Endpoints, Parallel &amp; Cross-over Designs</a:t>
                      </a:r>
                      <a:endParaRPr sz="1400" u="none" cap="none" strike="noStrike"/>
                    </a:p>
                  </a:txBody>
                  <a:tcPr marT="91450" marB="91450" marR="91450" marL="91450" anchor="ctr">
                    <a:lnL cap="flat" cmpd="sng" w="38100">
                      <a:solidFill>
                        <a:schemeClr val="accent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6F2F6">
                        <a:alpha val="49411"/>
                      </a:srgbClr>
                    </a:solidFill>
                  </a:tcPr>
                </a:tc>
              </a:tr>
              <a:tr h="697125">
                <a:tc>
                  <a:txBody>
                    <a:bodyPr/>
                    <a:lstStyle/>
                    <a:p>
                      <a:pPr indent="0" lvl="0" marL="0" marR="0" rtl="0" algn="ctr">
                        <a:lnSpc>
                          <a:spcPct val="100000"/>
                        </a:lnSpc>
                        <a:spcBef>
                          <a:spcPts val="0"/>
                        </a:spcBef>
                        <a:spcAft>
                          <a:spcPts val="0"/>
                        </a:spcAft>
                        <a:buClr>
                          <a:srgbClr val="000000"/>
                        </a:buClr>
                        <a:buSzPts val="2000"/>
                        <a:buFont typeface="Arial"/>
                        <a:buNone/>
                      </a:pPr>
                      <a:r>
                        <a:rPr b="1" lang="en-US" sz="2000" u="none" cap="none" strike="noStrike">
                          <a:solidFill>
                            <a:srgbClr val="F1F7F9"/>
                          </a:solidFill>
                        </a:rPr>
                        <a:t>5</a:t>
                      </a:r>
                      <a:endParaRPr sz="1400" u="none" cap="none" strike="noStrike"/>
                    </a:p>
                  </a:txBody>
                  <a:tcPr marT="91450" marB="9145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1">
                        <a:alpha val="49411"/>
                      </a:schemeClr>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lang="en-US" sz="2000" u="none" cap="none" strike="noStrike">
                          <a:solidFill>
                            <a:schemeClr val="lt1"/>
                          </a:solidFill>
                        </a:rPr>
                        <a:t>MCP-Mod</a:t>
                      </a:r>
                      <a:endParaRPr sz="1400" u="none" cap="none" strike="noStrike"/>
                    </a:p>
                  </a:txBody>
                  <a:tcPr marT="91450" marB="91450" marR="91450" marL="91450" anchor="ctr">
                    <a:lnL cap="flat" cmpd="sng" w="9525">
                      <a:solidFill>
                        <a:srgbClr val="000000">
                          <a:alpha val="0"/>
                        </a:srgbClr>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262626">
                        <a:alpha val="49411"/>
                      </a:srgbClr>
                    </a:solidFill>
                  </a:tcPr>
                </a:tc>
                <a:tc>
                  <a:txBody>
                    <a:bodyPr/>
                    <a:lstStyle/>
                    <a:p>
                      <a:pPr indent="0" lvl="0" marL="0" marR="0" rtl="0" algn="l">
                        <a:lnSpc>
                          <a:spcPct val="100000"/>
                        </a:lnSpc>
                        <a:spcBef>
                          <a:spcPts val="0"/>
                        </a:spcBef>
                        <a:spcAft>
                          <a:spcPts val="0"/>
                        </a:spcAft>
                        <a:buClr>
                          <a:schemeClr val="dk1"/>
                        </a:buClr>
                        <a:buSzPts val="2000"/>
                        <a:buFont typeface="Arial"/>
                        <a:buNone/>
                      </a:pPr>
                      <a:r>
                        <a:rPr b="0" lang="en-US" sz="2000" u="none" cap="none" strike="noStrike">
                          <a:solidFill>
                            <a:schemeClr val="dk1"/>
                          </a:solidFill>
                          <a:latin typeface="Calibri"/>
                          <a:ea typeface="Calibri"/>
                          <a:cs typeface="Calibri"/>
                          <a:sym typeface="Calibri"/>
                        </a:rPr>
                        <a:t> Continuous, Poisson, Negative Binomial, Binary Endpoints</a:t>
                      </a:r>
                      <a:endParaRPr sz="1400" u="none" cap="none" strike="noStrike"/>
                    </a:p>
                  </a:txBody>
                  <a:tcPr marT="91450" marB="91450" marR="91450" marL="91450" anchor="ctr">
                    <a:lnL cap="flat" cmpd="sng" w="38100">
                      <a:solidFill>
                        <a:schemeClr val="accent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6F2F6">
                        <a:alpha val="49411"/>
                      </a:srgbClr>
                    </a:solidFill>
                  </a:tcPr>
                </a:tc>
              </a:tr>
              <a:tr h="697125">
                <a:tc>
                  <a:txBody>
                    <a:bodyPr/>
                    <a:lstStyle/>
                    <a:p>
                      <a:pPr indent="0" lvl="0" marL="0" marR="0" rtl="0" algn="ctr">
                        <a:lnSpc>
                          <a:spcPct val="100000"/>
                        </a:lnSpc>
                        <a:spcBef>
                          <a:spcPts val="0"/>
                        </a:spcBef>
                        <a:spcAft>
                          <a:spcPts val="0"/>
                        </a:spcAft>
                        <a:buClr>
                          <a:srgbClr val="000000"/>
                        </a:buClr>
                        <a:buSzPts val="2000"/>
                        <a:buFont typeface="Arial"/>
                        <a:buNone/>
                      </a:pPr>
                      <a:r>
                        <a:rPr b="1" lang="en-US" sz="2000" u="none" cap="none" strike="noStrike">
                          <a:solidFill>
                            <a:srgbClr val="F1F7F9"/>
                          </a:solidFill>
                        </a:rPr>
                        <a:t>2</a:t>
                      </a:r>
                      <a:endParaRPr sz="1400" u="none" cap="none" strike="noStrike"/>
                    </a:p>
                  </a:txBody>
                  <a:tcPr marT="91450" marB="9145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alpha val="49411"/>
                      </a:schemeClr>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lang="en-US" sz="2000" u="none" cap="none" strike="noStrike">
                          <a:solidFill>
                            <a:schemeClr val="lt1"/>
                          </a:solidFill>
                        </a:rPr>
                        <a:t>MAMS </a:t>
                      </a:r>
                      <a:endParaRPr sz="1400" u="none" cap="none" strike="noStrike"/>
                    </a:p>
                  </a:txBody>
                  <a:tcPr marT="91450" marB="91450" marR="91450" marL="91450" anchor="ctr">
                    <a:lnL cap="flat" cmpd="sng" w="9525">
                      <a:solidFill>
                        <a:srgbClr val="000000">
                          <a:alpha val="0"/>
                        </a:srgbClr>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262626">
                        <a:alpha val="49411"/>
                      </a:srgbClr>
                    </a:solidFill>
                  </a:tcPr>
                </a:tc>
                <a:tc>
                  <a:txBody>
                    <a:bodyPr/>
                    <a:lstStyle/>
                    <a:p>
                      <a:pPr indent="0" lvl="0" marL="0" marR="0" rtl="0" algn="l">
                        <a:lnSpc>
                          <a:spcPct val="100000"/>
                        </a:lnSpc>
                        <a:spcBef>
                          <a:spcPts val="0"/>
                        </a:spcBef>
                        <a:spcAft>
                          <a:spcPts val="0"/>
                        </a:spcAft>
                        <a:buClr>
                          <a:schemeClr val="dk1"/>
                        </a:buClr>
                        <a:buSzPts val="2000"/>
                        <a:buFont typeface="Arial"/>
                        <a:buNone/>
                      </a:pPr>
                      <a:r>
                        <a:rPr b="0" lang="en-US" sz="2000" u="none" cap="none" strike="noStrike">
                          <a:solidFill>
                            <a:schemeClr val="dk1"/>
                          </a:solidFill>
                          <a:latin typeface="Calibri"/>
                          <a:ea typeface="Calibri"/>
                          <a:cs typeface="Calibri"/>
                          <a:sym typeface="Calibri"/>
                        </a:rPr>
                        <a:t> Means &amp; Proportions Endpoints</a:t>
                      </a:r>
                      <a:endParaRPr sz="1400" u="none" cap="none" strike="noStrike"/>
                    </a:p>
                  </a:txBody>
                  <a:tcPr marT="91450" marB="91450" marR="91450" marL="91450" anchor="ctr">
                    <a:lnL cap="flat" cmpd="sng" w="38100">
                      <a:solidFill>
                        <a:schemeClr val="accent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6F2F6">
                        <a:alpha val="49411"/>
                      </a:srgbClr>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5"/>
          <p:cNvSpPr txBox="1"/>
          <p:nvPr/>
        </p:nvSpPr>
        <p:spPr>
          <a:xfrm>
            <a:off x="-1" y="0"/>
            <a:ext cx="12192001" cy="644470"/>
          </a:xfrm>
          <a:prstGeom prst="rect">
            <a:avLst/>
          </a:prstGeom>
          <a:solidFill>
            <a:srgbClr val="333C4E"/>
          </a:solidFill>
          <a:ln>
            <a:noFill/>
          </a:ln>
        </p:spPr>
        <p:txBody>
          <a:bodyPr anchorCtr="0" anchor="b" bIns="45700" lIns="91425" spcFirstLastPara="1" rIns="91425" wrap="square" tIns="45700">
            <a:normAutofit fontScale="97500"/>
          </a:bodyPr>
          <a:lstStyle/>
          <a:p>
            <a:pPr indent="0" lvl="0" marL="0" marR="0" rtl="0" algn="ctr">
              <a:lnSpc>
                <a:spcPct val="100000"/>
              </a:lnSpc>
              <a:spcBef>
                <a:spcPts val="0"/>
              </a:spcBef>
              <a:spcAft>
                <a:spcPts val="0"/>
              </a:spcAft>
              <a:buClr>
                <a:srgbClr val="0C0C0C"/>
              </a:buClr>
              <a:buSzPct val="100000"/>
              <a:buFont typeface="Century Gothic"/>
              <a:buNone/>
            </a:pPr>
            <a:r>
              <a:t/>
            </a:r>
            <a:endParaRPr b="1" i="0" sz="2400" u="none" cap="none" strike="noStrike">
              <a:solidFill>
                <a:schemeClr val="lt1"/>
              </a:solidFill>
              <a:latin typeface="Century Gothic"/>
              <a:ea typeface="Century Gothic"/>
              <a:cs typeface="Century Gothic"/>
              <a:sym typeface="Century Gothic"/>
            </a:endParaRPr>
          </a:p>
        </p:txBody>
      </p:sp>
      <p:sp>
        <p:nvSpPr>
          <p:cNvPr id="298" name="Google Shape;298;p25"/>
          <p:cNvSpPr/>
          <p:nvPr/>
        </p:nvSpPr>
        <p:spPr>
          <a:xfrm>
            <a:off x="-349134" y="-155434"/>
            <a:ext cx="12191999"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rgbClr val="48BFD3"/>
                </a:solidFill>
                <a:latin typeface="Calibri"/>
                <a:ea typeface="Calibri"/>
                <a:cs typeface="Calibri"/>
                <a:sym typeface="Calibri"/>
              </a:rPr>
              <a:t>  Statsols.com/trial</a:t>
            </a:r>
            <a:endParaRPr b="1" i="0" sz="5400" u="none" cap="none" strike="noStrike">
              <a:solidFill>
                <a:srgbClr val="48BFD3"/>
              </a:solidFill>
              <a:latin typeface="Calibri"/>
              <a:ea typeface="Calibri"/>
              <a:cs typeface="Calibri"/>
              <a:sym typeface="Calibri"/>
            </a:endParaRPr>
          </a:p>
        </p:txBody>
      </p:sp>
      <p:pic>
        <p:nvPicPr>
          <p:cNvPr id="299" name="Google Shape;299;p25"/>
          <p:cNvPicPr preferRelativeResize="0"/>
          <p:nvPr/>
        </p:nvPicPr>
        <p:blipFill rotWithShape="1">
          <a:blip r:embed="rId3">
            <a:alphaModFix/>
          </a:blip>
          <a:srcRect b="0" l="0" r="0" t="2066"/>
          <a:stretch/>
        </p:blipFill>
        <p:spPr>
          <a:xfrm>
            <a:off x="0" y="644470"/>
            <a:ext cx="12192000" cy="621353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6"/>
          <p:cNvSpPr/>
          <p:nvPr/>
        </p:nvSpPr>
        <p:spPr>
          <a:xfrm>
            <a:off x="5145741" y="3800271"/>
            <a:ext cx="4240306" cy="550808"/>
          </a:xfrm>
          <a:prstGeom prst="roundRect">
            <a:avLst>
              <a:gd fmla="val 5368" name="adj"/>
            </a:avLst>
          </a:prstGeom>
          <a:solidFill>
            <a:srgbClr val="0D5672">
              <a:alpha val="7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5" name="Google Shape;305;p26"/>
          <p:cNvSpPr txBox="1"/>
          <p:nvPr>
            <p:ph type="ctrTitle"/>
          </p:nvPr>
        </p:nvSpPr>
        <p:spPr>
          <a:xfrm>
            <a:off x="2223247" y="1468539"/>
            <a:ext cx="5029200" cy="1709737"/>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Clr>
                <a:schemeClr val="lt1"/>
              </a:buClr>
              <a:buSzPts val="8800"/>
              <a:buFont typeface="Calibri"/>
              <a:buNone/>
            </a:pPr>
            <a:r>
              <a:rPr b="1" lang="en-US" sz="8800">
                <a:solidFill>
                  <a:schemeClr val="lt1"/>
                </a:solidFill>
              </a:rPr>
              <a:t>Thank You</a:t>
            </a:r>
            <a:endParaRPr sz="8800">
              <a:solidFill>
                <a:schemeClr val="lt1"/>
              </a:solidFill>
            </a:endParaRPr>
          </a:p>
        </p:txBody>
      </p:sp>
      <p:sp>
        <p:nvSpPr>
          <p:cNvPr id="306" name="Google Shape;306;p26"/>
          <p:cNvSpPr txBox="1"/>
          <p:nvPr/>
        </p:nvSpPr>
        <p:spPr>
          <a:xfrm>
            <a:off x="4854495" y="3679725"/>
            <a:ext cx="4836352"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Calibri"/>
                <a:ea typeface="Calibri"/>
                <a:cs typeface="Calibri"/>
                <a:sym typeface="Calibri"/>
              </a:rPr>
              <a:t>info@statsols.com</a:t>
            </a:r>
            <a:endParaRPr b="0" i="0" sz="1400" u="none" cap="none" strike="noStrike">
              <a:solidFill>
                <a:srgbClr val="000000"/>
              </a:solidFill>
              <a:latin typeface="Arial"/>
              <a:ea typeface="Arial"/>
              <a:cs typeface="Arial"/>
              <a:sym typeface="Arial"/>
            </a:endParaRPr>
          </a:p>
        </p:txBody>
      </p:sp>
      <p:sp>
        <p:nvSpPr>
          <p:cNvPr id="307" name="Google Shape;307;p26"/>
          <p:cNvSpPr txBox="1"/>
          <p:nvPr/>
        </p:nvSpPr>
        <p:spPr>
          <a:xfrm>
            <a:off x="2579673" y="3679725"/>
            <a:ext cx="256606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dk2"/>
                </a:solidFill>
                <a:latin typeface="Calibri"/>
                <a:ea typeface="Calibri"/>
                <a:cs typeface="Calibri"/>
                <a:sym typeface="Calibri"/>
              </a:rPr>
              <a:t>Contact us:</a:t>
            </a:r>
            <a:endParaRPr b="0" i="0" sz="4000" u="none" cap="none" strike="noStrike">
              <a:solidFill>
                <a:schemeClr val="dk2"/>
              </a:solidFill>
              <a:latin typeface="Calibri"/>
              <a:ea typeface="Calibri"/>
              <a:cs typeface="Calibri"/>
              <a:sym typeface="Calibri"/>
            </a:endParaRPr>
          </a:p>
        </p:txBody>
      </p:sp>
      <p:sp>
        <p:nvSpPr>
          <p:cNvPr id="308" name="Google Shape;308;p26"/>
          <p:cNvSpPr/>
          <p:nvPr/>
        </p:nvSpPr>
        <p:spPr>
          <a:xfrm>
            <a:off x="5145741" y="4658608"/>
            <a:ext cx="2169459" cy="403174"/>
          </a:xfrm>
          <a:prstGeom prst="roundRect">
            <a:avLst>
              <a:gd fmla="val 5368" name="adj"/>
            </a:avLst>
          </a:prstGeom>
          <a:solidFill>
            <a:srgbClr val="0D5672">
              <a:alpha val="7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309" name="Google Shape;309;p26"/>
          <p:cNvSpPr txBox="1"/>
          <p:nvPr/>
        </p:nvSpPr>
        <p:spPr>
          <a:xfrm>
            <a:off x="5062846" y="4560812"/>
            <a:ext cx="2344216"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Calibri"/>
                <a:ea typeface="Calibri"/>
                <a:cs typeface="Calibri"/>
                <a:sym typeface="Calibri"/>
              </a:rPr>
              <a:t>Statsols.com</a:t>
            </a:r>
            <a:endParaRPr b="0" i="0" sz="1400" u="none" cap="none" strike="noStrike">
              <a:solidFill>
                <a:srgbClr val="000000"/>
              </a:solidFill>
              <a:latin typeface="Arial"/>
              <a:ea typeface="Arial"/>
              <a:cs typeface="Arial"/>
              <a:sym typeface="Arial"/>
            </a:endParaRPr>
          </a:p>
        </p:txBody>
      </p:sp>
      <p:sp>
        <p:nvSpPr>
          <p:cNvPr id="310" name="Google Shape;310;p26"/>
          <p:cNvSpPr txBox="1"/>
          <p:nvPr/>
        </p:nvSpPr>
        <p:spPr>
          <a:xfrm>
            <a:off x="3390980" y="4598585"/>
            <a:ext cx="256606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2"/>
                </a:solidFill>
                <a:latin typeface="Calibri"/>
                <a:ea typeface="Calibri"/>
                <a:cs typeface="Calibri"/>
                <a:sym typeface="Calibri"/>
              </a:rPr>
              <a:t>More info: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35"/>
          <p:cNvSpPr txBox="1"/>
          <p:nvPr>
            <p:ph type="title"/>
          </p:nvPr>
        </p:nvSpPr>
        <p:spPr>
          <a:xfrm>
            <a:off x="800100" y="217967"/>
            <a:ext cx="10553700" cy="770861"/>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4400"/>
              <a:buFont typeface="Calibri"/>
              <a:buNone/>
            </a:pPr>
            <a:r>
              <a:rPr lang="en-US"/>
              <a:t>References</a:t>
            </a:r>
            <a:endParaRPr/>
          </a:p>
        </p:txBody>
      </p:sp>
      <p:sp>
        <p:nvSpPr>
          <p:cNvPr id="316" name="Google Shape;316;p35"/>
          <p:cNvSpPr txBox="1"/>
          <p:nvPr/>
        </p:nvSpPr>
        <p:spPr>
          <a:xfrm>
            <a:off x="800100" y="1406769"/>
            <a:ext cx="10553700" cy="5293757"/>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333333"/>
                </a:solidFill>
                <a:latin typeface="Calibri"/>
                <a:ea typeface="Calibri"/>
                <a:cs typeface="Calibri"/>
                <a:sym typeface="Calibri"/>
              </a:rPr>
              <a:t>Gatsonis, C., &amp; Sampson, A. R. (1989). Multiple correlation: Exact power and sample size calculations. </a:t>
            </a:r>
            <a:r>
              <a:rPr b="0" i="1" lang="en-US" sz="2000" u="none" cap="none" strike="noStrike">
                <a:solidFill>
                  <a:srgbClr val="333333"/>
                </a:solidFill>
                <a:latin typeface="Calibri"/>
                <a:ea typeface="Calibri"/>
                <a:cs typeface="Calibri"/>
                <a:sym typeface="Calibri"/>
              </a:rPr>
              <a:t>Psychological Bulletin, 106</a:t>
            </a:r>
            <a:r>
              <a:rPr b="0" i="0" lang="en-US" sz="2000" u="none" cap="none" strike="noStrike">
                <a:solidFill>
                  <a:srgbClr val="333333"/>
                </a:solidFill>
                <a:latin typeface="Calibri"/>
                <a:ea typeface="Calibri"/>
                <a:cs typeface="Calibri"/>
                <a:sym typeface="Calibri"/>
              </a:rPr>
              <a:t>(3), 516–524. https://doi.org/10.1037/0033-2909.106.3.516 </a:t>
            </a:r>
            <a:endParaRPr/>
          </a:p>
          <a:p>
            <a:pPr indent="-457200" lvl="0" marL="4572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333333"/>
                </a:solidFill>
                <a:latin typeface="Calibri"/>
                <a:ea typeface="Calibri"/>
                <a:cs typeface="Calibri"/>
                <a:sym typeface="Calibri"/>
              </a:rPr>
              <a:t>Hsieh, F. Y. (1989). Sample size tables for logistic regression. </a:t>
            </a:r>
            <a:r>
              <a:rPr b="0" i="1" lang="en-US" sz="2000" u="none" cap="none" strike="noStrike">
                <a:solidFill>
                  <a:srgbClr val="333333"/>
                </a:solidFill>
                <a:latin typeface="Calibri"/>
                <a:ea typeface="Calibri"/>
                <a:cs typeface="Calibri"/>
                <a:sym typeface="Calibri"/>
              </a:rPr>
              <a:t>Statistics in Medicine, 8</a:t>
            </a:r>
            <a:r>
              <a:rPr b="0" i="0" lang="en-US" sz="2000" u="none" cap="none" strike="noStrike">
                <a:solidFill>
                  <a:srgbClr val="333333"/>
                </a:solidFill>
                <a:latin typeface="Calibri"/>
                <a:ea typeface="Calibri"/>
                <a:cs typeface="Calibri"/>
                <a:sym typeface="Calibri"/>
              </a:rPr>
              <a:t>(7), 795–802. https://doi.org/10.1002/sim.4780080704 </a:t>
            </a:r>
            <a:endParaRPr/>
          </a:p>
          <a:p>
            <a:pPr indent="-457200" lvl="0" marL="4572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333333"/>
                </a:solidFill>
                <a:latin typeface="Calibri"/>
                <a:ea typeface="Calibri"/>
                <a:cs typeface="Calibri"/>
                <a:sym typeface="Calibri"/>
              </a:rPr>
              <a:t>Hsieh, F.Y., &amp; Lavori, P.W. (2000). Sample-size calculations for the Cox proportional hazards regression model with nonbinary covariates. </a:t>
            </a:r>
            <a:r>
              <a:rPr b="0" i="1" lang="en-US" sz="2000" u="none" cap="none" strike="noStrike">
                <a:solidFill>
                  <a:srgbClr val="333333"/>
                </a:solidFill>
                <a:latin typeface="Calibri"/>
                <a:ea typeface="Calibri"/>
                <a:cs typeface="Calibri"/>
                <a:sym typeface="Calibri"/>
              </a:rPr>
              <a:t>Controlled Clinical Trials, 21</a:t>
            </a:r>
            <a:r>
              <a:rPr b="0" i="0" lang="en-US" sz="2000" u="none" cap="none" strike="noStrike">
                <a:solidFill>
                  <a:srgbClr val="333333"/>
                </a:solidFill>
                <a:latin typeface="Calibri"/>
                <a:ea typeface="Calibri"/>
                <a:cs typeface="Calibri"/>
                <a:sym typeface="Calibri"/>
              </a:rPr>
              <a:t>(6), 552-560. </a:t>
            </a:r>
            <a:endParaRPr/>
          </a:p>
          <a:p>
            <a:pPr indent="-457200" lvl="0" marL="4572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333333"/>
                </a:solidFill>
                <a:latin typeface="Calibri"/>
                <a:ea typeface="Calibri"/>
                <a:cs typeface="Calibri"/>
                <a:sym typeface="Calibri"/>
              </a:rPr>
              <a:t>Donner, A., &amp; Klar, N. (1996). Statistical considerations in the design and analysis of community intervention trials. </a:t>
            </a:r>
            <a:r>
              <a:rPr b="0" i="1" lang="en-US" sz="2000" u="none" cap="none" strike="noStrike">
                <a:solidFill>
                  <a:srgbClr val="333333"/>
                </a:solidFill>
                <a:latin typeface="Calibri"/>
                <a:ea typeface="Calibri"/>
                <a:cs typeface="Calibri"/>
                <a:sym typeface="Calibri"/>
              </a:rPr>
              <a:t>Journal of Clinical Epidemiology, 49</a:t>
            </a:r>
            <a:r>
              <a:rPr b="0" i="0" lang="en-US" sz="2000" u="none" cap="none" strike="noStrike">
                <a:solidFill>
                  <a:srgbClr val="333333"/>
                </a:solidFill>
                <a:latin typeface="Calibri"/>
                <a:ea typeface="Calibri"/>
                <a:cs typeface="Calibri"/>
                <a:sym typeface="Calibri"/>
              </a:rPr>
              <a:t>(4), 435–439. https://doi.org/10.1016/0895-4356(95)00511-0 </a:t>
            </a:r>
            <a:endParaRPr/>
          </a:p>
          <a:p>
            <a:pPr indent="-457200" lvl="0" marL="4572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333333"/>
                </a:solidFill>
                <a:latin typeface="Calibri"/>
                <a:ea typeface="Calibri"/>
                <a:cs typeface="Calibri"/>
                <a:sym typeface="Calibri"/>
              </a:rPr>
              <a:t>Ahn, C., Heo, M., &amp; Zhang, S. (2015). </a:t>
            </a:r>
            <a:r>
              <a:rPr b="0" i="1" lang="en-US" sz="2000" u="none" cap="none" strike="noStrike">
                <a:solidFill>
                  <a:srgbClr val="333333"/>
                </a:solidFill>
                <a:latin typeface="Calibri"/>
                <a:ea typeface="Calibri"/>
                <a:cs typeface="Calibri"/>
                <a:sym typeface="Calibri"/>
              </a:rPr>
              <a:t>Sample Size Calculations for Clustered and Longitudinal Outcomes in Clinical Research</a:t>
            </a:r>
            <a:r>
              <a:rPr b="0" i="0" lang="en-US" sz="2000" u="none" cap="none" strike="noStrike">
                <a:solidFill>
                  <a:srgbClr val="333333"/>
                </a:solidFill>
                <a:latin typeface="Calibri"/>
                <a:ea typeface="Calibri"/>
                <a:cs typeface="Calibri"/>
                <a:sym typeface="Calibri"/>
              </a:rPr>
              <a:t>. CRC Press. </a:t>
            </a:r>
            <a:endParaRPr/>
          </a:p>
          <a:p>
            <a:pPr indent="-457200" lvl="0" marL="4572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333333"/>
                </a:solidFill>
                <a:latin typeface="Calibri"/>
                <a:ea typeface="Calibri"/>
                <a:cs typeface="Calibri"/>
                <a:sym typeface="Calibri"/>
              </a:rPr>
              <a:t>Novikov, I., Fund, N., &amp; Freedman, L. S. (2009). A modified approach to estimating sample size for simple logistic regression with one continuous covariate. </a:t>
            </a:r>
            <a:r>
              <a:rPr b="0" i="1" lang="en-US" sz="2000" u="none" cap="none" strike="noStrike">
                <a:solidFill>
                  <a:srgbClr val="333333"/>
                </a:solidFill>
                <a:latin typeface="Calibri"/>
                <a:ea typeface="Calibri"/>
                <a:cs typeface="Calibri"/>
                <a:sym typeface="Calibri"/>
              </a:rPr>
              <a:t>Statistics in Medicine, 29(1)</a:t>
            </a:r>
            <a:r>
              <a:rPr b="0" i="0" lang="en-US" sz="2000" u="none" cap="none" strike="noStrike">
                <a:solidFill>
                  <a:srgbClr val="333333"/>
                </a:solidFill>
                <a:latin typeface="Calibri"/>
                <a:ea typeface="Calibri"/>
                <a:cs typeface="Calibri"/>
                <a:sym typeface="Calibri"/>
              </a:rPr>
              <a:t>, 97–107. </a:t>
            </a:r>
            <a:r>
              <a:rPr b="0" i="0" lang="en-US" sz="2000" u="sng" cap="none" strike="noStrike">
                <a:solidFill>
                  <a:srgbClr val="337AB7"/>
                </a:solidFill>
                <a:latin typeface="Calibri"/>
                <a:ea typeface="Calibri"/>
                <a:cs typeface="Calibri"/>
                <a:sym typeface="Calibri"/>
                <a:hlinkClick r:id="rId3">
                  <a:extLst>
                    <a:ext uri="{A12FA001-AC4F-418D-AE19-62706E023703}">
                      <ahyp:hlinkClr val="tx"/>
                    </a:ext>
                  </a:extLst>
                </a:hlinkClick>
              </a:rPr>
              <a:t>https://doi.org/10.1002/sim.3728</a:t>
            </a:r>
            <a:r>
              <a:rPr b="0" i="0" lang="en-US" sz="2000" u="sng" cap="none" strike="noStrike">
                <a:solidFill>
                  <a:srgbClr val="333333"/>
                </a:solidFill>
                <a:latin typeface="Calibri"/>
                <a:ea typeface="Calibri"/>
                <a:cs typeface="Calibri"/>
                <a:sym typeface="Calibri"/>
                <a:hlinkClick r:id="rId4">
                  <a:extLst>
                    <a:ext uri="{A12FA001-AC4F-418D-AE19-62706E023703}">
                      <ahyp:hlinkClr val="tx"/>
                    </a:ext>
                  </a:extLst>
                </a:hlinkClick>
              </a:rPr>
              <a:t> </a:t>
            </a:r>
            <a:endParaRPr/>
          </a:p>
          <a:p>
            <a:pPr indent="-34290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333333"/>
              </a:solidFill>
              <a:latin typeface="Arial"/>
              <a:ea typeface="Arial"/>
              <a:cs typeface="Arial"/>
              <a:sym typeface="Arial"/>
            </a:endParaRPr>
          </a:p>
          <a:p>
            <a:pPr indent="-33020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6"/>
          <p:cNvSpPr txBox="1"/>
          <p:nvPr>
            <p:ph type="title"/>
          </p:nvPr>
        </p:nvSpPr>
        <p:spPr>
          <a:xfrm>
            <a:off x="800100" y="217967"/>
            <a:ext cx="10553700" cy="770861"/>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4400"/>
              <a:buFont typeface="Calibri"/>
              <a:buNone/>
            </a:pPr>
            <a:r>
              <a:rPr lang="en-US"/>
              <a:t>References (continued)</a:t>
            </a:r>
            <a:endParaRPr/>
          </a:p>
        </p:txBody>
      </p:sp>
      <p:sp>
        <p:nvSpPr>
          <p:cNvPr id="322" name="Google Shape;322;p36"/>
          <p:cNvSpPr txBox="1"/>
          <p:nvPr/>
        </p:nvSpPr>
        <p:spPr>
          <a:xfrm>
            <a:off x="800100" y="1406769"/>
            <a:ext cx="10553700" cy="6771084"/>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333333"/>
                </a:solidFill>
                <a:latin typeface="Calibri"/>
                <a:ea typeface="Calibri"/>
                <a:cs typeface="Calibri"/>
                <a:sym typeface="Calibri"/>
              </a:rPr>
              <a:t>Riley, R. D. et al. (2020). Calculating the sample size required for developing a clinical prediction model. </a:t>
            </a:r>
            <a:r>
              <a:rPr b="0" i="1" lang="en-US" sz="2000" u="none" cap="none" strike="noStrike">
                <a:solidFill>
                  <a:srgbClr val="333333"/>
                </a:solidFill>
                <a:latin typeface="Calibri"/>
                <a:ea typeface="Calibri"/>
                <a:cs typeface="Calibri"/>
                <a:sym typeface="Calibri"/>
              </a:rPr>
              <a:t>Bmj, 368</a:t>
            </a:r>
            <a:r>
              <a:rPr b="0" i="0" lang="en-US" sz="2000" u="none" cap="none" strike="noStrike">
                <a:solidFill>
                  <a:srgbClr val="333333"/>
                </a:solidFill>
                <a:latin typeface="Calibri"/>
                <a:ea typeface="Calibri"/>
                <a:cs typeface="Calibri"/>
                <a:sym typeface="Calibri"/>
              </a:rPr>
              <a:t> </a:t>
            </a:r>
            <a:r>
              <a:rPr b="0" i="0" lang="en-US" sz="2000" u="sng" cap="none" strike="noStrike">
                <a:solidFill>
                  <a:srgbClr val="337AB7"/>
                </a:solidFill>
                <a:latin typeface="Calibri"/>
                <a:ea typeface="Calibri"/>
                <a:cs typeface="Calibri"/>
                <a:sym typeface="Calibri"/>
                <a:hlinkClick r:id="rId3">
                  <a:extLst>
                    <a:ext uri="{A12FA001-AC4F-418D-AE19-62706E023703}">
                      <ahyp:hlinkClr val="tx"/>
                    </a:ext>
                  </a:extLst>
                </a:hlinkClick>
              </a:rPr>
              <a:t>https://doi.org/10.1136/bmj.m441</a:t>
            </a:r>
            <a:r>
              <a:rPr b="0" i="0" lang="en-US" sz="2000" u="sng" cap="none" strike="noStrike">
                <a:solidFill>
                  <a:srgbClr val="333333"/>
                </a:solidFill>
                <a:latin typeface="Calibri"/>
                <a:ea typeface="Calibri"/>
                <a:cs typeface="Calibri"/>
                <a:sym typeface="Calibri"/>
                <a:hlinkClick r:id="rId4">
                  <a:extLst>
                    <a:ext uri="{A12FA001-AC4F-418D-AE19-62706E023703}">
                      <ahyp:hlinkClr val="tx"/>
                    </a:ext>
                  </a:extLst>
                </a:hlinkClick>
              </a:rPr>
              <a:t> </a:t>
            </a:r>
            <a:endParaRPr b="0" i="0" sz="2000" u="none" cap="none" strike="noStrike">
              <a:solidFill>
                <a:srgbClr val="333333"/>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333333"/>
                </a:solidFill>
                <a:latin typeface="Calibri"/>
                <a:ea typeface="Calibri"/>
                <a:cs typeface="Calibri"/>
                <a:sym typeface="Calibri"/>
              </a:rPr>
              <a:t>Riley, R. D. et al. (2018). Minimum sample size for developing a multivariable prediction model: Part I - Continuous outcomes. </a:t>
            </a:r>
            <a:r>
              <a:rPr b="0" i="1" lang="en-US" sz="2000" u="none" cap="none" strike="noStrike">
                <a:solidFill>
                  <a:srgbClr val="333333"/>
                </a:solidFill>
                <a:latin typeface="Calibri"/>
                <a:ea typeface="Calibri"/>
                <a:cs typeface="Calibri"/>
                <a:sym typeface="Calibri"/>
              </a:rPr>
              <a:t>Statistics in Medicine, 38(7)</a:t>
            </a:r>
            <a:r>
              <a:rPr b="0" i="0" lang="en-US" sz="2000" u="none" cap="none" strike="noStrike">
                <a:solidFill>
                  <a:srgbClr val="333333"/>
                </a:solidFill>
                <a:latin typeface="Calibri"/>
                <a:ea typeface="Calibri"/>
                <a:cs typeface="Calibri"/>
                <a:sym typeface="Calibri"/>
              </a:rPr>
              <a:t>, 1262–1275. </a:t>
            </a:r>
            <a:r>
              <a:rPr b="0" i="0" lang="en-US" sz="2000" u="sng" cap="none" strike="noStrike">
                <a:solidFill>
                  <a:srgbClr val="337AB7"/>
                </a:solidFill>
                <a:latin typeface="Calibri"/>
                <a:ea typeface="Calibri"/>
                <a:cs typeface="Calibri"/>
                <a:sym typeface="Calibri"/>
                <a:hlinkClick r:id="rId5">
                  <a:extLst>
                    <a:ext uri="{A12FA001-AC4F-418D-AE19-62706E023703}">
                      <ahyp:hlinkClr val="tx"/>
                    </a:ext>
                  </a:extLst>
                </a:hlinkClick>
              </a:rPr>
              <a:t>https://doi.org/10.1002/sim.7993</a:t>
            </a:r>
            <a:r>
              <a:rPr b="0" i="0" lang="en-US" sz="2000" u="sng" cap="none" strike="noStrike">
                <a:solidFill>
                  <a:srgbClr val="333333"/>
                </a:solidFill>
                <a:latin typeface="Calibri"/>
                <a:ea typeface="Calibri"/>
                <a:cs typeface="Calibri"/>
                <a:sym typeface="Calibri"/>
                <a:hlinkClick r:id="rId6">
                  <a:extLst>
                    <a:ext uri="{A12FA001-AC4F-418D-AE19-62706E023703}">
                      <ahyp:hlinkClr val="tx"/>
                    </a:ext>
                  </a:extLst>
                </a:hlinkClick>
              </a:rPr>
              <a:t> </a:t>
            </a:r>
            <a:endParaRPr b="0" i="0" sz="2000" u="none" cap="none" strike="noStrike">
              <a:solidFill>
                <a:srgbClr val="333333"/>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333333"/>
                </a:solidFill>
                <a:latin typeface="Calibri"/>
                <a:ea typeface="Calibri"/>
                <a:cs typeface="Calibri"/>
                <a:sym typeface="Calibri"/>
              </a:rPr>
              <a:t>Riley, R. D. et al. (2018). Minimum sample size for developing a multivariable prediction model: Part II - binary and time-to-event outcomes. </a:t>
            </a:r>
            <a:r>
              <a:rPr b="0" i="1" lang="en-US" sz="2000" u="none" cap="none" strike="noStrike">
                <a:solidFill>
                  <a:srgbClr val="333333"/>
                </a:solidFill>
                <a:latin typeface="Calibri"/>
                <a:ea typeface="Calibri"/>
                <a:cs typeface="Calibri"/>
                <a:sym typeface="Calibri"/>
              </a:rPr>
              <a:t>Statistics in medicine, 38(7)</a:t>
            </a:r>
            <a:r>
              <a:rPr b="0" i="0" lang="en-US" sz="2000" u="none" cap="none" strike="noStrike">
                <a:solidFill>
                  <a:srgbClr val="333333"/>
                </a:solidFill>
                <a:latin typeface="Calibri"/>
                <a:ea typeface="Calibri"/>
                <a:cs typeface="Calibri"/>
                <a:sym typeface="Calibri"/>
              </a:rPr>
              <a:t>, 1276-1296. </a:t>
            </a:r>
            <a:r>
              <a:rPr b="0" i="0" lang="en-US" sz="2000" u="sng" cap="none" strike="noStrike">
                <a:solidFill>
                  <a:srgbClr val="337AB7"/>
                </a:solidFill>
                <a:latin typeface="Calibri"/>
                <a:ea typeface="Calibri"/>
                <a:cs typeface="Calibri"/>
                <a:sym typeface="Calibri"/>
                <a:hlinkClick r:id="rId7">
                  <a:extLst>
                    <a:ext uri="{A12FA001-AC4F-418D-AE19-62706E023703}">
                      <ahyp:hlinkClr val="tx"/>
                    </a:ext>
                  </a:extLst>
                </a:hlinkClick>
              </a:rPr>
              <a:t>https://doi.org/10.1002/sim.7992</a:t>
            </a:r>
            <a:r>
              <a:rPr b="0" i="0" lang="en-US" sz="2000" u="sng" cap="none" strike="noStrike">
                <a:solidFill>
                  <a:srgbClr val="333333"/>
                </a:solidFill>
                <a:latin typeface="Calibri"/>
                <a:ea typeface="Calibri"/>
                <a:cs typeface="Calibri"/>
                <a:sym typeface="Calibri"/>
                <a:hlinkClick r:id="rId8">
                  <a:extLst>
                    <a:ext uri="{A12FA001-AC4F-418D-AE19-62706E023703}">
                      <ahyp:hlinkClr val="tx"/>
                    </a:ext>
                  </a:extLst>
                </a:hlinkClick>
              </a:rPr>
              <a:t> </a:t>
            </a:r>
            <a:endParaRPr/>
          </a:p>
          <a:p>
            <a:pPr indent="-342900" lvl="0"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Hsieh, F. Y., &amp; Lavori, P. W. (2000). Sample-Size Calculations for the Cox Proportional Hazards Regression Model with Nonbinary Covariates. </a:t>
            </a:r>
            <a:r>
              <a:rPr b="0" i="1" lang="en-US" sz="2000" u="none" cap="none" strike="noStrike">
                <a:solidFill>
                  <a:srgbClr val="000000"/>
                </a:solidFill>
                <a:latin typeface="Calibri"/>
                <a:ea typeface="Calibri"/>
                <a:cs typeface="Calibri"/>
                <a:sym typeface="Calibri"/>
              </a:rPr>
              <a:t>Controlled Clinical Trials</a:t>
            </a:r>
            <a:r>
              <a:rPr b="0" i="0" lang="en-US" sz="2000" u="none" cap="none" strike="noStrike">
                <a:solidFill>
                  <a:srgbClr val="000000"/>
                </a:solidFill>
                <a:latin typeface="Calibri"/>
                <a:ea typeface="Calibri"/>
                <a:cs typeface="Calibri"/>
                <a:sym typeface="Calibri"/>
              </a:rPr>
              <a:t>, </a:t>
            </a:r>
            <a:r>
              <a:rPr b="0" i="1" lang="en-US" sz="2000" u="none" cap="none" strike="noStrike">
                <a:solidFill>
                  <a:srgbClr val="000000"/>
                </a:solidFill>
                <a:latin typeface="Calibri"/>
                <a:ea typeface="Calibri"/>
                <a:cs typeface="Calibri"/>
                <a:sym typeface="Calibri"/>
              </a:rPr>
              <a:t>21</a:t>
            </a:r>
            <a:r>
              <a:rPr b="0" i="0" lang="en-US" sz="2000" u="none" cap="none" strike="noStrike">
                <a:solidFill>
                  <a:srgbClr val="000000"/>
                </a:solidFill>
                <a:latin typeface="Calibri"/>
                <a:ea typeface="Calibri"/>
                <a:cs typeface="Calibri"/>
                <a:sym typeface="Calibri"/>
              </a:rPr>
              <a:t>(6), 552–560. </a:t>
            </a:r>
            <a:r>
              <a:rPr b="0" i="0" lang="en-US" sz="2000" u="sng" cap="none" strike="noStrike">
                <a:solidFill>
                  <a:srgbClr val="000000"/>
                </a:solidFill>
                <a:latin typeface="Calibri"/>
                <a:ea typeface="Calibri"/>
                <a:cs typeface="Calibri"/>
                <a:sym typeface="Calibri"/>
                <a:hlinkClick r:id="rId9">
                  <a:extLst>
                    <a:ext uri="{A12FA001-AC4F-418D-AE19-62706E023703}">
                      <ahyp:hlinkClr val="tx"/>
                    </a:ext>
                  </a:extLst>
                </a:hlinkClick>
              </a:rPr>
              <a:t>https://doi.org/10.1016/s0197-2456(00)00104-5</a:t>
            </a:r>
            <a:endParaRPr b="0" i="0" sz="20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Demidenko, E. (2006). Sample size determination for logistic regression revisited. </a:t>
            </a:r>
            <a:r>
              <a:rPr b="0" i="1" lang="en-US" sz="2000" u="none" cap="none" strike="noStrike">
                <a:solidFill>
                  <a:srgbClr val="000000"/>
                </a:solidFill>
                <a:latin typeface="Calibri"/>
                <a:ea typeface="Calibri"/>
                <a:cs typeface="Calibri"/>
                <a:sym typeface="Calibri"/>
              </a:rPr>
              <a:t>Statistics in Medicine</a:t>
            </a:r>
            <a:r>
              <a:rPr b="0" i="0" lang="en-US" sz="2000" u="none" cap="none" strike="noStrike">
                <a:solidFill>
                  <a:srgbClr val="000000"/>
                </a:solidFill>
                <a:latin typeface="Calibri"/>
                <a:ea typeface="Calibri"/>
                <a:cs typeface="Calibri"/>
                <a:sym typeface="Calibri"/>
              </a:rPr>
              <a:t>, </a:t>
            </a:r>
            <a:r>
              <a:rPr b="0" i="1" lang="en-US" sz="2000" u="none" cap="none" strike="noStrike">
                <a:solidFill>
                  <a:srgbClr val="000000"/>
                </a:solidFill>
                <a:latin typeface="Calibri"/>
                <a:ea typeface="Calibri"/>
                <a:cs typeface="Calibri"/>
                <a:sym typeface="Calibri"/>
              </a:rPr>
              <a:t>26</a:t>
            </a:r>
            <a:r>
              <a:rPr b="0" i="0" lang="en-US" sz="2000" u="none" cap="none" strike="noStrike">
                <a:solidFill>
                  <a:srgbClr val="000000"/>
                </a:solidFill>
                <a:latin typeface="Calibri"/>
                <a:ea typeface="Calibri"/>
                <a:cs typeface="Calibri"/>
                <a:sym typeface="Calibri"/>
              </a:rPr>
              <a:t>(18), 3385–3397. </a:t>
            </a:r>
            <a:r>
              <a:rPr b="0" i="0" lang="en-US" sz="2000" u="sng" cap="none" strike="noStrike">
                <a:solidFill>
                  <a:srgbClr val="000000"/>
                </a:solidFill>
                <a:latin typeface="Calibri"/>
                <a:ea typeface="Calibri"/>
                <a:cs typeface="Calibri"/>
                <a:sym typeface="Calibri"/>
                <a:hlinkClick r:id="rId10">
                  <a:extLst>
                    <a:ext uri="{A12FA001-AC4F-418D-AE19-62706E023703}">
                      <ahyp:hlinkClr val="tx"/>
                    </a:ext>
                  </a:extLst>
                </a:hlinkClick>
              </a:rPr>
              <a:t>https://doi.org/10.1002/sim.2771</a:t>
            </a:r>
            <a:endParaRPr b="0" i="0" sz="20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Dupont, W. D., &amp; Plummer, W. D. (1998). Power and Sample Size Calculations for Studies Involving Linear Regression. Controlled Clinical Trials, 19(6), 589–601. https://doi.org/10.1016/s0197-2456(98)00037-3</a:t>
            </a:r>
            <a:endParaRPr/>
          </a:p>
          <a:p>
            <a:pPr indent="-228600" lvl="0" marL="3429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imes New Roman"/>
              <a:ea typeface="Times New Roman"/>
              <a:cs typeface="Times New Roman"/>
              <a:sym typeface="Times New Roman"/>
            </a:endParaRPr>
          </a:p>
          <a:p>
            <a:pPr indent="-228600" lvl="0" marL="3429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imes New Roman"/>
              <a:ea typeface="Times New Roman"/>
              <a:cs typeface="Times New Roman"/>
              <a:sym typeface="Times New Roman"/>
            </a:endParaRPr>
          </a:p>
          <a:p>
            <a:pPr indent="-215900" lvl="0" marL="342900" marR="0" rtl="0" algn="l">
              <a:lnSpc>
                <a:spcPct val="100000"/>
              </a:lnSpc>
              <a:spcBef>
                <a:spcPts val="0"/>
              </a:spcBef>
              <a:spcAft>
                <a:spcPts val="0"/>
              </a:spcAft>
              <a:buClr>
                <a:srgbClr val="000000"/>
              </a:buClr>
              <a:buSzPts val="2000"/>
              <a:buFont typeface="Arial"/>
              <a:buNone/>
            </a:pPr>
            <a:r>
              <a:t/>
            </a:r>
            <a:endParaRPr b="0" i="0" sz="2000" u="sng" cap="none" strike="noStrike">
              <a:solidFill>
                <a:srgbClr val="333333"/>
              </a:solidFill>
              <a:latin typeface="Calibri"/>
              <a:ea typeface="Calibri"/>
              <a:cs typeface="Calibri"/>
              <a:sym typeface="Calibri"/>
              <a:hlinkClick r:id="rId11">
                <a:extLst>
                  <a:ext uri="{A12FA001-AC4F-418D-AE19-62706E023703}">
                    <ahyp:hlinkClr val="tx"/>
                  </a:ext>
                </a:extLst>
              </a:hlinkClick>
            </a:endParaRPr>
          </a:p>
          <a:p>
            <a:pPr indent="-215900" lvl="0" marL="342900" marR="0" rtl="0" algn="l">
              <a:lnSpc>
                <a:spcPct val="100000"/>
              </a:lnSpc>
              <a:spcBef>
                <a:spcPts val="0"/>
              </a:spcBef>
              <a:spcAft>
                <a:spcPts val="0"/>
              </a:spcAft>
              <a:buClr>
                <a:srgbClr val="000000"/>
              </a:buClr>
              <a:buSzPts val="2000"/>
              <a:buFont typeface="Arial"/>
              <a:buNone/>
            </a:pPr>
            <a:r>
              <a:t/>
            </a:r>
            <a:endParaRPr b="0" i="0" sz="2000" u="sng" cap="none" strike="noStrike">
              <a:solidFill>
                <a:srgbClr val="333333"/>
              </a:solidFill>
              <a:latin typeface="Calibri"/>
              <a:ea typeface="Calibri"/>
              <a:cs typeface="Calibri"/>
              <a:sym typeface="Calibri"/>
              <a:hlinkClick r:id="rId12">
                <a:extLst>
                  <a:ext uri="{A12FA001-AC4F-418D-AE19-62706E023703}">
                    <ahyp:hlinkClr val="tx"/>
                  </a:ext>
                </a:extLst>
              </a:hlinkClick>
            </a:endParaRPr>
          </a:p>
          <a:p>
            <a:pPr indent="-34290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333333"/>
              </a:solidFill>
              <a:latin typeface="Arial"/>
              <a:ea typeface="Arial"/>
              <a:cs typeface="Arial"/>
              <a:sym typeface="Arial"/>
            </a:endParaRPr>
          </a:p>
          <a:p>
            <a:pPr indent="-33020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47"/>
          <p:cNvSpPr txBox="1"/>
          <p:nvPr>
            <p:ph type="title"/>
          </p:nvPr>
        </p:nvSpPr>
        <p:spPr>
          <a:xfrm>
            <a:off x="800100" y="217967"/>
            <a:ext cx="10553700" cy="770861"/>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4400"/>
              <a:buFont typeface="Calibri"/>
              <a:buNone/>
            </a:pPr>
            <a:r>
              <a:rPr lang="en-US"/>
              <a:t>References (continued)</a:t>
            </a:r>
            <a:endParaRPr/>
          </a:p>
        </p:txBody>
      </p:sp>
      <p:sp>
        <p:nvSpPr>
          <p:cNvPr id="328" name="Google Shape;328;p47"/>
          <p:cNvSpPr txBox="1"/>
          <p:nvPr/>
        </p:nvSpPr>
        <p:spPr>
          <a:xfrm>
            <a:off x="800100" y="1406769"/>
            <a:ext cx="10553700" cy="400109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333333"/>
                </a:solidFill>
                <a:latin typeface="Calibri"/>
                <a:ea typeface="Calibri"/>
                <a:cs typeface="Calibri"/>
                <a:sym typeface="Calibri"/>
              </a:rPr>
              <a:t>Di Tullio, M. R., Russo, C., &amp; Jin, Z. (2009). Aortic Arch Plaques and Risk of Recurrent Stroke and Death. Journal of Vascular Surgery, 50(5), 1241. </a:t>
            </a:r>
            <a:r>
              <a:rPr b="0" i="0" lang="en-US" sz="2000" u="sng" cap="none" strike="noStrike">
                <a:solidFill>
                  <a:srgbClr val="333333"/>
                </a:solidFill>
                <a:latin typeface="Calibri"/>
                <a:ea typeface="Calibri"/>
                <a:cs typeface="Calibri"/>
                <a:sym typeface="Calibri"/>
                <a:hlinkClick r:id="rId3">
                  <a:extLst>
                    <a:ext uri="{A12FA001-AC4F-418D-AE19-62706E023703}">
                      <ahyp:hlinkClr val="tx"/>
                    </a:ext>
                  </a:extLst>
                </a:hlinkClick>
              </a:rPr>
              <a:t>https://doi.org/10.1016/j.jvs.2009.09.032</a:t>
            </a:r>
            <a:endParaRPr b="0" i="0" sz="2000" u="none" cap="none" strike="noStrike">
              <a:solidFill>
                <a:srgbClr val="333333"/>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333333"/>
                </a:solidFill>
                <a:latin typeface="Calibri"/>
                <a:ea typeface="Calibri"/>
                <a:cs typeface="Calibri"/>
                <a:sym typeface="Calibri"/>
              </a:rPr>
              <a:t>Psihogios, A. M., Rabbi, M., Ahmed, A., McKelvey, E. R., Li, Y., Laurenceau, J.-P., Hunger, S. P., Fleisher, L., Pai, A. L., Schwartz, L. A., Murphy, S. A., &amp; Barakat, L. P. (2021). Understanding Adolescent and Young Adult 6-Mercaptopurine Adherence and mHealth Engagement During Cancer Treatment: Protocol for Ecological Momentary Assessment. JMIR Research Protocols, 10(10), e32789. https://doi.org/10.2196/32789</a:t>
            </a:r>
            <a:endParaRPr/>
          </a:p>
          <a:p>
            <a:pPr indent="-228600" lvl="0" marL="3429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imes New Roman"/>
              <a:ea typeface="Times New Roman"/>
              <a:cs typeface="Times New Roman"/>
              <a:sym typeface="Times New Roman"/>
            </a:endParaRPr>
          </a:p>
          <a:p>
            <a:pPr indent="-228600" lvl="0" marL="3429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imes New Roman"/>
              <a:ea typeface="Times New Roman"/>
              <a:cs typeface="Times New Roman"/>
              <a:sym typeface="Times New Roman"/>
            </a:endParaRPr>
          </a:p>
          <a:p>
            <a:pPr indent="-215900" lvl="0" marL="342900" marR="0" rtl="0" algn="l">
              <a:lnSpc>
                <a:spcPct val="100000"/>
              </a:lnSpc>
              <a:spcBef>
                <a:spcPts val="0"/>
              </a:spcBef>
              <a:spcAft>
                <a:spcPts val="0"/>
              </a:spcAft>
              <a:buClr>
                <a:srgbClr val="000000"/>
              </a:buClr>
              <a:buSzPts val="2000"/>
              <a:buFont typeface="Arial"/>
              <a:buNone/>
            </a:pPr>
            <a:r>
              <a:t/>
            </a:r>
            <a:endParaRPr b="0" i="0" sz="2000" u="sng" cap="none" strike="noStrike">
              <a:solidFill>
                <a:srgbClr val="333333"/>
              </a:solidFill>
              <a:latin typeface="Calibri"/>
              <a:ea typeface="Calibri"/>
              <a:cs typeface="Calibri"/>
              <a:sym typeface="Calibri"/>
              <a:hlinkClick r:id="rId4">
                <a:extLst>
                  <a:ext uri="{A12FA001-AC4F-418D-AE19-62706E023703}">
                    <ahyp:hlinkClr val="tx"/>
                  </a:ext>
                </a:extLst>
              </a:hlinkClick>
            </a:endParaRPr>
          </a:p>
          <a:p>
            <a:pPr indent="-215900" lvl="0" marL="342900" marR="0" rtl="0" algn="l">
              <a:lnSpc>
                <a:spcPct val="100000"/>
              </a:lnSpc>
              <a:spcBef>
                <a:spcPts val="0"/>
              </a:spcBef>
              <a:spcAft>
                <a:spcPts val="0"/>
              </a:spcAft>
              <a:buClr>
                <a:srgbClr val="000000"/>
              </a:buClr>
              <a:buSzPts val="2000"/>
              <a:buFont typeface="Arial"/>
              <a:buNone/>
            </a:pPr>
            <a:r>
              <a:t/>
            </a:r>
            <a:endParaRPr b="0" i="0" sz="2000" u="sng" cap="none" strike="noStrike">
              <a:solidFill>
                <a:srgbClr val="333333"/>
              </a:solidFill>
              <a:latin typeface="Calibri"/>
              <a:ea typeface="Calibri"/>
              <a:cs typeface="Calibri"/>
              <a:sym typeface="Calibri"/>
              <a:hlinkClick r:id="rId5">
                <a:extLst>
                  <a:ext uri="{A12FA001-AC4F-418D-AE19-62706E023703}">
                    <ahyp:hlinkClr val="tx"/>
                  </a:ext>
                </a:extLst>
              </a:hlinkClick>
            </a:endParaRPr>
          </a:p>
          <a:p>
            <a:pPr indent="-34290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333333"/>
              </a:solidFill>
              <a:latin typeface="Arial"/>
              <a:ea typeface="Arial"/>
              <a:cs typeface="Arial"/>
              <a:sym typeface="Arial"/>
            </a:endParaRPr>
          </a:p>
          <a:p>
            <a:pPr indent="-33020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8"/>
          <p:cNvSpPr txBox="1"/>
          <p:nvPr>
            <p:ph type="title"/>
          </p:nvPr>
        </p:nvSpPr>
        <p:spPr>
          <a:xfrm>
            <a:off x="618565" y="2859420"/>
            <a:ext cx="2603625" cy="770861"/>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lt1"/>
              </a:buClr>
              <a:buSzPts val="6000"/>
              <a:buFont typeface="Calibri"/>
              <a:buNone/>
            </a:pPr>
            <a:r>
              <a:rPr lang="en-US"/>
              <a:t>Agenda</a:t>
            </a:r>
            <a:endParaRPr/>
          </a:p>
        </p:txBody>
      </p:sp>
      <p:sp>
        <p:nvSpPr>
          <p:cNvPr id="114" name="Google Shape;114;p8"/>
          <p:cNvSpPr txBox="1"/>
          <p:nvPr>
            <p:ph idx="1" type="body"/>
          </p:nvPr>
        </p:nvSpPr>
        <p:spPr>
          <a:xfrm>
            <a:off x="3921631" y="444281"/>
            <a:ext cx="7638000" cy="5601000"/>
          </a:xfrm>
          <a:prstGeom prst="rect">
            <a:avLst/>
          </a:prstGeom>
          <a:noFill/>
          <a:ln>
            <a:noFill/>
          </a:ln>
        </p:spPr>
        <p:txBody>
          <a:bodyPr anchorCtr="0" anchor="t" bIns="0" lIns="0" spcFirstLastPara="1" rIns="0" wrap="square" tIns="0">
            <a:noAutofit/>
          </a:bodyPr>
          <a:lstStyle/>
          <a:p>
            <a:pPr indent="-514350" lvl="0" marL="514350" rtl="0" algn="l">
              <a:lnSpc>
                <a:spcPct val="100000"/>
              </a:lnSpc>
              <a:spcBef>
                <a:spcPts val="0"/>
              </a:spcBef>
              <a:spcAft>
                <a:spcPts val="0"/>
              </a:spcAft>
              <a:buClr>
                <a:srgbClr val="48BFD3"/>
              </a:buClr>
              <a:buSzPts val="3200"/>
              <a:buFont typeface="Calibri"/>
              <a:buAutoNum type="arabicPeriod"/>
            </a:pPr>
            <a:r>
              <a:rPr lang="en-US"/>
              <a:t>Sample Size for Common Regression Models</a:t>
            </a:r>
            <a:br>
              <a:rPr lang="en-US"/>
            </a:br>
            <a:endParaRPr/>
          </a:p>
          <a:p>
            <a:pPr indent="-514350" lvl="0" marL="514350" rtl="0" algn="l">
              <a:lnSpc>
                <a:spcPct val="100000"/>
              </a:lnSpc>
              <a:spcBef>
                <a:spcPts val="900"/>
              </a:spcBef>
              <a:spcAft>
                <a:spcPts val="0"/>
              </a:spcAft>
              <a:buSzPts val="3200"/>
              <a:buFont typeface="Calibri"/>
              <a:buAutoNum type="arabicPeriod"/>
            </a:pPr>
            <a:r>
              <a:rPr lang="en-US"/>
              <a:t>Cluster Randomized Trials and Mixed-Effects (Hierarchical) Models</a:t>
            </a:r>
            <a:br>
              <a:rPr lang="en-US"/>
            </a:br>
            <a:endParaRPr/>
          </a:p>
          <a:p>
            <a:pPr indent="-514350" lvl="0" marL="514350" rtl="0" algn="l">
              <a:lnSpc>
                <a:spcPct val="100000"/>
              </a:lnSpc>
              <a:spcBef>
                <a:spcPts val="900"/>
              </a:spcBef>
              <a:spcAft>
                <a:spcPts val="0"/>
              </a:spcAft>
              <a:buSzPts val="3200"/>
              <a:buFont typeface="Calibri"/>
              <a:buAutoNum type="arabicPeriod"/>
            </a:pPr>
            <a:r>
              <a:rPr lang="en-US"/>
              <a:t>Determining Sample Size for Clinical Prediction Models</a:t>
            </a:r>
            <a:br>
              <a:rPr lang="en-US"/>
            </a:br>
            <a:endParaRPr/>
          </a:p>
          <a:p>
            <a:pPr indent="-514350" lvl="0" marL="514350" rtl="0" algn="l">
              <a:lnSpc>
                <a:spcPct val="100000"/>
              </a:lnSpc>
              <a:spcBef>
                <a:spcPts val="900"/>
              </a:spcBef>
              <a:spcAft>
                <a:spcPts val="0"/>
              </a:spcAft>
              <a:buSzPts val="3200"/>
              <a:buFont typeface="Calibri"/>
              <a:buAutoNum type="arabicPeriod"/>
            </a:pPr>
            <a:r>
              <a:rPr lang="en-US"/>
              <a:t>Discussion and Conclusions</a:t>
            </a:r>
            <a:endParaRPr/>
          </a:p>
          <a:p>
            <a:pPr indent="0" lvl="0" marL="228600" rtl="0" algn="l">
              <a:lnSpc>
                <a:spcPct val="100000"/>
              </a:lnSpc>
              <a:spcBef>
                <a:spcPts val="900"/>
              </a:spcBef>
              <a:spcAft>
                <a:spcPts val="0"/>
              </a:spcAft>
              <a:buSzPts val="3200"/>
              <a:buNone/>
            </a:pPr>
            <a:br>
              <a:rPr lang="en-US"/>
            </a:br>
            <a:r>
              <a:rPr b="1" lang="en-US" sz="2400">
                <a:solidFill>
                  <a:srgbClr val="48BFD3"/>
                </a:solidFill>
              </a:rPr>
              <a:t>All example files will be available after the webinar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descr="Diagram&#10;&#10;Description automatically generated" id="119" name="Google Shape;119;p9"/>
          <p:cNvPicPr preferRelativeResize="0"/>
          <p:nvPr/>
        </p:nvPicPr>
        <p:blipFill rotWithShape="1">
          <a:blip r:embed="rId3">
            <a:alphaModFix/>
          </a:blip>
          <a:srcRect b="0" l="0" r="0" t="0"/>
          <a:stretch/>
        </p:blipFill>
        <p:spPr>
          <a:xfrm>
            <a:off x="3382" y="0"/>
            <a:ext cx="12185235" cy="6858000"/>
          </a:xfrm>
          <a:prstGeom prst="rect">
            <a:avLst/>
          </a:prstGeom>
          <a:noFill/>
          <a:ln>
            <a:noFill/>
          </a:ln>
        </p:spPr>
      </p:pic>
      <p:sp>
        <p:nvSpPr>
          <p:cNvPr id="120" name="Google Shape;120;p9"/>
          <p:cNvSpPr txBox="1"/>
          <p:nvPr>
            <p:ph idx="4294967295" type="sldNum"/>
          </p:nvPr>
        </p:nvSpPr>
        <p:spPr>
          <a:xfrm>
            <a:off x="0" y="6489700"/>
            <a:ext cx="1003300" cy="258763"/>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descr="Background pattern&#10;&#10;Description automatically generated" id="126" name="Google Shape;126;p1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27" name="Google Shape;127;p10"/>
          <p:cNvSpPr/>
          <p:nvPr/>
        </p:nvSpPr>
        <p:spPr>
          <a:xfrm>
            <a:off x="4547898" y="546888"/>
            <a:ext cx="7735227" cy="952121"/>
          </a:xfrm>
          <a:prstGeom prst="roundRect">
            <a:avLst>
              <a:gd fmla="val 5368" name="adj"/>
            </a:avLst>
          </a:prstGeom>
          <a:solidFill>
            <a:schemeClr val="lt2">
              <a:alpha val="1725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nQuery-G2-Review-3" id="128" name="Google Shape;128;p10"/>
          <p:cNvPicPr preferRelativeResize="0"/>
          <p:nvPr/>
        </p:nvPicPr>
        <p:blipFill rotWithShape="1">
          <a:blip r:embed="rId4">
            <a:alphaModFix/>
          </a:blip>
          <a:srcRect b="0" l="0" r="0" t="0"/>
          <a:stretch/>
        </p:blipFill>
        <p:spPr>
          <a:xfrm>
            <a:off x="2636141" y="3181099"/>
            <a:ext cx="2221817" cy="2727551"/>
          </a:xfrm>
          <a:prstGeom prst="rect">
            <a:avLst/>
          </a:prstGeom>
          <a:noFill/>
          <a:ln cap="rnd" cmpd="sng" w="12700">
            <a:solidFill>
              <a:srgbClr val="7F7F7F"/>
            </a:solidFill>
            <a:prstDash val="solid"/>
            <a:round/>
            <a:headEnd len="sm" w="sm" type="none"/>
            <a:tailEnd len="sm" w="sm" type="none"/>
          </a:ln>
        </p:spPr>
      </p:pic>
      <p:pic>
        <p:nvPicPr>
          <p:cNvPr descr="nQuery-G2-Review-2" id="129" name="Google Shape;129;p10"/>
          <p:cNvPicPr preferRelativeResize="0"/>
          <p:nvPr/>
        </p:nvPicPr>
        <p:blipFill rotWithShape="1">
          <a:blip r:embed="rId5">
            <a:alphaModFix/>
          </a:blip>
          <a:srcRect b="0" l="0" r="0" t="0"/>
          <a:stretch/>
        </p:blipFill>
        <p:spPr>
          <a:xfrm>
            <a:off x="255786" y="3181099"/>
            <a:ext cx="2221817" cy="2727551"/>
          </a:xfrm>
          <a:prstGeom prst="rect">
            <a:avLst/>
          </a:prstGeom>
          <a:noFill/>
          <a:ln cap="rnd" cmpd="sng" w="12700">
            <a:solidFill>
              <a:srgbClr val="7F7F7F"/>
            </a:solidFill>
            <a:prstDash val="solid"/>
            <a:round/>
            <a:headEnd len="sm" w="sm" type="none"/>
            <a:tailEnd len="sm" w="sm" type="none"/>
          </a:ln>
        </p:spPr>
      </p:pic>
      <p:pic>
        <p:nvPicPr>
          <p:cNvPr descr="nQuery-G2-Review-5" id="130" name="Google Shape;130;p10"/>
          <p:cNvPicPr preferRelativeResize="0"/>
          <p:nvPr/>
        </p:nvPicPr>
        <p:blipFill rotWithShape="1">
          <a:blip r:embed="rId6">
            <a:alphaModFix/>
          </a:blip>
          <a:srcRect b="0" l="0" r="0" t="0"/>
          <a:stretch/>
        </p:blipFill>
        <p:spPr>
          <a:xfrm>
            <a:off x="5016496" y="3181099"/>
            <a:ext cx="2221817" cy="2727551"/>
          </a:xfrm>
          <a:prstGeom prst="rect">
            <a:avLst/>
          </a:prstGeom>
          <a:noFill/>
          <a:ln cap="rnd" cmpd="sng" w="12700">
            <a:solidFill>
              <a:srgbClr val="7F7F7F"/>
            </a:solidFill>
            <a:prstDash val="solid"/>
            <a:round/>
            <a:headEnd len="sm" w="sm" type="none"/>
            <a:tailEnd len="sm" w="sm" type="none"/>
          </a:ln>
        </p:spPr>
      </p:pic>
      <p:pic>
        <p:nvPicPr>
          <p:cNvPr descr="nQuery-G2-Review-4" id="131" name="Google Shape;131;p10"/>
          <p:cNvPicPr preferRelativeResize="0"/>
          <p:nvPr/>
        </p:nvPicPr>
        <p:blipFill rotWithShape="1">
          <a:blip r:embed="rId7">
            <a:alphaModFix/>
          </a:blip>
          <a:srcRect b="0" l="0" r="0" t="0"/>
          <a:stretch/>
        </p:blipFill>
        <p:spPr>
          <a:xfrm>
            <a:off x="7396851" y="3181099"/>
            <a:ext cx="2221817" cy="2727551"/>
          </a:xfrm>
          <a:prstGeom prst="rect">
            <a:avLst/>
          </a:prstGeom>
          <a:noFill/>
          <a:ln cap="rnd" cmpd="sng" w="12700">
            <a:solidFill>
              <a:srgbClr val="7F7F7F"/>
            </a:solidFill>
            <a:prstDash val="solid"/>
            <a:round/>
            <a:headEnd len="sm" w="sm" type="none"/>
            <a:tailEnd len="sm" w="sm" type="none"/>
          </a:ln>
        </p:spPr>
      </p:pic>
      <p:sp>
        <p:nvSpPr>
          <p:cNvPr id="132" name="Google Shape;132;p10"/>
          <p:cNvSpPr txBox="1"/>
          <p:nvPr/>
        </p:nvSpPr>
        <p:spPr>
          <a:xfrm>
            <a:off x="3635529" y="1406242"/>
            <a:ext cx="9080099" cy="1284028"/>
          </a:xfrm>
          <a:prstGeom prst="rect">
            <a:avLst/>
          </a:prstGeom>
          <a:noFill/>
          <a:ln>
            <a:noFill/>
          </a:ln>
        </p:spPr>
        <p:txBody>
          <a:bodyPr anchorCtr="0" anchor="t" bIns="45700" lIns="45700" spcFirstLastPara="1" rIns="45700" wrap="square" tIns="45700">
            <a:noAutofit/>
          </a:bodyPr>
          <a:lstStyle/>
          <a:p>
            <a:pPr indent="0" lvl="0" marL="0" marR="0" rtl="0" algn="l">
              <a:lnSpc>
                <a:spcPct val="90000"/>
              </a:lnSpc>
              <a:spcBef>
                <a:spcPts val="0"/>
              </a:spcBef>
              <a:spcAft>
                <a:spcPts val="0"/>
              </a:spcAft>
              <a:buClr>
                <a:schemeClr val="accent1"/>
              </a:buClr>
              <a:buSzPts val="2400"/>
              <a:buFont typeface="Twentieth Century"/>
              <a:buNone/>
            </a:pPr>
            <a:r>
              <a:t/>
            </a:r>
            <a:endParaRPr b="0" i="0" sz="2400" u="none" cap="none" strike="noStrike">
              <a:solidFill>
                <a:schemeClr val="lt1"/>
              </a:solidFill>
              <a:latin typeface="Calibri"/>
              <a:ea typeface="Calibri"/>
              <a:cs typeface="Calibri"/>
              <a:sym typeface="Calibri"/>
            </a:endParaRPr>
          </a:p>
        </p:txBody>
      </p:sp>
      <p:sp>
        <p:nvSpPr>
          <p:cNvPr id="133" name="Google Shape;133;p10"/>
          <p:cNvSpPr txBox="1"/>
          <p:nvPr/>
        </p:nvSpPr>
        <p:spPr>
          <a:xfrm>
            <a:off x="4787153" y="602457"/>
            <a:ext cx="7074474" cy="840981"/>
          </a:xfrm>
          <a:prstGeom prst="rect">
            <a:avLst/>
          </a:prstGeom>
          <a:noFill/>
          <a:ln>
            <a:noFill/>
          </a:ln>
        </p:spPr>
        <p:txBody>
          <a:bodyPr anchorCtr="0" anchor="t" bIns="45700" lIns="91425" spcFirstLastPara="1" rIns="91425" wrap="square" tIns="45700">
            <a:normAutofit fontScale="97500"/>
          </a:bodyPr>
          <a:lstStyle/>
          <a:p>
            <a:pPr indent="0" lvl="0" marL="0" marR="0" rtl="0" algn="l">
              <a:lnSpc>
                <a:spcPct val="100000"/>
              </a:lnSpc>
              <a:spcBef>
                <a:spcPts val="0"/>
              </a:spcBef>
              <a:spcAft>
                <a:spcPts val="0"/>
              </a:spcAft>
              <a:buClr>
                <a:schemeClr val="lt1"/>
              </a:buClr>
              <a:buSzPct val="100000"/>
              <a:buFont typeface="Calibri"/>
              <a:buNone/>
            </a:pPr>
            <a:r>
              <a:rPr b="0" i="0" lang="en-US" sz="2400" u="none" cap="none" strike="noStrike">
                <a:solidFill>
                  <a:schemeClr val="lt1"/>
                </a:solidFill>
                <a:latin typeface="Calibri"/>
                <a:ea typeface="Calibri"/>
                <a:cs typeface="Calibri"/>
                <a:sym typeface="Calibri"/>
              </a:rPr>
              <a:t>In 2021, 88% of organizations with clinical trials </a:t>
            </a:r>
            <a:br>
              <a:rPr b="0" i="0" lang="en-US" sz="2400" u="none" cap="none" strike="noStrike">
                <a:solidFill>
                  <a:schemeClr val="lt1"/>
                </a:solidFill>
                <a:latin typeface="Calibri"/>
                <a:ea typeface="Calibri"/>
                <a:cs typeface="Calibri"/>
                <a:sym typeface="Calibri"/>
              </a:rPr>
            </a:br>
            <a:r>
              <a:rPr b="0" i="0" lang="en-US" sz="2400" u="none" cap="none" strike="noStrike">
                <a:solidFill>
                  <a:schemeClr val="lt1"/>
                </a:solidFill>
                <a:latin typeface="Calibri"/>
                <a:ea typeface="Calibri"/>
                <a:cs typeface="Calibri"/>
                <a:sym typeface="Calibri"/>
              </a:rPr>
              <a:t>approved by the FDA used nQuery</a:t>
            </a:r>
            <a:endParaRPr b="0" i="0" sz="1400" u="none" cap="none" strike="noStrike">
              <a:solidFill>
                <a:srgbClr val="000000"/>
              </a:solidFill>
              <a:latin typeface="Arial"/>
              <a:ea typeface="Arial"/>
              <a:cs typeface="Arial"/>
              <a:sym typeface="Arial"/>
            </a:endParaRPr>
          </a:p>
        </p:txBody>
      </p:sp>
      <p:pic>
        <p:nvPicPr>
          <p:cNvPr descr="A close up of a logo&#10;&#10;Description automatically generated" id="134" name="Google Shape;134;p10"/>
          <p:cNvPicPr preferRelativeResize="0"/>
          <p:nvPr/>
        </p:nvPicPr>
        <p:blipFill rotWithShape="1">
          <a:blip r:embed="rId8">
            <a:alphaModFix/>
          </a:blip>
          <a:srcRect b="0" l="0" r="0" t="0"/>
          <a:stretch/>
        </p:blipFill>
        <p:spPr>
          <a:xfrm>
            <a:off x="841534" y="2738256"/>
            <a:ext cx="485977" cy="219899"/>
          </a:xfrm>
          <a:prstGeom prst="rect">
            <a:avLst/>
          </a:prstGeom>
          <a:noFill/>
          <a:ln>
            <a:noFill/>
          </a:ln>
        </p:spPr>
      </p:pic>
      <p:pic>
        <p:nvPicPr>
          <p:cNvPr descr="A close up of a logo&#10;&#10;Description automatically generated" id="135" name="Google Shape;135;p10"/>
          <p:cNvPicPr preferRelativeResize="0"/>
          <p:nvPr/>
        </p:nvPicPr>
        <p:blipFill rotWithShape="1">
          <a:blip r:embed="rId9">
            <a:alphaModFix/>
          </a:blip>
          <a:srcRect b="0" l="0" r="0" t="0"/>
          <a:stretch/>
        </p:blipFill>
        <p:spPr>
          <a:xfrm>
            <a:off x="2316046" y="2782356"/>
            <a:ext cx="533910" cy="131698"/>
          </a:xfrm>
          <a:prstGeom prst="rect">
            <a:avLst/>
          </a:prstGeom>
          <a:noFill/>
          <a:ln>
            <a:noFill/>
          </a:ln>
        </p:spPr>
      </p:pic>
      <p:pic>
        <p:nvPicPr>
          <p:cNvPr descr="A close up of a logo&#10;&#10;Description automatically generated" id="136" name="Google Shape;136;p10"/>
          <p:cNvPicPr preferRelativeResize="0"/>
          <p:nvPr/>
        </p:nvPicPr>
        <p:blipFill rotWithShape="1">
          <a:blip r:embed="rId10">
            <a:alphaModFix/>
          </a:blip>
          <a:srcRect b="0" l="0" r="0" t="0"/>
          <a:stretch/>
        </p:blipFill>
        <p:spPr>
          <a:xfrm>
            <a:off x="9015210" y="2772555"/>
            <a:ext cx="588388" cy="151300"/>
          </a:xfrm>
          <a:prstGeom prst="rect">
            <a:avLst/>
          </a:prstGeom>
          <a:noFill/>
          <a:ln>
            <a:noFill/>
          </a:ln>
        </p:spPr>
      </p:pic>
      <p:pic>
        <p:nvPicPr>
          <p:cNvPr descr="A close up of a logo&#10;&#10;Description automatically generated" id="137" name="Google Shape;137;p10"/>
          <p:cNvPicPr preferRelativeResize="0"/>
          <p:nvPr/>
        </p:nvPicPr>
        <p:blipFill rotWithShape="1">
          <a:blip r:embed="rId11">
            <a:alphaModFix/>
          </a:blip>
          <a:srcRect b="0" l="0" r="0" t="0"/>
          <a:stretch/>
        </p:blipFill>
        <p:spPr>
          <a:xfrm>
            <a:off x="9802051" y="2767266"/>
            <a:ext cx="480150" cy="161879"/>
          </a:xfrm>
          <a:prstGeom prst="rect">
            <a:avLst/>
          </a:prstGeom>
          <a:noFill/>
          <a:ln>
            <a:noFill/>
          </a:ln>
        </p:spPr>
      </p:pic>
      <p:pic>
        <p:nvPicPr>
          <p:cNvPr descr="A close up of a logo&#10;&#10;Description automatically generated" id="138" name="Google Shape;138;p10"/>
          <p:cNvPicPr preferRelativeResize="0"/>
          <p:nvPr/>
        </p:nvPicPr>
        <p:blipFill rotWithShape="1">
          <a:blip r:embed="rId12">
            <a:alphaModFix/>
          </a:blip>
          <a:srcRect b="0" l="0" r="0" t="0"/>
          <a:stretch/>
        </p:blipFill>
        <p:spPr>
          <a:xfrm>
            <a:off x="3716853" y="2743828"/>
            <a:ext cx="632592" cy="208755"/>
          </a:xfrm>
          <a:prstGeom prst="rect">
            <a:avLst/>
          </a:prstGeom>
          <a:noFill/>
          <a:ln>
            <a:noFill/>
          </a:ln>
        </p:spPr>
      </p:pic>
      <p:pic>
        <p:nvPicPr>
          <p:cNvPr descr="A close up of a logo&#10;&#10;Description automatically generated" id="139" name="Google Shape;139;p10"/>
          <p:cNvPicPr preferRelativeResize="0"/>
          <p:nvPr/>
        </p:nvPicPr>
        <p:blipFill rotWithShape="1">
          <a:blip r:embed="rId13">
            <a:alphaModFix/>
          </a:blip>
          <a:srcRect b="0" l="0" r="0" t="0"/>
          <a:stretch/>
        </p:blipFill>
        <p:spPr>
          <a:xfrm>
            <a:off x="335400" y="2712826"/>
            <a:ext cx="307681" cy="270759"/>
          </a:xfrm>
          <a:prstGeom prst="rect">
            <a:avLst/>
          </a:prstGeom>
          <a:noFill/>
          <a:ln>
            <a:noFill/>
          </a:ln>
        </p:spPr>
      </p:pic>
      <p:pic>
        <p:nvPicPr>
          <p:cNvPr descr="A close up of a logo&#10;&#10;Description automatically generated" id="140" name="Google Shape;140;p10"/>
          <p:cNvPicPr preferRelativeResize="0"/>
          <p:nvPr/>
        </p:nvPicPr>
        <p:blipFill rotWithShape="1">
          <a:blip r:embed="rId14">
            <a:alphaModFix/>
          </a:blip>
          <a:srcRect b="0" l="0" r="0" t="0"/>
          <a:stretch/>
        </p:blipFill>
        <p:spPr>
          <a:xfrm>
            <a:off x="5946833" y="2690270"/>
            <a:ext cx="261978" cy="315871"/>
          </a:xfrm>
          <a:prstGeom prst="rect">
            <a:avLst/>
          </a:prstGeom>
          <a:noFill/>
          <a:ln>
            <a:noFill/>
          </a:ln>
        </p:spPr>
      </p:pic>
      <p:pic>
        <p:nvPicPr>
          <p:cNvPr descr="A close up of a logo&#10;&#10;Description automatically generated" id="141" name="Google Shape;141;p10"/>
          <p:cNvPicPr preferRelativeResize="0"/>
          <p:nvPr/>
        </p:nvPicPr>
        <p:blipFill rotWithShape="1">
          <a:blip r:embed="rId15">
            <a:alphaModFix/>
          </a:blip>
          <a:srcRect b="0" l="0" r="0" t="0"/>
          <a:stretch/>
        </p:blipFill>
        <p:spPr>
          <a:xfrm>
            <a:off x="5336823" y="2768980"/>
            <a:ext cx="411557" cy="158450"/>
          </a:xfrm>
          <a:prstGeom prst="rect">
            <a:avLst/>
          </a:prstGeom>
          <a:noFill/>
          <a:ln>
            <a:noFill/>
          </a:ln>
        </p:spPr>
      </p:pic>
      <p:pic>
        <p:nvPicPr>
          <p:cNvPr descr="A close up of a logo&#10;&#10;Description automatically generated" id="142" name="Google Shape;142;p10"/>
          <p:cNvPicPr preferRelativeResize="0"/>
          <p:nvPr/>
        </p:nvPicPr>
        <p:blipFill rotWithShape="1">
          <a:blip r:embed="rId16">
            <a:alphaModFix/>
          </a:blip>
          <a:srcRect b="0" l="0" r="0" t="0"/>
          <a:stretch/>
        </p:blipFill>
        <p:spPr>
          <a:xfrm>
            <a:off x="10480654" y="2760920"/>
            <a:ext cx="985485" cy="174571"/>
          </a:xfrm>
          <a:prstGeom prst="rect">
            <a:avLst/>
          </a:prstGeom>
          <a:noFill/>
          <a:ln>
            <a:noFill/>
          </a:ln>
        </p:spPr>
      </p:pic>
      <p:pic>
        <p:nvPicPr>
          <p:cNvPr descr="A close up of a logo&#10;&#10;Description automatically generated" id="143" name="Google Shape;143;p10"/>
          <p:cNvPicPr preferRelativeResize="0"/>
          <p:nvPr/>
        </p:nvPicPr>
        <p:blipFill rotWithShape="1">
          <a:blip r:embed="rId17">
            <a:alphaModFix/>
          </a:blip>
          <a:srcRect b="0" l="0" r="0" t="0"/>
          <a:stretch/>
        </p:blipFill>
        <p:spPr>
          <a:xfrm>
            <a:off x="11664599" y="2732944"/>
            <a:ext cx="197028" cy="230522"/>
          </a:xfrm>
          <a:prstGeom prst="rect">
            <a:avLst/>
          </a:prstGeom>
          <a:noFill/>
          <a:ln>
            <a:noFill/>
          </a:ln>
        </p:spPr>
      </p:pic>
      <p:pic>
        <p:nvPicPr>
          <p:cNvPr descr="A close up of a logo&#10;&#10;Description automatically generated" id="144" name="Google Shape;144;p10"/>
          <p:cNvPicPr preferRelativeResize="0"/>
          <p:nvPr/>
        </p:nvPicPr>
        <p:blipFill rotWithShape="1">
          <a:blip r:embed="rId18">
            <a:alphaModFix/>
          </a:blip>
          <a:srcRect b="0" l="0" r="0" t="0"/>
          <a:stretch/>
        </p:blipFill>
        <p:spPr>
          <a:xfrm>
            <a:off x="1525964" y="2782356"/>
            <a:ext cx="591629" cy="131698"/>
          </a:xfrm>
          <a:prstGeom prst="rect">
            <a:avLst/>
          </a:prstGeom>
          <a:noFill/>
          <a:ln>
            <a:noFill/>
          </a:ln>
        </p:spPr>
      </p:pic>
      <p:pic>
        <p:nvPicPr>
          <p:cNvPr descr="A picture containing drawing&#10;&#10;Description automatically generated" id="145" name="Google Shape;145;p10"/>
          <p:cNvPicPr preferRelativeResize="0"/>
          <p:nvPr/>
        </p:nvPicPr>
        <p:blipFill rotWithShape="1">
          <a:blip r:embed="rId19">
            <a:alphaModFix/>
          </a:blip>
          <a:srcRect b="0" l="0" r="0" t="0"/>
          <a:stretch/>
        </p:blipFill>
        <p:spPr>
          <a:xfrm>
            <a:off x="8001064" y="2732944"/>
            <a:ext cx="815693" cy="230522"/>
          </a:xfrm>
          <a:prstGeom prst="rect">
            <a:avLst/>
          </a:prstGeom>
          <a:noFill/>
          <a:ln>
            <a:noFill/>
          </a:ln>
        </p:spPr>
      </p:pic>
      <p:pic>
        <p:nvPicPr>
          <p:cNvPr descr="A picture containing drawing, shirt&#10;&#10;Description automatically generated" id="146" name="Google Shape;146;p10"/>
          <p:cNvPicPr preferRelativeResize="0"/>
          <p:nvPr/>
        </p:nvPicPr>
        <p:blipFill rotWithShape="1">
          <a:blip r:embed="rId20">
            <a:alphaModFix/>
          </a:blip>
          <a:srcRect b="28790" l="0" r="0" t="28487"/>
          <a:stretch/>
        </p:blipFill>
        <p:spPr>
          <a:xfrm>
            <a:off x="7153939" y="2709642"/>
            <a:ext cx="648672" cy="277126"/>
          </a:xfrm>
          <a:prstGeom prst="rect">
            <a:avLst/>
          </a:prstGeom>
          <a:noFill/>
          <a:ln>
            <a:noFill/>
          </a:ln>
        </p:spPr>
      </p:pic>
      <p:pic>
        <p:nvPicPr>
          <p:cNvPr descr="A close up of a logo&#10;&#10;Description automatically generated" id="147" name="Google Shape;147;p10"/>
          <p:cNvPicPr preferRelativeResize="0"/>
          <p:nvPr/>
        </p:nvPicPr>
        <p:blipFill rotWithShape="1">
          <a:blip r:embed="rId21">
            <a:alphaModFix/>
          </a:blip>
          <a:srcRect b="0" l="0" r="0" t="0"/>
          <a:stretch/>
        </p:blipFill>
        <p:spPr>
          <a:xfrm>
            <a:off x="4547898" y="2766108"/>
            <a:ext cx="590472" cy="164195"/>
          </a:xfrm>
          <a:prstGeom prst="rect">
            <a:avLst/>
          </a:prstGeom>
          <a:noFill/>
          <a:ln>
            <a:noFill/>
          </a:ln>
        </p:spPr>
      </p:pic>
      <p:pic>
        <p:nvPicPr>
          <p:cNvPr descr="A picture containing drawing&#10;&#10;Description automatically generated" id="148" name="Google Shape;148;p10"/>
          <p:cNvPicPr preferRelativeResize="0"/>
          <p:nvPr/>
        </p:nvPicPr>
        <p:blipFill rotWithShape="1">
          <a:blip r:embed="rId22">
            <a:alphaModFix/>
          </a:blip>
          <a:srcRect b="0" l="0" r="0" t="0"/>
          <a:stretch/>
        </p:blipFill>
        <p:spPr>
          <a:xfrm>
            <a:off x="6407264" y="2766394"/>
            <a:ext cx="548222" cy="163623"/>
          </a:xfrm>
          <a:prstGeom prst="rect">
            <a:avLst/>
          </a:prstGeom>
          <a:noFill/>
          <a:ln>
            <a:noFill/>
          </a:ln>
        </p:spPr>
      </p:pic>
      <p:pic>
        <p:nvPicPr>
          <p:cNvPr descr="A close up of a sign&#10;&#10;Description automatically generated" id="149" name="Google Shape;149;p10"/>
          <p:cNvPicPr preferRelativeResize="0"/>
          <p:nvPr/>
        </p:nvPicPr>
        <p:blipFill rotWithShape="1">
          <a:blip r:embed="rId23">
            <a:alphaModFix/>
          </a:blip>
          <a:srcRect b="0" l="0" r="0" t="0"/>
          <a:stretch/>
        </p:blipFill>
        <p:spPr>
          <a:xfrm>
            <a:off x="3048409" y="2718413"/>
            <a:ext cx="469991" cy="259585"/>
          </a:xfrm>
          <a:prstGeom prst="rect">
            <a:avLst/>
          </a:prstGeom>
          <a:noFill/>
          <a:ln>
            <a:noFill/>
          </a:ln>
        </p:spPr>
      </p:pic>
      <p:pic>
        <p:nvPicPr>
          <p:cNvPr descr="A picture containing drawing&#10;&#10;Description automatically generated" id="150" name="Google Shape;150;p10"/>
          <p:cNvPicPr preferRelativeResize="0"/>
          <p:nvPr/>
        </p:nvPicPr>
        <p:blipFill rotWithShape="1">
          <a:blip r:embed="rId24">
            <a:alphaModFix/>
          </a:blip>
          <a:srcRect b="0" l="0" r="0" t="0"/>
          <a:stretch/>
        </p:blipFill>
        <p:spPr>
          <a:xfrm>
            <a:off x="828278" y="456892"/>
            <a:ext cx="3263436" cy="1185122"/>
          </a:xfrm>
          <a:prstGeom prst="rect">
            <a:avLst/>
          </a:prstGeom>
          <a:noFill/>
          <a:ln>
            <a:noFill/>
          </a:ln>
          <a:effectLst>
            <a:outerShdw blurRad="50800" rotWithShape="0" algn="tr" dir="8100000" dist="38100">
              <a:srgbClr val="000000">
                <a:alpha val="3529"/>
              </a:srgbClr>
            </a:outerShdw>
          </a:effectLst>
        </p:spPr>
      </p:pic>
      <p:pic>
        <p:nvPicPr>
          <p:cNvPr descr="nQuery-G2-Review-1-Example-1" id="151" name="Google Shape;151;p10"/>
          <p:cNvPicPr preferRelativeResize="0"/>
          <p:nvPr/>
        </p:nvPicPr>
        <p:blipFill rotWithShape="1">
          <a:blip r:embed="rId25">
            <a:alphaModFix/>
          </a:blip>
          <a:srcRect b="0" l="0" r="0" t="0"/>
          <a:stretch/>
        </p:blipFill>
        <p:spPr>
          <a:xfrm>
            <a:off x="9757939" y="3181099"/>
            <a:ext cx="2230943" cy="2738753"/>
          </a:xfrm>
          <a:prstGeom prst="rect">
            <a:avLst/>
          </a:prstGeom>
          <a:noFill/>
          <a:ln cap="rnd" cmpd="sng" w="12700">
            <a:solidFill>
              <a:srgbClr val="7F7F7F"/>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1"/>
          <p:cNvSpPr txBox="1"/>
          <p:nvPr>
            <p:ph type="title"/>
          </p:nvPr>
        </p:nvSpPr>
        <p:spPr>
          <a:xfrm>
            <a:off x="800099" y="3095453"/>
            <a:ext cx="9096935" cy="667094"/>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4400"/>
              <a:buFont typeface="Calibri"/>
              <a:buNone/>
            </a:pPr>
            <a:r>
              <a:rPr lang="en-US"/>
              <a:t>Sample Size for Common Regression Models</a:t>
            </a:r>
            <a:endParaRPr/>
          </a:p>
        </p:txBody>
      </p:sp>
      <p:sp>
        <p:nvSpPr>
          <p:cNvPr id="157" name="Google Shape;157;p11"/>
          <p:cNvSpPr txBox="1"/>
          <p:nvPr>
            <p:ph idx="1" type="body"/>
          </p:nvPr>
        </p:nvSpPr>
        <p:spPr>
          <a:xfrm>
            <a:off x="826965" y="2485747"/>
            <a:ext cx="1584541" cy="513383"/>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200"/>
              <a:buNone/>
            </a:pPr>
            <a:r>
              <a:rPr lang="en-US"/>
              <a:t>Part 1</a:t>
            </a:r>
            <a:endParaRPr/>
          </a:p>
          <a:p>
            <a:pPr indent="0" lvl="0" marL="0" rtl="0" algn="l">
              <a:lnSpc>
                <a:spcPct val="100000"/>
              </a:lnSpc>
              <a:spcBef>
                <a:spcPts val="900"/>
              </a:spcBef>
              <a:spcAft>
                <a:spcPts val="0"/>
              </a:spcAft>
              <a:buSzPts val="32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1fe0d44aaa3_0_0"/>
          <p:cNvSpPr txBox="1"/>
          <p:nvPr>
            <p:ph type="title"/>
          </p:nvPr>
        </p:nvSpPr>
        <p:spPr>
          <a:xfrm>
            <a:off x="800100" y="217967"/>
            <a:ext cx="10553700" cy="7710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4400"/>
              <a:buFont typeface="Calibri"/>
              <a:buNone/>
            </a:pPr>
            <a:r>
              <a:rPr lang="en-US"/>
              <a:t>Regression Models Overview</a:t>
            </a:r>
            <a:endParaRPr/>
          </a:p>
        </p:txBody>
      </p:sp>
      <p:sp>
        <p:nvSpPr>
          <p:cNvPr id="163" name="Google Shape;163;g1fe0d44aaa3_0_0"/>
          <p:cNvSpPr txBox="1"/>
          <p:nvPr>
            <p:ph idx="4294967295" type="body"/>
          </p:nvPr>
        </p:nvSpPr>
        <p:spPr>
          <a:xfrm>
            <a:off x="800100" y="1355651"/>
            <a:ext cx="10816512" cy="4953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900"/>
              </a:spcBef>
              <a:spcAft>
                <a:spcPts val="0"/>
              </a:spcAft>
              <a:buSzPts val="2200"/>
              <a:buNone/>
            </a:pPr>
            <a:r>
              <a:rPr lang="en-US" sz="2800"/>
              <a:t>Quantify relationship between outcome and predictor variable(s)</a:t>
            </a:r>
            <a:endParaRPr sz="2800"/>
          </a:p>
          <a:p>
            <a:pPr indent="-228600" lvl="1" marL="457200" rtl="0" algn="l">
              <a:lnSpc>
                <a:spcPct val="100000"/>
              </a:lnSpc>
              <a:spcBef>
                <a:spcPts val="900"/>
              </a:spcBef>
              <a:spcAft>
                <a:spcPts val="0"/>
              </a:spcAft>
              <a:buSzPts val="2000"/>
              <a:buChar char="•"/>
            </a:pPr>
            <a:r>
              <a:rPr lang="en-US" sz="2400">
                <a:solidFill>
                  <a:srgbClr val="7F7F7F"/>
                </a:solidFill>
              </a:rPr>
              <a:t>Which predictors are significant?</a:t>
            </a:r>
            <a:endParaRPr/>
          </a:p>
          <a:p>
            <a:pPr indent="0" lvl="0" marL="0" marR="0" rtl="0" algn="l">
              <a:lnSpc>
                <a:spcPct val="100000"/>
              </a:lnSpc>
              <a:spcBef>
                <a:spcPts val="900"/>
              </a:spcBef>
              <a:spcAft>
                <a:spcPts val="0"/>
              </a:spcAft>
              <a:buClr>
                <a:srgbClr val="37C2D6"/>
              </a:buClr>
              <a:buSzPts val="2200"/>
              <a:buFont typeface="Arial"/>
              <a:buNone/>
            </a:pPr>
            <a:r>
              <a:rPr b="0" i="0" lang="en-US" sz="2800" u="none" cap="none" strike="noStrike">
                <a:solidFill>
                  <a:srgbClr val="000000"/>
                </a:solidFill>
                <a:latin typeface="Calibri"/>
                <a:ea typeface="Calibri"/>
                <a:cs typeface="Calibri"/>
                <a:sym typeface="Calibri"/>
              </a:rPr>
              <a:t>Must meet assumptions for model of interest</a:t>
            </a:r>
            <a:endParaRPr/>
          </a:p>
          <a:p>
            <a:pPr indent="-228600" lvl="1" marL="457200" marR="0" rtl="0" algn="l">
              <a:lnSpc>
                <a:spcPct val="100000"/>
              </a:lnSpc>
              <a:spcBef>
                <a:spcPts val="900"/>
              </a:spcBef>
              <a:spcAft>
                <a:spcPts val="0"/>
              </a:spcAft>
              <a:buClr>
                <a:srgbClr val="37C2D6"/>
              </a:buClr>
              <a:buSzPts val="2000"/>
              <a:buFont typeface="Arial"/>
              <a:buChar char="•"/>
            </a:pPr>
            <a:r>
              <a:rPr b="0" i="0" lang="en-US" sz="2400" u="none" cap="none" strike="noStrike">
                <a:solidFill>
                  <a:srgbClr val="7F7F7F"/>
                </a:solidFill>
                <a:latin typeface="Calibri"/>
                <a:ea typeface="Calibri"/>
                <a:cs typeface="Calibri"/>
                <a:sym typeface="Calibri"/>
              </a:rPr>
              <a:t>Relationship between variables must match chosen model (linear, logit, etc)</a:t>
            </a:r>
            <a:endParaRPr sz="2400">
              <a:solidFill>
                <a:srgbClr val="7F7F7F"/>
              </a:solidFill>
            </a:endParaRPr>
          </a:p>
          <a:p>
            <a:pPr indent="-228600" lvl="1" marL="457200" marR="0" rtl="0" algn="l">
              <a:lnSpc>
                <a:spcPct val="100000"/>
              </a:lnSpc>
              <a:spcBef>
                <a:spcPts val="900"/>
              </a:spcBef>
              <a:spcAft>
                <a:spcPts val="0"/>
              </a:spcAft>
              <a:buClr>
                <a:srgbClr val="37C2D6"/>
              </a:buClr>
              <a:buSzPts val="2000"/>
              <a:buFont typeface="Arial"/>
              <a:buChar char="•"/>
            </a:pPr>
            <a:r>
              <a:rPr b="0" i="0" lang="en-US" sz="2400" u="none" cap="none" strike="noStrike">
                <a:solidFill>
                  <a:srgbClr val="7F7F7F"/>
                </a:solidFill>
                <a:latin typeface="Calibri"/>
                <a:ea typeface="Calibri"/>
                <a:cs typeface="Calibri"/>
                <a:sym typeface="Calibri"/>
              </a:rPr>
              <a:t>Check for absence of multicollinearity, lack of outliers, homoscedasticity etc.</a:t>
            </a:r>
            <a:endParaRPr/>
          </a:p>
          <a:p>
            <a:pPr indent="0" lvl="0" marL="0" marR="0" rtl="0" algn="l">
              <a:lnSpc>
                <a:spcPct val="100000"/>
              </a:lnSpc>
              <a:spcBef>
                <a:spcPts val="900"/>
              </a:spcBef>
              <a:spcAft>
                <a:spcPts val="0"/>
              </a:spcAft>
              <a:buClr>
                <a:srgbClr val="37C2D6"/>
              </a:buClr>
              <a:buSzPts val="2200"/>
              <a:buFont typeface="Arial"/>
              <a:buNone/>
            </a:pPr>
            <a:r>
              <a:rPr b="0" i="0" lang="en-US" sz="2800" u="none" cap="none" strike="noStrike">
                <a:solidFill>
                  <a:srgbClr val="000000"/>
                </a:solidFill>
                <a:latin typeface="Calibri"/>
                <a:ea typeface="Calibri"/>
                <a:cs typeface="Calibri"/>
                <a:sym typeface="Calibri"/>
              </a:rPr>
              <a:t>Commonly used in analysis of clinical trial data</a:t>
            </a:r>
            <a:endParaRPr/>
          </a:p>
          <a:p>
            <a:pPr indent="-228600" lvl="1" marL="457200" marR="0" rtl="0" algn="l">
              <a:lnSpc>
                <a:spcPct val="100000"/>
              </a:lnSpc>
              <a:spcBef>
                <a:spcPts val="900"/>
              </a:spcBef>
              <a:spcAft>
                <a:spcPts val="0"/>
              </a:spcAft>
              <a:buClr>
                <a:srgbClr val="37C2D6"/>
              </a:buClr>
              <a:buSzPts val="2000"/>
              <a:buFont typeface="Arial"/>
              <a:buChar char="•"/>
            </a:pPr>
            <a:r>
              <a:rPr lang="en-US" sz="2400">
                <a:solidFill>
                  <a:srgbClr val="7F7F7F"/>
                </a:solidFill>
              </a:rPr>
              <a:t>Various models provide flexible approaches</a:t>
            </a:r>
            <a:endParaRPr sz="2400">
              <a:solidFill>
                <a:srgbClr val="000000"/>
              </a:solidFill>
            </a:endParaRPr>
          </a:p>
          <a:p>
            <a:pPr indent="0" lvl="0" marL="0" marR="0" rtl="0" algn="l">
              <a:lnSpc>
                <a:spcPct val="100000"/>
              </a:lnSpc>
              <a:spcBef>
                <a:spcPts val="900"/>
              </a:spcBef>
              <a:spcAft>
                <a:spcPts val="0"/>
              </a:spcAft>
              <a:buClr>
                <a:srgbClr val="37C2D6"/>
              </a:buClr>
              <a:buSzPts val="2200"/>
              <a:buFont typeface="Arial"/>
              <a:buNone/>
            </a:pPr>
            <a:r>
              <a:rPr lang="en-US" sz="2800"/>
              <a:t>Ad-hoc rules-of-thumb sometimes used for sample size</a:t>
            </a:r>
            <a:endParaRPr/>
          </a:p>
          <a:p>
            <a:pPr indent="-342900" lvl="1" marL="571500" rtl="0" algn="l">
              <a:lnSpc>
                <a:spcPct val="100000"/>
              </a:lnSpc>
              <a:spcBef>
                <a:spcPts val="900"/>
              </a:spcBef>
              <a:spcAft>
                <a:spcPts val="0"/>
              </a:spcAft>
              <a:buClr>
                <a:srgbClr val="37C2D6"/>
              </a:buClr>
              <a:buSzPts val="2000"/>
              <a:buChar char="•"/>
            </a:pPr>
            <a:r>
              <a:rPr b="0" i="0" lang="en-US" sz="2400" u="none" cap="none" strike="noStrike">
                <a:solidFill>
                  <a:srgbClr val="7F7F7F"/>
                </a:solidFill>
                <a:latin typeface="Calibri"/>
                <a:ea typeface="Calibri"/>
                <a:cs typeface="Calibri"/>
                <a:sym typeface="Calibri"/>
              </a:rPr>
              <a:t>E.g. 10-15 subjects per predictor, minimum 100 observations</a:t>
            </a:r>
            <a:endParaRPr/>
          </a:p>
          <a:p>
            <a:pPr indent="0" lvl="1" marL="228600" marR="0" rtl="0" algn="l">
              <a:lnSpc>
                <a:spcPct val="100000"/>
              </a:lnSpc>
              <a:spcBef>
                <a:spcPts val="900"/>
              </a:spcBef>
              <a:spcAft>
                <a:spcPts val="0"/>
              </a:spcAft>
              <a:buClr>
                <a:srgbClr val="37C2D6"/>
              </a:buClr>
              <a:buSzPts val="2000"/>
              <a:buNone/>
            </a:pPr>
            <a:r>
              <a:t/>
            </a:r>
            <a:endParaRPr>
              <a:solidFill>
                <a:srgbClr val="7F7F7F"/>
              </a:solidFill>
            </a:endParaRPr>
          </a:p>
          <a:p>
            <a:pPr indent="-101600" lvl="1" marL="457200" marR="0" rtl="0" algn="l">
              <a:lnSpc>
                <a:spcPct val="100000"/>
              </a:lnSpc>
              <a:spcBef>
                <a:spcPts val="900"/>
              </a:spcBef>
              <a:spcAft>
                <a:spcPts val="0"/>
              </a:spcAft>
              <a:buClr>
                <a:srgbClr val="37C2D6"/>
              </a:buClr>
              <a:buSzPts val="2000"/>
              <a:buFont typeface="Arial"/>
              <a:buNone/>
            </a:pPr>
            <a:r>
              <a:t/>
            </a:r>
            <a:endParaRPr b="0" i="0" u="none" cap="none" strike="noStrike">
              <a:solidFill>
                <a:srgbClr val="7F7F7F"/>
              </a:solidFill>
              <a:latin typeface="Calibri"/>
              <a:ea typeface="Calibri"/>
              <a:cs typeface="Calibri"/>
              <a:sym typeface="Calibri"/>
            </a:endParaRPr>
          </a:p>
          <a:p>
            <a:pPr indent="-88900" lvl="0" marL="228600" rtl="0" algn="l">
              <a:lnSpc>
                <a:spcPct val="100000"/>
              </a:lnSpc>
              <a:spcBef>
                <a:spcPts val="900"/>
              </a:spcBef>
              <a:spcAft>
                <a:spcPts val="0"/>
              </a:spcAft>
              <a:buSzPts val="2200"/>
              <a:buNone/>
            </a:pPr>
            <a:r>
              <a:t/>
            </a:r>
            <a:endParaRPr sz="3200"/>
          </a:p>
          <a:p>
            <a:pPr indent="0" lvl="1" marL="228600" rtl="0" algn="l">
              <a:lnSpc>
                <a:spcPct val="100000"/>
              </a:lnSpc>
              <a:spcBef>
                <a:spcPts val="900"/>
              </a:spcBef>
              <a:spcAft>
                <a:spcPts val="0"/>
              </a:spcAft>
              <a:buSzPts val="2000"/>
              <a:buNone/>
            </a:pPr>
            <a:r>
              <a:t/>
            </a:r>
            <a:endParaRPr sz="28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8"/>
          <p:cNvSpPr txBox="1"/>
          <p:nvPr/>
        </p:nvSpPr>
        <p:spPr>
          <a:xfrm>
            <a:off x="3047238" y="3750600"/>
            <a:ext cx="609447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69" name="Google Shape;169;p28"/>
          <p:cNvSpPr txBox="1"/>
          <p:nvPr/>
        </p:nvSpPr>
        <p:spPr>
          <a:xfrm>
            <a:off x="3047238" y="3750600"/>
            <a:ext cx="609447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aphicFrame>
        <p:nvGraphicFramePr>
          <p:cNvPr id="170" name="Google Shape;170;p28"/>
          <p:cNvGraphicFramePr/>
          <p:nvPr/>
        </p:nvGraphicFramePr>
        <p:xfrm>
          <a:off x="0" y="0"/>
          <a:ext cx="3000000" cy="3000000"/>
        </p:xfrm>
        <a:graphic>
          <a:graphicData uri="http://schemas.openxmlformats.org/drawingml/2006/table">
            <a:tbl>
              <a:tblPr bandRow="1" firstRow="1">
                <a:noFill/>
                <a:tableStyleId>{609CD978-2CC7-4AD9-B597-3ED8AA7A7E3B}</a:tableStyleId>
              </a:tblPr>
              <a:tblGrid>
                <a:gridCol w="305350"/>
                <a:gridCol w="3645225"/>
                <a:gridCol w="3083275"/>
                <a:gridCol w="5158150"/>
              </a:tblGrid>
              <a:tr h="1006325">
                <a:tc gridSpan="4">
                  <a:txBody>
                    <a:bodyPr/>
                    <a:lstStyle/>
                    <a:p>
                      <a:pPr indent="0" lvl="0" marL="0" marR="0" rtl="0" algn="ctr">
                        <a:lnSpc>
                          <a:spcPct val="100000"/>
                        </a:lnSpc>
                        <a:spcBef>
                          <a:spcPts val="0"/>
                        </a:spcBef>
                        <a:spcAft>
                          <a:spcPts val="0"/>
                        </a:spcAft>
                        <a:buNone/>
                      </a:pPr>
                      <a:r>
                        <a:rPr lang="en-US" sz="4800" u="none" cap="none" strike="noStrike">
                          <a:solidFill>
                            <a:schemeClr val="lt1"/>
                          </a:solidFill>
                        </a:rPr>
                        <a:t>Common Regression Models</a:t>
                      </a:r>
                      <a:endParaRPr sz="4800" u="none" cap="none" strike="noStrike">
                        <a:solidFill>
                          <a:schemeClr val="lt1"/>
                        </a:solidFill>
                      </a:endParaRPr>
                    </a:p>
                  </a:txBody>
                  <a:tcPr marT="45725" marB="45725" marR="91450" marL="91450">
                    <a:solidFill>
                      <a:schemeClr val="accent1"/>
                    </a:solidFill>
                  </a:tcPr>
                </a:tc>
                <a:tc hMerge="1"/>
                <a:tc hMerge="1"/>
                <a:tc hMerge="1"/>
              </a:tr>
              <a:tr h="1155425">
                <a:tc>
                  <a:txBody>
                    <a:bodyPr/>
                    <a:lstStyle/>
                    <a:p>
                      <a:pPr indent="0" lvl="0" marL="0" marR="0" rtl="0" algn="ctr">
                        <a:lnSpc>
                          <a:spcPct val="100000"/>
                        </a:lnSpc>
                        <a:spcBef>
                          <a:spcPts val="0"/>
                        </a:spcBef>
                        <a:spcAft>
                          <a:spcPts val="0"/>
                        </a:spcAft>
                        <a:buNone/>
                      </a:pPr>
                      <a:r>
                        <a:rPr lang="en-US" sz="3200" u="none" cap="none" strike="noStrike"/>
                        <a:t>1</a:t>
                      </a:r>
                      <a:endParaRPr sz="3200" u="none" cap="none" strike="noStrike"/>
                    </a:p>
                  </a:txBody>
                  <a:tcPr marT="45725" marB="45725" marR="91450" marL="91450" anchor="ctr"/>
                </a:tc>
                <a:tc>
                  <a:txBody>
                    <a:bodyPr/>
                    <a:lstStyle/>
                    <a:p>
                      <a:pPr indent="0" lvl="0" marL="0" marR="0" rtl="0" algn="r">
                        <a:lnSpc>
                          <a:spcPct val="100000"/>
                        </a:lnSpc>
                        <a:spcBef>
                          <a:spcPts val="0"/>
                        </a:spcBef>
                        <a:spcAft>
                          <a:spcPts val="0"/>
                        </a:spcAft>
                        <a:buNone/>
                      </a:pPr>
                      <a:r>
                        <a:rPr b="1" lang="en-US" sz="3200" u="none" cap="none" strike="noStrike"/>
                        <a:t>Linear Regression</a:t>
                      </a:r>
                      <a:endParaRPr b="1" sz="3200" u="none" cap="none" strike="noStrike"/>
                    </a:p>
                  </a:txBody>
                  <a:tcPr marT="45725" marB="45725" marR="91450" marL="91450" anchor="ctr">
                    <a:lnR cap="flat" cmpd="sng" w="12700">
                      <a:solidFill>
                        <a:schemeClr val="dk1"/>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2800"/>
                        <a:buFont typeface="Arial"/>
                        <a:buNone/>
                      </a:pPr>
                      <a:r>
                        <a:rPr lang="en-US" sz="2800" u="none" cap="none" strike="noStrike"/>
                        <a:t>Continuous Data</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tcPr>
                </a:tc>
              </a:tr>
              <a:tr h="1565425">
                <a:tc>
                  <a:txBody>
                    <a:bodyPr/>
                    <a:lstStyle/>
                    <a:p>
                      <a:pPr indent="0" lvl="0" marL="0" marR="0" rtl="0" algn="ctr">
                        <a:lnSpc>
                          <a:spcPct val="250000"/>
                        </a:lnSpc>
                        <a:spcBef>
                          <a:spcPts val="0"/>
                        </a:spcBef>
                        <a:spcAft>
                          <a:spcPts val="0"/>
                        </a:spcAft>
                        <a:buNone/>
                      </a:pPr>
                      <a:r>
                        <a:rPr lang="en-US" sz="3200" u="none" cap="none" strike="noStrike"/>
                        <a:t>2</a:t>
                      </a:r>
                      <a:endParaRPr sz="3200" u="none" cap="none" strike="noStrike"/>
                    </a:p>
                  </a:txBody>
                  <a:tcPr marT="45725" marB="45725" marR="91450" marL="91450"/>
                </a:tc>
                <a:tc>
                  <a:txBody>
                    <a:bodyPr/>
                    <a:lstStyle/>
                    <a:p>
                      <a:pPr indent="0" lvl="0" marL="0" marR="0" rtl="0" algn="r">
                        <a:lnSpc>
                          <a:spcPct val="200000"/>
                        </a:lnSpc>
                        <a:spcBef>
                          <a:spcPts val="0"/>
                        </a:spcBef>
                        <a:spcAft>
                          <a:spcPts val="0"/>
                        </a:spcAft>
                        <a:buClr>
                          <a:srgbClr val="000000"/>
                        </a:buClr>
                        <a:buSzPts val="3200"/>
                        <a:buFont typeface="Arial"/>
                        <a:buNone/>
                      </a:pPr>
                      <a:r>
                        <a:rPr b="1" i="0" lang="en-US" sz="3200" u="none" cap="none" strike="noStrike">
                          <a:solidFill>
                            <a:srgbClr val="000000"/>
                          </a:solidFill>
                          <a:latin typeface="Calibri"/>
                          <a:ea typeface="Calibri"/>
                          <a:cs typeface="Calibri"/>
                          <a:sym typeface="Calibri"/>
                        </a:rPr>
                        <a:t>Logistic Regression</a:t>
                      </a:r>
                      <a:endParaRPr b="1" i="0" sz="3200" u="none" cap="none" strike="noStrike">
                        <a:solidFill>
                          <a:srgbClr val="000000"/>
                        </a:solidFill>
                        <a:latin typeface="Calibri"/>
                        <a:ea typeface="Calibri"/>
                        <a:cs typeface="Calibri"/>
                        <a:sym typeface="Calibri"/>
                      </a:endParaRPr>
                    </a:p>
                    <a:p>
                      <a:pPr indent="0" lvl="0" marL="0" marR="0" rtl="0" algn="r">
                        <a:lnSpc>
                          <a:spcPct val="100000"/>
                        </a:lnSpc>
                        <a:spcBef>
                          <a:spcPts val="0"/>
                        </a:spcBef>
                        <a:spcAft>
                          <a:spcPts val="0"/>
                        </a:spcAft>
                        <a:buNone/>
                      </a:pPr>
                      <a:r>
                        <a:t/>
                      </a:r>
                      <a:endParaRPr sz="1400" u="none" cap="none" strike="noStrike"/>
                    </a:p>
                  </a:txBody>
                  <a:tcPr marT="45725" marB="45725" marR="91450" marL="91450" anchor="ctr">
                    <a:lnR cap="flat" cmpd="sng" w="12700">
                      <a:solidFill>
                        <a:schemeClr val="dk1"/>
                      </a:solidFill>
                      <a:prstDash val="solid"/>
                      <a:round/>
                      <a:headEnd len="sm" w="sm" type="none"/>
                      <a:tailEnd len="sm" w="sm" type="none"/>
                    </a:lnR>
                  </a:tcPr>
                </a:tc>
                <a:tc>
                  <a:txBody>
                    <a:bodyPr/>
                    <a:lstStyle/>
                    <a:p>
                      <a:pPr indent="0" lvl="0" marL="0" marR="0" rtl="0" algn="ctr">
                        <a:lnSpc>
                          <a:spcPct val="250000"/>
                        </a:lnSpc>
                        <a:spcBef>
                          <a:spcPts val="0"/>
                        </a:spcBef>
                        <a:spcAft>
                          <a:spcPts val="0"/>
                        </a:spcAft>
                        <a:buClr>
                          <a:srgbClr val="000000"/>
                        </a:buClr>
                        <a:buSzPts val="2800"/>
                        <a:buFont typeface="Arial"/>
                        <a:buNone/>
                      </a:pPr>
                      <a:r>
                        <a:rPr b="0" i="0" lang="en-US" sz="2800" u="none" cap="none" strike="noStrike">
                          <a:solidFill>
                            <a:srgbClr val="000000"/>
                          </a:solidFill>
                          <a:latin typeface="Calibri"/>
                          <a:ea typeface="Calibri"/>
                          <a:cs typeface="Calibri"/>
                          <a:sym typeface="Calibri"/>
                        </a:rPr>
                        <a:t>Binary Data</a:t>
                      </a:r>
                      <a:endParaRPr/>
                    </a:p>
                    <a:p>
                      <a:pPr indent="-196850" lvl="0" marL="28575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tcPr>
                </a:tc>
              </a:tr>
              <a:tr h="1565425">
                <a:tc>
                  <a:txBody>
                    <a:bodyPr/>
                    <a:lstStyle/>
                    <a:p>
                      <a:pPr indent="0" lvl="0" marL="0" marR="0" rtl="0" algn="ctr">
                        <a:lnSpc>
                          <a:spcPct val="250000"/>
                        </a:lnSpc>
                        <a:spcBef>
                          <a:spcPts val="0"/>
                        </a:spcBef>
                        <a:spcAft>
                          <a:spcPts val="0"/>
                        </a:spcAft>
                        <a:buNone/>
                      </a:pPr>
                      <a:r>
                        <a:rPr lang="en-US" sz="3200" u="none" cap="none" strike="noStrike"/>
                        <a:t>3</a:t>
                      </a:r>
                      <a:endParaRPr sz="3200" u="none" cap="none" strike="noStrike"/>
                    </a:p>
                  </a:txBody>
                  <a:tcPr marT="45725" marB="45725" marR="91450" marL="91450"/>
                </a:tc>
                <a:tc>
                  <a:txBody>
                    <a:bodyPr/>
                    <a:lstStyle/>
                    <a:p>
                      <a:pPr indent="0" lvl="0" marL="0" marR="0" rtl="0" algn="r">
                        <a:lnSpc>
                          <a:spcPct val="200000"/>
                        </a:lnSpc>
                        <a:spcBef>
                          <a:spcPts val="0"/>
                        </a:spcBef>
                        <a:spcAft>
                          <a:spcPts val="0"/>
                        </a:spcAft>
                        <a:buClr>
                          <a:srgbClr val="000000"/>
                        </a:buClr>
                        <a:buSzPts val="3200"/>
                        <a:buFont typeface="Arial"/>
                        <a:buNone/>
                      </a:pPr>
                      <a:r>
                        <a:rPr b="1" i="0" lang="en-US" sz="3200" u="none" cap="none" strike="noStrike">
                          <a:solidFill>
                            <a:srgbClr val="000000"/>
                          </a:solidFill>
                          <a:latin typeface="Calibri"/>
                          <a:ea typeface="Calibri"/>
                          <a:cs typeface="Calibri"/>
                          <a:sym typeface="Calibri"/>
                        </a:rPr>
                        <a:t>Cox Regression</a:t>
                      </a:r>
                      <a:endParaRPr b="1" i="0" sz="3200" u="none" cap="none" strike="noStrike">
                        <a:solidFill>
                          <a:srgbClr val="000000"/>
                        </a:solidFill>
                        <a:latin typeface="Calibri"/>
                        <a:ea typeface="Calibri"/>
                        <a:cs typeface="Calibri"/>
                        <a:sym typeface="Calibri"/>
                      </a:endParaRPr>
                    </a:p>
                    <a:p>
                      <a:pPr indent="0" lvl="0" marL="0" marR="0" rtl="0" algn="r">
                        <a:lnSpc>
                          <a:spcPct val="100000"/>
                        </a:lnSpc>
                        <a:spcBef>
                          <a:spcPts val="0"/>
                        </a:spcBef>
                        <a:spcAft>
                          <a:spcPts val="0"/>
                        </a:spcAft>
                        <a:buNone/>
                      </a:pPr>
                      <a:r>
                        <a:t/>
                      </a:r>
                      <a:endParaRPr sz="1400" u="none" cap="none" strike="noStrike"/>
                    </a:p>
                  </a:txBody>
                  <a:tcPr marT="45725" marB="45725" marR="91450" marL="91450" anchor="ctr">
                    <a:lnR cap="flat" cmpd="sng" w="12700">
                      <a:solidFill>
                        <a:schemeClr val="dk1"/>
                      </a:solidFill>
                      <a:prstDash val="solid"/>
                      <a:round/>
                      <a:headEnd len="sm" w="sm" type="none"/>
                      <a:tailEnd len="sm" w="sm" type="none"/>
                    </a:lnR>
                  </a:tcPr>
                </a:tc>
                <a:tc>
                  <a:txBody>
                    <a:bodyPr/>
                    <a:lstStyle/>
                    <a:p>
                      <a:pPr indent="0" lvl="0" marL="0" marR="0" rtl="0" algn="ctr">
                        <a:lnSpc>
                          <a:spcPct val="200000"/>
                        </a:lnSpc>
                        <a:spcBef>
                          <a:spcPts val="0"/>
                        </a:spcBef>
                        <a:spcAft>
                          <a:spcPts val="0"/>
                        </a:spcAft>
                        <a:buClr>
                          <a:srgbClr val="000000"/>
                        </a:buClr>
                        <a:buSzPts val="2800"/>
                        <a:buFont typeface="Arial"/>
                        <a:buNone/>
                      </a:pPr>
                      <a:r>
                        <a:rPr b="0" i="0" lang="en-US" sz="2800" u="none" cap="none" strike="noStrike">
                          <a:solidFill>
                            <a:srgbClr val="000000"/>
                          </a:solidFill>
                          <a:latin typeface="Calibri"/>
                          <a:ea typeface="Calibri"/>
                          <a:cs typeface="Calibri"/>
                          <a:sym typeface="Calibri"/>
                        </a:rPr>
                        <a:t>Time-to-event Data</a:t>
                      </a:r>
                      <a:endParaRPr/>
                    </a:p>
                    <a:p>
                      <a:pPr indent="0" lvl="0" marL="0" marR="0" rtl="0" algn="l">
                        <a:lnSpc>
                          <a:spcPct val="200000"/>
                        </a:lnSpc>
                        <a:spcBef>
                          <a:spcPts val="0"/>
                        </a:spcBef>
                        <a:spcAft>
                          <a:spcPts val="0"/>
                        </a:spcAft>
                        <a:buNone/>
                      </a:pPr>
                      <a:r>
                        <a:t/>
                      </a:r>
                      <a:endParaRPr sz="1400" u="none" cap="none" strike="noStrike"/>
                    </a:p>
                  </a:txBody>
                  <a:tcPr marT="45725" marB="45725" marR="91450" marL="914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nchor="b">
                    <a:lnL cap="flat" cmpd="sng" w="12700">
                      <a:solidFill>
                        <a:schemeClr val="dk1"/>
                      </a:solidFill>
                      <a:prstDash val="solid"/>
                      <a:round/>
                      <a:headEnd len="sm" w="sm" type="none"/>
                      <a:tailEnd len="sm" w="sm" type="none"/>
                    </a:lnL>
                  </a:tcPr>
                </a:tc>
              </a:tr>
              <a:tr h="1565425">
                <a:tc>
                  <a:txBody>
                    <a:bodyPr/>
                    <a:lstStyle/>
                    <a:p>
                      <a:pPr indent="0" lvl="0" marL="0" marR="0" rtl="0" algn="ctr">
                        <a:lnSpc>
                          <a:spcPct val="250000"/>
                        </a:lnSpc>
                        <a:spcBef>
                          <a:spcPts val="0"/>
                        </a:spcBef>
                        <a:spcAft>
                          <a:spcPts val="0"/>
                        </a:spcAft>
                        <a:buNone/>
                      </a:pPr>
                      <a:r>
                        <a:rPr lang="en-US" sz="3200" u="none" cap="none" strike="noStrike"/>
                        <a:t>4</a:t>
                      </a:r>
                      <a:endParaRPr sz="3200" u="none" cap="none" strike="noStrike"/>
                    </a:p>
                  </a:txBody>
                  <a:tcPr marT="45725" marB="45725" marR="91450" marL="91450"/>
                </a:tc>
                <a:tc>
                  <a:txBody>
                    <a:bodyPr/>
                    <a:lstStyle/>
                    <a:p>
                      <a:pPr indent="0" lvl="0" marL="0" marR="0" rtl="0" algn="r">
                        <a:lnSpc>
                          <a:spcPct val="200000"/>
                        </a:lnSpc>
                        <a:spcBef>
                          <a:spcPts val="0"/>
                        </a:spcBef>
                        <a:spcAft>
                          <a:spcPts val="0"/>
                        </a:spcAft>
                        <a:buClr>
                          <a:srgbClr val="000000"/>
                        </a:buClr>
                        <a:buSzPts val="3200"/>
                        <a:buFont typeface="Arial"/>
                        <a:buNone/>
                      </a:pPr>
                      <a:r>
                        <a:rPr b="1" i="0" lang="en-US" sz="3200" u="none" cap="none" strike="noStrike">
                          <a:solidFill>
                            <a:srgbClr val="000000"/>
                          </a:solidFill>
                          <a:latin typeface="Calibri"/>
                          <a:ea typeface="Calibri"/>
                          <a:cs typeface="Calibri"/>
                          <a:sym typeface="Calibri"/>
                        </a:rPr>
                        <a:t>Poisson Regression</a:t>
                      </a:r>
                      <a:endParaRPr b="1" i="0" sz="3200" u="none" cap="none" strike="noStrike">
                        <a:solidFill>
                          <a:srgbClr val="000000"/>
                        </a:solidFill>
                        <a:latin typeface="Calibri"/>
                        <a:ea typeface="Calibri"/>
                        <a:cs typeface="Calibri"/>
                        <a:sym typeface="Calibri"/>
                      </a:endParaRPr>
                    </a:p>
                    <a:p>
                      <a:pPr indent="0" lvl="0" marL="0" marR="0" rtl="0" algn="r">
                        <a:lnSpc>
                          <a:spcPct val="100000"/>
                        </a:lnSpc>
                        <a:spcBef>
                          <a:spcPts val="0"/>
                        </a:spcBef>
                        <a:spcAft>
                          <a:spcPts val="0"/>
                        </a:spcAft>
                        <a:buNone/>
                      </a:pPr>
                      <a:r>
                        <a:t/>
                      </a:r>
                      <a:endParaRPr sz="1400" u="none" cap="none" strike="noStrike"/>
                    </a:p>
                  </a:txBody>
                  <a:tcPr marT="45725" marB="45725" marR="91450" marL="91450" anchor="ctr">
                    <a:lnR cap="flat" cmpd="sng" w="12700">
                      <a:solidFill>
                        <a:schemeClr val="dk1"/>
                      </a:solidFill>
                      <a:prstDash val="solid"/>
                      <a:round/>
                      <a:headEnd len="sm" w="sm" type="none"/>
                      <a:tailEnd len="sm" w="sm" type="none"/>
                    </a:lnR>
                  </a:tcPr>
                </a:tc>
                <a:tc>
                  <a:txBody>
                    <a:bodyPr/>
                    <a:lstStyle/>
                    <a:p>
                      <a:pPr indent="0" lvl="0" marL="0" marR="0" rtl="0" algn="ctr">
                        <a:lnSpc>
                          <a:spcPct val="200000"/>
                        </a:lnSpc>
                        <a:spcBef>
                          <a:spcPts val="0"/>
                        </a:spcBef>
                        <a:spcAft>
                          <a:spcPts val="0"/>
                        </a:spcAft>
                        <a:buClr>
                          <a:srgbClr val="000000"/>
                        </a:buClr>
                        <a:buSzPts val="2800"/>
                        <a:buFont typeface="Arial"/>
                        <a:buNone/>
                      </a:pPr>
                      <a:r>
                        <a:rPr b="0" i="0" lang="en-US" sz="2800" u="none" cap="none" strike="noStrike">
                          <a:solidFill>
                            <a:srgbClr val="000000"/>
                          </a:solidFill>
                          <a:latin typeface="Calibri"/>
                          <a:ea typeface="Calibri"/>
                          <a:cs typeface="Calibri"/>
                          <a:sym typeface="Calibri"/>
                        </a:rPr>
                        <a:t>Count Data</a:t>
                      </a:r>
                      <a:endParaRPr/>
                    </a:p>
                    <a:p>
                      <a:pPr indent="0" lvl="0" marL="0" marR="0" rtl="0" algn="l">
                        <a:lnSpc>
                          <a:spcPct val="100000"/>
                        </a:lnSpc>
                        <a:spcBef>
                          <a:spcPts val="0"/>
                        </a:spcBef>
                        <a:spcAft>
                          <a:spcPts val="0"/>
                        </a:spcAft>
                        <a:buNone/>
                      </a:pPr>
                      <a:r>
                        <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nchor="ctr">
                    <a:lnL cap="flat" cmpd="sng" w="12700">
                      <a:solidFill>
                        <a:schemeClr val="dk1"/>
                      </a:solidFill>
                      <a:prstDash val="solid"/>
                      <a:round/>
                      <a:headEnd len="sm" w="sm" type="none"/>
                      <a:tailEnd len="sm" w="sm" type="none"/>
                    </a:ln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9"/>
          <p:cNvSpPr txBox="1"/>
          <p:nvPr>
            <p:ph type="title"/>
          </p:nvPr>
        </p:nvSpPr>
        <p:spPr>
          <a:xfrm>
            <a:off x="800100" y="217967"/>
            <a:ext cx="10553700" cy="770861"/>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1800"/>
              <a:buNone/>
            </a:pPr>
            <a:r>
              <a:rPr lang="en-US"/>
              <a:t>Sample Size for Regression Models</a:t>
            </a:r>
            <a:endParaRPr/>
          </a:p>
        </p:txBody>
      </p:sp>
      <p:sp>
        <p:nvSpPr>
          <p:cNvPr id="177" name="Google Shape;177;p29"/>
          <p:cNvSpPr txBox="1"/>
          <p:nvPr/>
        </p:nvSpPr>
        <p:spPr>
          <a:xfrm>
            <a:off x="6782540" y="1903106"/>
            <a:ext cx="5409460" cy="760273"/>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178" name="Google Shape;178;p29"/>
          <p:cNvSpPr txBox="1"/>
          <p:nvPr/>
        </p:nvSpPr>
        <p:spPr>
          <a:xfrm>
            <a:off x="6782540" y="3611736"/>
            <a:ext cx="5409460" cy="884281"/>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179" name="Google Shape;179;p29"/>
          <p:cNvSpPr txBox="1"/>
          <p:nvPr/>
        </p:nvSpPr>
        <p:spPr>
          <a:xfrm>
            <a:off x="6782540" y="1558355"/>
            <a:ext cx="5274672"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1" lang="en-US" sz="1800" u="none" cap="none" strike="noStrike">
                <a:solidFill>
                  <a:srgbClr val="000000"/>
                </a:solidFill>
                <a:latin typeface="Calibri"/>
                <a:ea typeface="Calibri"/>
                <a:cs typeface="Calibri"/>
                <a:sym typeface="Calibri"/>
              </a:rPr>
              <a:t>Simple Linear Regression Formula</a:t>
            </a:r>
            <a:endParaRPr/>
          </a:p>
        </p:txBody>
      </p:sp>
      <p:sp>
        <p:nvSpPr>
          <p:cNvPr id="180" name="Google Shape;180;p29"/>
          <p:cNvSpPr txBox="1"/>
          <p:nvPr/>
        </p:nvSpPr>
        <p:spPr>
          <a:xfrm>
            <a:off x="800100" y="1344883"/>
            <a:ext cx="5804886" cy="4953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900"/>
              </a:spcBef>
              <a:spcAft>
                <a:spcPts val="0"/>
              </a:spcAft>
              <a:buClr>
                <a:schemeClr val="accent2"/>
              </a:buClr>
              <a:buSzPts val="2200"/>
              <a:buFont typeface="Arial"/>
              <a:buNone/>
            </a:pPr>
            <a:r>
              <a:rPr b="0" i="0" lang="en-US" sz="2400" u="none" cap="none" strike="noStrike">
                <a:solidFill>
                  <a:schemeClr val="dk1"/>
                </a:solidFill>
                <a:latin typeface="Calibri"/>
                <a:ea typeface="Calibri"/>
                <a:cs typeface="Calibri"/>
                <a:sym typeface="Calibri"/>
              </a:rPr>
              <a:t>Linear Regression</a:t>
            </a:r>
            <a:endParaRPr/>
          </a:p>
          <a:p>
            <a:pPr indent="-228600" lvl="1" marL="457200" marR="0" rtl="0" algn="l">
              <a:lnSpc>
                <a:spcPct val="100000"/>
              </a:lnSpc>
              <a:spcBef>
                <a:spcPts val="900"/>
              </a:spcBef>
              <a:spcAft>
                <a:spcPts val="0"/>
              </a:spcAft>
              <a:buClr>
                <a:schemeClr val="accent2"/>
              </a:buClr>
              <a:buSzPts val="2000"/>
              <a:buFont typeface="Arial"/>
              <a:buChar char="•"/>
            </a:pPr>
            <a:r>
              <a:rPr b="0" i="0" lang="en-US" sz="2000" u="none" cap="none" strike="noStrike">
                <a:solidFill>
                  <a:srgbClr val="7F7F7F"/>
                </a:solidFill>
                <a:latin typeface="Calibri"/>
                <a:ea typeface="Calibri"/>
                <a:cs typeface="Calibri"/>
                <a:sym typeface="Calibri"/>
              </a:rPr>
              <a:t>Detect a statistically significant difference in regression coefficients (beta) between groups</a:t>
            </a:r>
            <a:endParaRPr/>
          </a:p>
          <a:p>
            <a:pPr indent="-228600" lvl="1" marL="457200" marR="0" rtl="0" algn="l">
              <a:lnSpc>
                <a:spcPct val="100000"/>
              </a:lnSpc>
              <a:spcBef>
                <a:spcPts val="900"/>
              </a:spcBef>
              <a:spcAft>
                <a:spcPts val="0"/>
              </a:spcAft>
              <a:buClr>
                <a:schemeClr val="accent2"/>
              </a:buClr>
              <a:buSzPts val="2000"/>
              <a:buFont typeface="Arial"/>
              <a:buChar char="•"/>
            </a:pPr>
            <a:r>
              <a:rPr b="0" i="0" lang="en-US" sz="2000" u="none" cap="none" strike="noStrike">
                <a:solidFill>
                  <a:srgbClr val="7F7F7F"/>
                </a:solidFill>
                <a:latin typeface="Calibri"/>
                <a:ea typeface="Calibri"/>
                <a:cs typeface="Calibri"/>
                <a:sym typeface="Calibri"/>
              </a:rPr>
              <a:t>Formulae for simple &amp; multiple regression with different options for covariates</a:t>
            </a:r>
            <a:endParaRPr/>
          </a:p>
          <a:p>
            <a:pPr indent="0" lvl="0" marL="0" marR="0" rtl="0" algn="l">
              <a:lnSpc>
                <a:spcPct val="100000"/>
              </a:lnSpc>
              <a:spcBef>
                <a:spcPts val="900"/>
              </a:spcBef>
              <a:spcAft>
                <a:spcPts val="0"/>
              </a:spcAft>
              <a:buClr>
                <a:schemeClr val="accent2"/>
              </a:buClr>
              <a:buSzPts val="2200"/>
              <a:buFont typeface="Arial"/>
              <a:buNone/>
            </a:pPr>
            <a:r>
              <a:rPr b="0" i="0" lang="en-US" sz="2400" u="none" cap="none" strike="noStrike">
                <a:solidFill>
                  <a:schemeClr val="dk1"/>
                </a:solidFill>
                <a:latin typeface="Calibri"/>
                <a:ea typeface="Calibri"/>
                <a:cs typeface="Calibri"/>
                <a:sym typeface="Calibri"/>
              </a:rPr>
              <a:t>Logistic Regression</a:t>
            </a:r>
            <a:endParaRPr/>
          </a:p>
          <a:p>
            <a:pPr indent="-228600" lvl="1" marL="457200" marR="0" rtl="0" algn="l">
              <a:lnSpc>
                <a:spcPct val="100000"/>
              </a:lnSpc>
              <a:spcBef>
                <a:spcPts val="900"/>
              </a:spcBef>
              <a:spcAft>
                <a:spcPts val="0"/>
              </a:spcAft>
              <a:buClr>
                <a:schemeClr val="accent2"/>
              </a:buClr>
              <a:buSzPts val="2000"/>
              <a:buFont typeface="Arial"/>
              <a:buChar char="•"/>
            </a:pPr>
            <a:r>
              <a:rPr b="0" i="0" lang="en-US" sz="2000" u="none" cap="none" strike="noStrike">
                <a:solidFill>
                  <a:srgbClr val="7F7F7F"/>
                </a:solidFill>
                <a:latin typeface="Calibri"/>
                <a:ea typeface="Calibri"/>
                <a:cs typeface="Calibri"/>
                <a:sym typeface="Calibri"/>
              </a:rPr>
              <a:t>Detect a statistically significant difference in odds ratio between groups</a:t>
            </a:r>
            <a:endParaRPr/>
          </a:p>
          <a:p>
            <a:pPr indent="-228600" lvl="1" marL="457200" marR="0" rtl="0" algn="l">
              <a:lnSpc>
                <a:spcPct val="100000"/>
              </a:lnSpc>
              <a:spcBef>
                <a:spcPts val="900"/>
              </a:spcBef>
              <a:spcAft>
                <a:spcPts val="0"/>
              </a:spcAft>
              <a:buClr>
                <a:schemeClr val="accent2"/>
              </a:buClr>
              <a:buSzPts val="2000"/>
              <a:buFont typeface="Arial"/>
              <a:buChar char="•"/>
            </a:pPr>
            <a:r>
              <a:rPr b="0" i="0" lang="en-US" sz="2000" u="none" cap="none" strike="noStrike">
                <a:solidFill>
                  <a:srgbClr val="7F7F7F"/>
                </a:solidFill>
                <a:latin typeface="Calibri"/>
                <a:ea typeface="Calibri"/>
                <a:cs typeface="Calibri"/>
                <a:sym typeface="Calibri"/>
              </a:rPr>
              <a:t>Multiple formulae with different options for covariates</a:t>
            </a:r>
            <a:endParaRPr/>
          </a:p>
          <a:p>
            <a:pPr indent="0" lvl="0" marL="0" marR="0" rtl="0" algn="l">
              <a:lnSpc>
                <a:spcPct val="100000"/>
              </a:lnSpc>
              <a:spcBef>
                <a:spcPts val="900"/>
              </a:spcBef>
              <a:spcAft>
                <a:spcPts val="0"/>
              </a:spcAft>
              <a:buClr>
                <a:schemeClr val="accent2"/>
              </a:buClr>
              <a:buSzPts val="2200"/>
              <a:buFont typeface="Arial"/>
              <a:buNone/>
            </a:pPr>
            <a:r>
              <a:rPr b="0" i="0" lang="en-US" sz="2400" u="none" cap="none" strike="noStrike">
                <a:solidFill>
                  <a:schemeClr val="dk1"/>
                </a:solidFill>
                <a:latin typeface="Calibri"/>
                <a:ea typeface="Calibri"/>
                <a:cs typeface="Calibri"/>
                <a:sym typeface="Calibri"/>
              </a:rPr>
              <a:t>Cox Regression</a:t>
            </a:r>
            <a:endParaRPr/>
          </a:p>
          <a:p>
            <a:pPr indent="-228600" lvl="1" marL="457200" marR="0" rtl="0" algn="l">
              <a:lnSpc>
                <a:spcPct val="100000"/>
              </a:lnSpc>
              <a:spcBef>
                <a:spcPts val="900"/>
              </a:spcBef>
              <a:spcAft>
                <a:spcPts val="0"/>
              </a:spcAft>
              <a:buClr>
                <a:srgbClr val="37C2D6"/>
              </a:buClr>
              <a:buSzPts val="2000"/>
              <a:buFont typeface="Arial"/>
              <a:buChar char="•"/>
            </a:pPr>
            <a:r>
              <a:rPr b="0" i="0" lang="en-US" sz="2000" u="none" cap="none" strike="noStrike">
                <a:solidFill>
                  <a:srgbClr val="7F7F7F"/>
                </a:solidFill>
                <a:latin typeface="Calibri"/>
                <a:ea typeface="Calibri"/>
                <a:cs typeface="Calibri"/>
                <a:sym typeface="Calibri"/>
              </a:rPr>
              <a:t>Detect statistically significant difference in the hazard ratio between groups</a:t>
            </a:r>
            <a:endParaRPr/>
          </a:p>
          <a:p>
            <a:pPr indent="-101600" lvl="1" marL="457200" marR="0" rtl="0" algn="l">
              <a:lnSpc>
                <a:spcPct val="100000"/>
              </a:lnSpc>
              <a:spcBef>
                <a:spcPts val="900"/>
              </a:spcBef>
              <a:spcAft>
                <a:spcPts val="0"/>
              </a:spcAft>
              <a:buClr>
                <a:srgbClr val="37C2D6"/>
              </a:buClr>
              <a:buSzPts val="2000"/>
              <a:buFont typeface="Arial"/>
              <a:buNone/>
            </a:pPr>
            <a:r>
              <a:t/>
            </a:r>
            <a:endParaRPr b="0" i="0" sz="2000" u="none" cap="none" strike="noStrike">
              <a:solidFill>
                <a:srgbClr val="7F7F7F"/>
              </a:solidFill>
              <a:latin typeface="Calibri"/>
              <a:ea typeface="Calibri"/>
              <a:cs typeface="Calibri"/>
              <a:sym typeface="Calibri"/>
            </a:endParaRPr>
          </a:p>
          <a:p>
            <a:pPr indent="0" lvl="1" marL="228600" marR="0" rtl="0" algn="l">
              <a:lnSpc>
                <a:spcPct val="100000"/>
              </a:lnSpc>
              <a:spcBef>
                <a:spcPts val="900"/>
              </a:spcBef>
              <a:spcAft>
                <a:spcPts val="0"/>
              </a:spcAft>
              <a:buClr>
                <a:srgbClr val="37C2D6"/>
              </a:buClr>
              <a:buSzPts val="2000"/>
              <a:buFont typeface="Arial"/>
              <a:buNone/>
            </a:pPr>
            <a:r>
              <a:t/>
            </a:r>
            <a:endParaRPr b="0" i="0" sz="1800" u="none" cap="none" strike="noStrike">
              <a:solidFill>
                <a:srgbClr val="7F7F7F"/>
              </a:solidFill>
              <a:latin typeface="Calibri"/>
              <a:ea typeface="Calibri"/>
              <a:cs typeface="Calibri"/>
              <a:sym typeface="Calibri"/>
            </a:endParaRPr>
          </a:p>
          <a:p>
            <a:pPr indent="-101600" lvl="1" marL="457200" marR="0" rtl="0" algn="l">
              <a:lnSpc>
                <a:spcPct val="100000"/>
              </a:lnSpc>
              <a:spcBef>
                <a:spcPts val="900"/>
              </a:spcBef>
              <a:spcAft>
                <a:spcPts val="0"/>
              </a:spcAft>
              <a:buClr>
                <a:srgbClr val="37C2D6"/>
              </a:buClr>
              <a:buSzPts val="2000"/>
              <a:buFont typeface="Arial"/>
              <a:buNone/>
            </a:pPr>
            <a:r>
              <a:t/>
            </a:r>
            <a:endParaRPr b="0" i="0" sz="1800" u="none" cap="none" strike="noStrike">
              <a:solidFill>
                <a:srgbClr val="7F7F7F"/>
              </a:solidFill>
              <a:latin typeface="Calibri"/>
              <a:ea typeface="Calibri"/>
              <a:cs typeface="Calibri"/>
              <a:sym typeface="Calibri"/>
            </a:endParaRPr>
          </a:p>
          <a:p>
            <a:pPr indent="-88900" lvl="0" marL="228600" marR="0" rtl="0" algn="l">
              <a:lnSpc>
                <a:spcPct val="100000"/>
              </a:lnSpc>
              <a:spcBef>
                <a:spcPts val="900"/>
              </a:spcBef>
              <a:spcAft>
                <a:spcPts val="0"/>
              </a:spcAft>
              <a:buClr>
                <a:schemeClr val="accent2"/>
              </a:buClr>
              <a:buSzPts val="2200"/>
              <a:buFont typeface="Arial"/>
              <a:buNone/>
            </a:pPr>
            <a:r>
              <a:t/>
            </a:r>
            <a:endParaRPr b="0" i="0" sz="2800" u="none" cap="none" strike="noStrike">
              <a:solidFill>
                <a:schemeClr val="dk1"/>
              </a:solidFill>
              <a:latin typeface="Calibri"/>
              <a:ea typeface="Calibri"/>
              <a:cs typeface="Calibri"/>
              <a:sym typeface="Calibri"/>
            </a:endParaRPr>
          </a:p>
          <a:p>
            <a:pPr indent="0" lvl="1" marL="228600" marR="0" rtl="0" algn="l">
              <a:lnSpc>
                <a:spcPct val="100000"/>
              </a:lnSpc>
              <a:spcBef>
                <a:spcPts val="900"/>
              </a:spcBef>
              <a:spcAft>
                <a:spcPts val="0"/>
              </a:spcAft>
              <a:buClr>
                <a:schemeClr val="accent2"/>
              </a:buClr>
              <a:buSzPts val="2000"/>
              <a:buFont typeface="Arial"/>
              <a:buNone/>
            </a:pPr>
            <a:r>
              <a:t/>
            </a:r>
            <a:endParaRPr b="0" i="0" sz="2400" u="none" cap="none" strike="noStrike">
              <a:solidFill>
                <a:schemeClr val="dk1"/>
              </a:solidFill>
              <a:latin typeface="Calibri"/>
              <a:ea typeface="Calibri"/>
              <a:cs typeface="Calibri"/>
              <a:sym typeface="Calibri"/>
            </a:endParaRPr>
          </a:p>
        </p:txBody>
      </p:sp>
      <p:sp>
        <p:nvSpPr>
          <p:cNvPr id="181" name="Google Shape;181;p29"/>
          <p:cNvSpPr txBox="1"/>
          <p:nvPr/>
        </p:nvSpPr>
        <p:spPr>
          <a:xfrm>
            <a:off x="6782540" y="5338734"/>
            <a:ext cx="5409460" cy="756746"/>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182" name="Google Shape;182;p29"/>
          <p:cNvSpPr txBox="1"/>
          <p:nvPr/>
        </p:nvSpPr>
        <p:spPr>
          <a:xfrm>
            <a:off x="6604986" y="4912239"/>
            <a:ext cx="5587013"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1" lang="en-US" sz="1800" u="none" cap="none" strike="noStrike">
                <a:solidFill>
                  <a:srgbClr val="000000"/>
                </a:solidFill>
                <a:latin typeface="Calibri"/>
                <a:ea typeface="Calibri"/>
                <a:cs typeface="Calibri"/>
                <a:sym typeface="Calibri"/>
              </a:rPr>
              <a:t>Schoenfeld Formula for Time-to-Event Data (Hsieh, 2000)</a:t>
            </a:r>
            <a:endParaRPr/>
          </a:p>
        </p:txBody>
      </p:sp>
      <p:sp>
        <p:nvSpPr>
          <p:cNvPr id="183" name="Google Shape;183;p29"/>
          <p:cNvSpPr txBox="1"/>
          <p:nvPr/>
        </p:nvSpPr>
        <p:spPr>
          <a:xfrm>
            <a:off x="6604986" y="3092451"/>
            <a:ext cx="5587014"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1" lang="en-US" sz="1800" u="none" cap="none" strike="noStrike">
                <a:solidFill>
                  <a:srgbClr val="000000"/>
                </a:solidFill>
                <a:latin typeface="Calibri"/>
                <a:ea typeface="Calibri"/>
                <a:cs typeface="Calibri"/>
                <a:sym typeface="Calibri"/>
              </a:rPr>
              <a:t>Wald Formula for Logistic Regression (Demidenko, 2007)</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2">
      <a:dk1>
        <a:srgbClr val="000000"/>
      </a:dk1>
      <a:lt1>
        <a:srgbClr val="FFFFFF"/>
      </a:lt1>
      <a:dk2>
        <a:srgbClr val="335B74"/>
      </a:dk2>
      <a:lt2>
        <a:srgbClr val="DFE3E5"/>
      </a:lt2>
      <a:accent1>
        <a:srgbClr val="1CADE4"/>
      </a:accent1>
      <a:accent2>
        <a:srgbClr val="37C2D6"/>
      </a:accent2>
      <a:accent3>
        <a:srgbClr val="2683C6"/>
      </a:accent3>
      <a:accent4>
        <a:srgbClr val="42BA97"/>
      </a:accent4>
      <a:accent5>
        <a:srgbClr val="3E8853"/>
      </a:accent5>
      <a:accent6>
        <a:srgbClr val="62A39F"/>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2022-08-22T16:39:30Z</dcterms:created>
  <dc:creator>Liam Burke</dc:creator>
</cp:coreProperties>
</file>