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25"/>
  </p:notesMasterIdLst>
  <p:sldIdLst>
    <p:sldId id="256" r:id="rId2"/>
    <p:sldId id="257" r:id="rId3"/>
    <p:sldId id="261" r:id="rId4"/>
    <p:sldId id="262" r:id="rId5"/>
    <p:sldId id="263" r:id="rId6"/>
    <p:sldId id="289" r:id="rId7"/>
    <p:sldId id="942" r:id="rId8"/>
    <p:sldId id="943" r:id="rId9"/>
    <p:sldId id="957" r:id="rId10"/>
    <p:sldId id="944" r:id="rId11"/>
    <p:sldId id="269" r:id="rId12"/>
    <p:sldId id="930" r:id="rId13"/>
    <p:sldId id="953" r:id="rId14"/>
    <p:sldId id="946" r:id="rId15"/>
    <p:sldId id="282" r:id="rId16"/>
    <p:sldId id="325" r:id="rId17"/>
    <p:sldId id="283" r:id="rId18"/>
    <p:sldId id="284" r:id="rId19"/>
    <p:sldId id="938" r:id="rId20"/>
    <p:sldId id="305" r:id="rId21"/>
    <p:sldId id="960" r:id="rId22"/>
    <p:sldId id="959" r:id="rId23"/>
    <p:sldId id="958" r:id="rId24"/>
  </p:sldIdLst>
  <p:sldSz cx="12192000" cy="6858000"/>
  <p:notesSz cx="6858000" cy="9144000"/>
  <p:embeddedFontLst>
    <p:embeddedFont>
      <p:font typeface="Cambria Math" panose="02040503050406030204" pitchFamily="18" charset="0"/>
      <p:regular r:id="rId26"/>
    </p:embeddedFont>
    <p:embeddedFont>
      <p:font typeface="Public Sans" pitchFamily="2" charset="0"/>
      <p:regular r:id="rId27"/>
      <p:bold r:id="rId28"/>
      <p:italic r:id="rId29"/>
      <p:boldItalic r:id="rId30"/>
    </p:embeddedFont>
    <p:embeddedFont>
      <p:font typeface="Public Sans ExtraLight" pitchFamily="2" charset="0"/>
      <p:regular r:id="rId31"/>
      <p:bold r:id="rId32"/>
      <p:italic r:id="rId33"/>
      <p:boldItalic r:id="rId34"/>
    </p:embeddedFont>
    <p:embeddedFont>
      <p:font typeface="Public Sans Light" pitchFamily="2" charset="0"/>
      <p:regular r:id="rId35"/>
      <p:bold r:id="rId36"/>
      <p:italic r:id="rId37"/>
      <p:boldItalic r:id="rId38"/>
    </p:embeddedFont>
    <p:embeddedFont>
      <p:font typeface="Public Sans Medium" pitchFamily="2" charset="0"/>
      <p:regular r:id="rId39"/>
      <p:bold r:id="rId40"/>
      <p:italic r:id="rId41"/>
      <p:boldItalic r:id="rId42"/>
    </p:embeddedFont>
    <p:embeddedFont>
      <p:font typeface="Public Sans SemiBold" pitchFamily="2" charset="0"/>
      <p:regular r:id="rId43"/>
      <p:bold r:id="rId44"/>
      <p:italic r:id="rId45"/>
      <p:boldItalic r:id="rId4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205">
          <p15:clr>
            <a:srgbClr val="A4A3A4"/>
          </p15:clr>
        </p15:guide>
        <p15:guide id="2" pos="506">
          <p15:clr>
            <a:srgbClr val="A4A3A4"/>
          </p15:clr>
        </p15:guide>
        <p15:guide id="3" pos="1958">
          <p15:clr>
            <a:srgbClr val="A4A3A4"/>
          </p15:clr>
        </p15:guide>
        <p15:guide id="4" orient="horz" pos="2364">
          <p15:clr>
            <a:srgbClr val="A4A3A4"/>
          </p15:clr>
        </p15:guide>
        <p15:guide id="5" pos="370">
          <p15:clr>
            <a:srgbClr val="A4A3A4"/>
          </p15:clr>
        </p15:guide>
        <p15:guide id="6" pos="1663">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2" roundtripDataSignature="AMtx7mgpwu03tESh8RZEiiwxBPOSgY+EJ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AC0B8"/>
    <a:srgbClr val="C6C39E"/>
    <a:srgbClr val="DBDFD4"/>
    <a:srgbClr val="F3F3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D04D9AD-1C91-4165-89EE-F5BDA3484296}">
  <a:tblStyle styleId="{ED04D9AD-1C91-4165-89EE-F5BDA3484296}"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7F1FA"/>
          </a:solidFill>
        </a:fill>
      </a:tcStyle>
    </a:wholeTbl>
    <a:band1H>
      <a:tcTxStyle b="off" i="off"/>
      <a:tcStyle>
        <a:tcBdr/>
        <a:fill>
          <a:solidFill>
            <a:srgbClr val="CBE2F5"/>
          </a:solidFill>
        </a:fill>
      </a:tcStyle>
    </a:band1H>
    <a:band2H>
      <a:tcTxStyle b="off" i="off"/>
      <a:tcStyle>
        <a:tcBdr/>
      </a:tcStyle>
    </a:band2H>
    <a:band1V>
      <a:tcTxStyle b="off" i="off"/>
      <a:tcStyle>
        <a:tcBdr/>
        <a:fill>
          <a:solidFill>
            <a:srgbClr val="CBE2F5"/>
          </a:solidFill>
        </a:fill>
      </a:tcStyle>
    </a:band1V>
    <a:band2V>
      <a:tcTxStyle b="off" i="off"/>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 styleId="{B27ED27E-AE60-4B62-9C2B-947F3B54E379}" styleName="Table_1">
    <a:wholeTbl>
      <a:tcTxStyle b="off" i="off">
        <a:font>
          <a:latin typeface="Public Sans"/>
          <a:ea typeface="Public Sans"/>
          <a:cs typeface="Public Sans"/>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7E7E7"/>
          </a:solidFill>
        </a:fill>
      </a:tcStyle>
    </a:wholeTbl>
    <a:band1H>
      <a:tcTxStyle b="off" i="off"/>
      <a:tcStyle>
        <a:tcBdr/>
        <a:fill>
          <a:solidFill>
            <a:srgbClr val="CACBCC"/>
          </a:solidFill>
        </a:fill>
      </a:tcStyle>
    </a:band1H>
    <a:band2H>
      <a:tcTxStyle b="off" i="off"/>
      <a:tcStyle>
        <a:tcBdr/>
      </a:tcStyle>
    </a:band2H>
    <a:band1V>
      <a:tcTxStyle b="off" i="off"/>
      <a:tcStyle>
        <a:tcBdr/>
        <a:fill>
          <a:solidFill>
            <a:srgbClr val="CACBCC"/>
          </a:solidFill>
        </a:fill>
      </a:tcStyle>
    </a:band1V>
    <a:band2V>
      <a:tcTxStyle b="off" i="off"/>
      <a:tcStyle>
        <a:tcBdr/>
      </a:tcStyle>
    </a:band2V>
    <a:lastCol>
      <a:tcTxStyle b="on" i="off">
        <a:font>
          <a:latin typeface="Public Sans"/>
          <a:ea typeface="Public Sans"/>
          <a:cs typeface="Public Sans"/>
        </a:font>
        <a:schemeClr val="lt1"/>
      </a:tcTxStyle>
      <a:tcStyle>
        <a:tcBdr/>
        <a:fill>
          <a:solidFill>
            <a:schemeClr val="accent1"/>
          </a:solidFill>
        </a:fill>
      </a:tcStyle>
    </a:lastCol>
    <a:firstCol>
      <a:tcTxStyle b="on" i="off">
        <a:font>
          <a:latin typeface="Public Sans"/>
          <a:ea typeface="Public Sans"/>
          <a:cs typeface="Public Sans"/>
        </a:font>
        <a:schemeClr val="lt1"/>
      </a:tcTxStyle>
      <a:tcStyle>
        <a:tcBdr/>
        <a:fill>
          <a:solidFill>
            <a:schemeClr val="accent1"/>
          </a:solidFill>
        </a:fill>
      </a:tcStyle>
    </a:firstCol>
    <a:lastRow>
      <a:tcTxStyle b="on" i="off">
        <a:font>
          <a:latin typeface="Public Sans"/>
          <a:ea typeface="Public Sans"/>
          <a:cs typeface="Public Sans"/>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Public Sans"/>
          <a:ea typeface="Public Sans"/>
          <a:cs typeface="Public Sans"/>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55" autoAdjust="0"/>
    <p:restoredTop sz="94660"/>
  </p:normalViewPr>
  <p:slideViewPr>
    <p:cSldViewPr snapToGrid="0">
      <p:cViewPr varScale="1">
        <p:scale>
          <a:sx n="79" d="100"/>
          <a:sy n="79" d="100"/>
        </p:scale>
        <p:origin x="730" y="72"/>
      </p:cViewPr>
      <p:guideLst>
        <p:guide orient="horz" pos="2205"/>
        <p:guide pos="506"/>
        <p:guide pos="1958"/>
        <p:guide orient="horz" pos="2364"/>
        <p:guide pos="370"/>
        <p:guide pos="166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openxmlformats.org/officeDocument/2006/relationships/font" Target="fonts/font14.fntdata"/><Relationship Id="rId21" Type="http://schemas.openxmlformats.org/officeDocument/2006/relationships/slide" Target="slides/slide20.xml"/><Relationship Id="rId34" Type="http://schemas.openxmlformats.org/officeDocument/2006/relationships/font" Target="fonts/font9.fntdata"/><Relationship Id="rId42" Type="http://schemas.openxmlformats.org/officeDocument/2006/relationships/font" Target="fonts/font17.fntdata"/><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4.fntdata"/><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font" Target="fonts/font15.fntdata"/><Relationship Id="rId45" Type="http://schemas.openxmlformats.org/officeDocument/2006/relationships/font" Target="fonts/font20.fntdata"/><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4" Type="http://schemas.openxmlformats.org/officeDocument/2006/relationships/font" Target="fonts/font19.fntdata"/><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43" Type="http://schemas.openxmlformats.org/officeDocument/2006/relationships/font" Target="fonts/font18.fntdata"/><Relationship Id="rId64"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font" Target="fonts/font13.fntdata"/><Relationship Id="rId46" Type="http://schemas.openxmlformats.org/officeDocument/2006/relationships/font" Target="fonts/font21.fntdata"/><Relationship Id="rId20" Type="http://schemas.openxmlformats.org/officeDocument/2006/relationships/slide" Target="slides/slide19.xml"/><Relationship Id="rId41" Type="http://schemas.openxmlformats.org/officeDocument/2006/relationships/font" Target="fonts/font16.fntdata"/><Relationship Id="rId62"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IE"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9"/>
        <p:cNvGrpSpPr/>
        <p:nvPr/>
      </p:nvGrpSpPr>
      <p:grpSpPr>
        <a:xfrm>
          <a:off x="0" y="0"/>
          <a:ext cx="0" cy="0"/>
          <a:chOff x="0" y="0"/>
          <a:chExt cx="0" cy="0"/>
        </a:xfrm>
      </p:grpSpPr>
      <p:sp>
        <p:nvSpPr>
          <p:cNvPr id="2030" name="Google Shape;2030;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031" name="Google Shape;2031;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1">
          <a:extLst>
            <a:ext uri="{FF2B5EF4-FFF2-40B4-BE49-F238E27FC236}">
              <a16:creationId xmlns:a16="http://schemas.microsoft.com/office/drawing/2014/main" id="{DCA0338E-59C5-4DCA-528B-7B78FEB2416E}"/>
            </a:ext>
          </a:extLst>
        </p:cNvPr>
        <p:cNvGrpSpPr/>
        <p:nvPr/>
      </p:nvGrpSpPr>
      <p:grpSpPr>
        <a:xfrm>
          <a:off x="0" y="0"/>
          <a:ext cx="0" cy="0"/>
          <a:chOff x="0" y="0"/>
          <a:chExt cx="0" cy="0"/>
        </a:xfrm>
      </p:grpSpPr>
      <p:sp>
        <p:nvSpPr>
          <p:cNvPr id="2142" name="Google Shape;2142;g2b148969348_0_187:notes">
            <a:extLst>
              <a:ext uri="{FF2B5EF4-FFF2-40B4-BE49-F238E27FC236}">
                <a16:creationId xmlns:a16="http://schemas.microsoft.com/office/drawing/2014/main" id="{F216890D-9346-0EE4-11A2-E3A7F74D0132}"/>
              </a:ext>
            </a:extLst>
          </p:cNvPr>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43" name="Google Shape;2143;g2b148969348_0_187:notes">
            <a:extLst>
              <a:ext uri="{FF2B5EF4-FFF2-40B4-BE49-F238E27FC236}">
                <a16:creationId xmlns:a16="http://schemas.microsoft.com/office/drawing/2014/main" id="{7B88D8C1-5B83-C6E6-CC6A-7C58F1E20811}"/>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884256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3">
          <a:extLst>
            <a:ext uri="{FF2B5EF4-FFF2-40B4-BE49-F238E27FC236}">
              <a16:creationId xmlns:a16="http://schemas.microsoft.com/office/drawing/2014/main" id="{64C46DD1-9DFB-A991-B2F6-3E55FE2562C9}"/>
            </a:ext>
          </a:extLst>
        </p:cNvPr>
        <p:cNvGrpSpPr/>
        <p:nvPr/>
      </p:nvGrpSpPr>
      <p:grpSpPr>
        <a:xfrm>
          <a:off x="0" y="0"/>
          <a:ext cx="0" cy="0"/>
          <a:chOff x="0" y="0"/>
          <a:chExt cx="0" cy="0"/>
        </a:xfrm>
      </p:grpSpPr>
      <p:sp>
        <p:nvSpPr>
          <p:cNvPr id="2124" name="Google Shape;2124;g2b148969348_0_114:notes">
            <a:extLst>
              <a:ext uri="{FF2B5EF4-FFF2-40B4-BE49-F238E27FC236}">
                <a16:creationId xmlns:a16="http://schemas.microsoft.com/office/drawing/2014/main" id="{8AE32E9F-420C-AB39-AE5B-BFC2AF0DA13A}"/>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25" name="Google Shape;2125;g2b148969348_0_114:notes">
            <a:extLst>
              <a:ext uri="{FF2B5EF4-FFF2-40B4-BE49-F238E27FC236}">
                <a16:creationId xmlns:a16="http://schemas.microsoft.com/office/drawing/2014/main" id="{12C049CE-6617-38A7-703E-246E12AF7307}"/>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221296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3"/>
        <p:cNvGrpSpPr/>
        <p:nvPr/>
      </p:nvGrpSpPr>
      <p:grpSpPr>
        <a:xfrm>
          <a:off x="0" y="0"/>
          <a:ext cx="0" cy="0"/>
          <a:chOff x="0" y="0"/>
          <a:chExt cx="0" cy="0"/>
        </a:xfrm>
      </p:grpSpPr>
      <p:sp>
        <p:nvSpPr>
          <p:cNvPr id="2254" name="Google Shape;2254;g2b1c0db4310_0_1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55" name="Google Shape;2255;g2b1c0db4310_0_1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5">
          <a:extLst>
            <a:ext uri="{FF2B5EF4-FFF2-40B4-BE49-F238E27FC236}">
              <a16:creationId xmlns:a16="http://schemas.microsoft.com/office/drawing/2014/main" id="{B4442F81-71C7-A718-E020-9B27B1CBAF54}"/>
            </a:ext>
          </a:extLst>
        </p:cNvPr>
        <p:cNvGrpSpPr/>
        <p:nvPr/>
      </p:nvGrpSpPr>
      <p:grpSpPr>
        <a:xfrm>
          <a:off x="0" y="0"/>
          <a:ext cx="0" cy="0"/>
          <a:chOff x="0" y="0"/>
          <a:chExt cx="0" cy="0"/>
        </a:xfrm>
      </p:grpSpPr>
      <p:sp>
        <p:nvSpPr>
          <p:cNvPr id="2126" name="Google Shape;2126;p13:notes">
            <a:extLst>
              <a:ext uri="{FF2B5EF4-FFF2-40B4-BE49-F238E27FC236}">
                <a16:creationId xmlns:a16="http://schemas.microsoft.com/office/drawing/2014/main" id="{C70E84EE-E16B-20D9-2008-595B7163CD6F}"/>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27" name="Google Shape;2127;p13:notes">
            <a:extLst>
              <a:ext uri="{FF2B5EF4-FFF2-40B4-BE49-F238E27FC236}">
                <a16:creationId xmlns:a16="http://schemas.microsoft.com/office/drawing/2014/main" id="{D26422D9-FB66-2926-47F5-6EA58CB41965}"/>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9028468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9"/>
        <p:cNvGrpSpPr/>
        <p:nvPr/>
      </p:nvGrpSpPr>
      <p:grpSpPr>
        <a:xfrm>
          <a:off x="0" y="0"/>
          <a:ext cx="0" cy="0"/>
          <a:chOff x="0" y="0"/>
          <a:chExt cx="0" cy="0"/>
        </a:xfrm>
      </p:grpSpPr>
      <p:sp>
        <p:nvSpPr>
          <p:cNvPr id="2260" name="Google Shape;2260;g2b1c0db4310_0_1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61" name="Google Shape;2261;g2b1c0db4310_0_17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228600" lvl="0" indent="-152400" algn="l" rtl="0">
              <a:lnSpc>
                <a:spcPct val="100000"/>
              </a:lnSpc>
              <a:spcBef>
                <a:spcPts val="0"/>
              </a:spcBef>
              <a:spcAft>
                <a:spcPts val="0"/>
              </a:spcAft>
              <a:buClr>
                <a:schemeClr val="dk1"/>
              </a:buClr>
              <a:buSzPts val="1200"/>
              <a:buFont typeface="Calibri"/>
              <a:buNone/>
            </a:pPr>
            <a:endParaRPr/>
          </a:p>
        </p:txBody>
      </p:sp>
      <p:sp>
        <p:nvSpPr>
          <p:cNvPr id="2262" name="Google Shape;2262;g2b1c0db4310_0_17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IE"/>
              <a:t>17</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0"/>
        <p:cNvGrpSpPr/>
        <p:nvPr/>
      </p:nvGrpSpPr>
      <p:grpSpPr>
        <a:xfrm>
          <a:off x="0" y="0"/>
          <a:ext cx="0" cy="0"/>
          <a:chOff x="0" y="0"/>
          <a:chExt cx="0" cy="0"/>
        </a:xfrm>
      </p:grpSpPr>
      <p:sp>
        <p:nvSpPr>
          <p:cNvPr id="2271" name="Google Shape;2271;g276a1c4e488_0_6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272" name="Google Shape;2272;g276a1c4e488_0_6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1">
          <a:extLst>
            <a:ext uri="{FF2B5EF4-FFF2-40B4-BE49-F238E27FC236}">
              <a16:creationId xmlns:a16="http://schemas.microsoft.com/office/drawing/2014/main" id="{28BB7A6B-FF0B-1926-CA7F-CF7B7380F9C2}"/>
            </a:ext>
          </a:extLst>
        </p:cNvPr>
        <p:cNvGrpSpPr/>
        <p:nvPr/>
      </p:nvGrpSpPr>
      <p:grpSpPr>
        <a:xfrm>
          <a:off x="0" y="0"/>
          <a:ext cx="0" cy="0"/>
          <a:chOff x="0" y="0"/>
          <a:chExt cx="0" cy="0"/>
        </a:xfrm>
      </p:grpSpPr>
      <p:sp>
        <p:nvSpPr>
          <p:cNvPr id="2272" name="Google Shape;2272;g2b1c0db4310_0_480:notes">
            <a:extLst>
              <a:ext uri="{FF2B5EF4-FFF2-40B4-BE49-F238E27FC236}">
                <a16:creationId xmlns:a16="http://schemas.microsoft.com/office/drawing/2014/main" id="{C24F0B19-A2C8-64CB-F5E7-A745E6882542}"/>
              </a:ext>
            </a:extLst>
          </p:cNvPr>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73" name="Google Shape;2273;g2b1c0db4310_0_480:notes">
            <a:extLst>
              <a:ext uri="{FF2B5EF4-FFF2-40B4-BE49-F238E27FC236}">
                <a16:creationId xmlns:a16="http://schemas.microsoft.com/office/drawing/2014/main" id="{C289A393-3761-234D-9330-8FEFE88B8F6F}"/>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039980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1"/>
        <p:cNvGrpSpPr/>
        <p:nvPr/>
      </p:nvGrpSpPr>
      <p:grpSpPr>
        <a:xfrm>
          <a:off x="0" y="0"/>
          <a:ext cx="0" cy="0"/>
          <a:chOff x="0" y="0"/>
          <a:chExt cx="0" cy="0"/>
        </a:xfrm>
      </p:grpSpPr>
      <p:sp>
        <p:nvSpPr>
          <p:cNvPr id="2272" name="Google Shape;2272;g2b1c0db4310_0_48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73" name="Google Shape;2273;g2b1c0db4310_0_48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652497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1">
          <a:extLst>
            <a:ext uri="{FF2B5EF4-FFF2-40B4-BE49-F238E27FC236}">
              <a16:creationId xmlns:a16="http://schemas.microsoft.com/office/drawing/2014/main" id="{D20EE60A-CE25-0557-1F9D-85199E809C46}"/>
            </a:ext>
          </a:extLst>
        </p:cNvPr>
        <p:cNvGrpSpPr/>
        <p:nvPr/>
      </p:nvGrpSpPr>
      <p:grpSpPr>
        <a:xfrm>
          <a:off x="0" y="0"/>
          <a:ext cx="0" cy="0"/>
          <a:chOff x="0" y="0"/>
          <a:chExt cx="0" cy="0"/>
        </a:xfrm>
      </p:grpSpPr>
      <p:sp>
        <p:nvSpPr>
          <p:cNvPr id="2272" name="Google Shape;2272;g2b1c0db4310_0_480:notes">
            <a:extLst>
              <a:ext uri="{FF2B5EF4-FFF2-40B4-BE49-F238E27FC236}">
                <a16:creationId xmlns:a16="http://schemas.microsoft.com/office/drawing/2014/main" id="{5D760914-CA2E-489D-AD56-06AF3D7111D4}"/>
              </a:ext>
            </a:extLst>
          </p:cNvPr>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73" name="Google Shape;2273;g2b1c0db4310_0_480:notes">
            <a:extLst>
              <a:ext uri="{FF2B5EF4-FFF2-40B4-BE49-F238E27FC236}">
                <a16:creationId xmlns:a16="http://schemas.microsoft.com/office/drawing/2014/main" id="{A4BEB20F-DC87-9EF7-EBE5-951BAF1A5FDB}"/>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123457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1">
          <a:extLst>
            <a:ext uri="{FF2B5EF4-FFF2-40B4-BE49-F238E27FC236}">
              <a16:creationId xmlns:a16="http://schemas.microsoft.com/office/drawing/2014/main" id="{73D1ADC1-B177-5883-6916-6E03D9206EF5}"/>
            </a:ext>
          </a:extLst>
        </p:cNvPr>
        <p:cNvGrpSpPr/>
        <p:nvPr/>
      </p:nvGrpSpPr>
      <p:grpSpPr>
        <a:xfrm>
          <a:off x="0" y="0"/>
          <a:ext cx="0" cy="0"/>
          <a:chOff x="0" y="0"/>
          <a:chExt cx="0" cy="0"/>
        </a:xfrm>
      </p:grpSpPr>
      <p:sp>
        <p:nvSpPr>
          <p:cNvPr id="2272" name="Google Shape;2272;g2b1c0db4310_0_480:notes">
            <a:extLst>
              <a:ext uri="{FF2B5EF4-FFF2-40B4-BE49-F238E27FC236}">
                <a16:creationId xmlns:a16="http://schemas.microsoft.com/office/drawing/2014/main" id="{FC5CAE10-8587-2135-8D03-40F411454223}"/>
              </a:ext>
            </a:extLst>
          </p:cNvPr>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73" name="Google Shape;2273;g2b1c0db4310_0_480:notes">
            <a:extLst>
              <a:ext uri="{FF2B5EF4-FFF2-40B4-BE49-F238E27FC236}">
                <a16:creationId xmlns:a16="http://schemas.microsoft.com/office/drawing/2014/main" id="{77550B61-9F9D-3CBD-2F77-846BB215F405}"/>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238827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8"/>
        <p:cNvGrpSpPr/>
        <p:nvPr/>
      </p:nvGrpSpPr>
      <p:grpSpPr>
        <a:xfrm>
          <a:off x="0" y="0"/>
          <a:ext cx="0" cy="0"/>
          <a:chOff x="0" y="0"/>
          <a:chExt cx="0" cy="0"/>
        </a:xfrm>
      </p:grpSpPr>
      <p:sp>
        <p:nvSpPr>
          <p:cNvPr id="2039" name="Google Shape;2039;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40" name="Google Shape;2040;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1">
          <a:extLst>
            <a:ext uri="{FF2B5EF4-FFF2-40B4-BE49-F238E27FC236}">
              <a16:creationId xmlns:a16="http://schemas.microsoft.com/office/drawing/2014/main" id="{528A9F67-6294-621F-B2BB-DB30CFFE6DA6}"/>
            </a:ext>
          </a:extLst>
        </p:cNvPr>
        <p:cNvGrpSpPr/>
        <p:nvPr/>
      </p:nvGrpSpPr>
      <p:grpSpPr>
        <a:xfrm>
          <a:off x="0" y="0"/>
          <a:ext cx="0" cy="0"/>
          <a:chOff x="0" y="0"/>
          <a:chExt cx="0" cy="0"/>
        </a:xfrm>
      </p:grpSpPr>
      <p:sp>
        <p:nvSpPr>
          <p:cNvPr id="2272" name="Google Shape;2272;g2b1c0db4310_0_480:notes">
            <a:extLst>
              <a:ext uri="{FF2B5EF4-FFF2-40B4-BE49-F238E27FC236}">
                <a16:creationId xmlns:a16="http://schemas.microsoft.com/office/drawing/2014/main" id="{DB58DB1F-FF52-07EE-FD15-26EB35EC29B9}"/>
              </a:ext>
            </a:extLst>
          </p:cNvPr>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73" name="Google Shape;2273;g2b1c0db4310_0_480:notes">
            <a:extLst>
              <a:ext uri="{FF2B5EF4-FFF2-40B4-BE49-F238E27FC236}">
                <a16:creationId xmlns:a16="http://schemas.microsoft.com/office/drawing/2014/main" id="{9F6D29DD-BD9E-7FA2-8DAE-4B61BB447D74}"/>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452562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0"/>
        <p:cNvGrpSpPr/>
        <p:nvPr/>
      </p:nvGrpSpPr>
      <p:grpSpPr>
        <a:xfrm>
          <a:off x="0" y="0"/>
          <a:ext cx="0" cy="0"/>
          <a:chOff x="0" y="0"/>
          <a:chExt cx="0" cy="0"/>
        </a:xfrm>
      </p:grpSpPr>
      <p:sp>
        <p:nvSpPr>
          <p:cNvPr id="2071" name="Google Shape;2071;g276a1c4e488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72" name="Google Shape;2072;g276a1c4e488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5"/>
        <p:cNvGrpSpPr/>
        <p:nvPr/>
      </p:nvGrpSpPr>
      <p:grpSpPr>
        <a:xfrm>
          <a:off x="0" y="0"/>
          <a:ext cx="0" cy="0"/>
          <a:chOff x="0" y="0"/>
          <a:chExt cx="0" cy="0"/>
        </a:xfrm>
      </p:grpSpPr>
      <p:sp>
        <p:nvSpPr>
          <p:cNvPr id="2086" name="Google Shape;2086;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87" name="Google Shape;2087;p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88" name="Google Shape;2088;p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IE" sz="1400" b="0" i="0" u="none" strike="noStrike" cap="none">
                <a:solidFill>
                  <a:srgbClr val="000000"/>
                </a:solidFill>
                <a:latin typeface="Arial"/>
                <a:ea typeface="Arial"/>
                <a:cs typeface="Arial"/>
                <a:sym typeface="Arial"/>
              </a:rPr>
              <a:t>4</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6"/>
        <p:cNvGrpSpPr/>
        <p:nvPr/>
      </p:nvGrpSpPr>
      <p:grpSpPr>
        <a:xfrm>
          <a:off x="0" y="0"/>
          <a:ext cx="0" cy="0"/>
          <a:chOff x="0" y="0"/>
          <a:chExt cx="0" cy="0"/>
        </a:xfrm>
      </p:grpSpPr>
      <p:sp>
        <p:nvSpPr>
          <p:cNvPr id="2097" name="Google Shape;2097;g276a1c4e488_0_1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98" name="Google Shape;2098;g276a1c4e488_0_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1"/>
        <p:cNvGrpSpPr/>
        <p:nvPr/>
      </p:nvGrpSpPr>
      <p:grpSpPr>
        <a:xfrm>
          <a:off x="0" y="0"/>
          <a:ext cx="0" cy="0"/>
          <a:chOff x="0" y="0"/>
          <a:chExt cx="0" cy="0"/>
        </a:xfrm>
      </p:grpSpPr>
      <p:sp>
        <p:nvSpPr>
          <p:cNvPr id="2142" name="Google Shape;2142;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43" name="Google Shape;2143;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539785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3">
          <a:extLst>
            <a:ext uri="{FF2B5EF4-FFF2-40B4-BE49-F238E27FC236}">
              <a16:creationId xmlns:a16="http://schemas.microsoft.com/office/drawing/2014/main" id="{4B606101-7CBF-8593-CC1C-1DC451EA9BFA}"/>
            </a:ext>
          </a:extLst>
        </p:cNvPr>
        <p:cNvGrpSpPr/>
        <p:nvPr/>
      </p:nvGrpSpPr>
      <p:grpSpPr>
        <a:xfrm>
          <a:off x="0" y="0"/>
          <a:ext cx="0" cy="0"/>
          <a:chOff x="0" y="0"/>
          <a:chExt cx="0" cy="0"/>
        </a:xfrm>
      </p:grpSpPr>
      <p:sp>
        <p:nvSpPr>
          <p:cNvPr id="2124" name="Google Shape;2124;g2b148969348_0_114:notes">
            <a:extLst>
              <a:ext uri="{FF2B5EF4-FFF2-40B4-BE49-F238E27FC236}">
                <a16:creationId xmlns:a16="http://schemas.microsoft.com/office/drawing/2014/main" id="{4DB9155D-E660-362F-B637-890A8720A07F}"/>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25" name="Google Shape;2125;g2b148969348_0_114:notes">
            <a:extLst>
              <a:ext uri="{FF2B5EF4-FFF2-40B4-BE49-F238E27FC236}">
                <a16:creationId xmlns:a16="http://schemas.microsoft.com/office/drawing/2014/main" id="{9754D285-9F18-ED6A-18F6-88BBAD6E6E39}"/>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2380278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1"/>
        <p:cNvGrpSpPr/>
        <p:nvPr/>
      </p:nvGrpSpPr>
      <p:grpSpPr>
        <a:xfrm>
          <a:off x="0" y="0"/>
          <a:ext cx="0" cy="0"/>
          <a:chOff x="0" y="0"/>
          <a:chExt cx="0" cy="0"/>
        </a:xfrm>
      </p:grpSpPr>
      <p:sp>
        <p:nvSpPr>
          <p:cNvPr id="2142" name="Google Shape;2142;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43" name="Google Shape;2143;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3">
          <a:extLst>
            <a:ext uri="{FF2B5EF4-FFF2-40B4-BE49-F238E27FC236}">
              <a16:creationId xmlns:a16="http://schemas.microsoft.com/office/drawing/2014/main" id="{171B16BD-CD0A-DD34-F051-FA6DFA2CF459}"/>
            </a:ext>
          </a:extLst>
        </p:cNvPr>
        <p:cNvGrpSpPr/>
        <p:nvPr/>
      </p:nvGrpSpPr>
      <p:grpSpPr>
        <a:xfrm>
          <a:off x="0" y="0"/>
          <a:ext cx="0" cy="0"/>
          <a:chOff x="0" y="0"/>
          <a:chExt cx="0" cy="0"/>
        </a:xfrm>
      </p:grpSpPr>
      <p:sp>
        <p:nvSpPr>
          <p:cNvPr id="2124" name="Google Shape;2124;g2b148969348_0_114:notes">
            <a:extLst>
              <a:ext uri="{FF2B5EF4-FFF2-40B4-BE49-F238E27FC236}">
                <a16:creationId xmlns:a16="http://schemas.microsoft.com/office/drawing/2014/main" id="{62DB4415-DC35-384F-6195-9F8961DA7499}"/>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25" name="Google Shape;2125;g2b148969348_0_114:notes">
            <a:extLst>
              <a:ext uri="{FF2B5EF4-FFF2-40B4-BE49-F238E27FC236}">
                <a16:creationId xmlns:a16="http://schemas.microsoft.com/office/drawing/2014/main" id="{B983A619-5E19-774F-6079-003C2E26E9B7}"/>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2254668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3">
  <p:cSld name="Title Slide 3">
    <p:bg>
      <p:bgPr>
        <a:solidFill>
          <a:schemeClr val="accent1"/>
        </a:solidFill>
        <a:effectLst/>
      </p:bgPr>
    </p:bg>
    <p:spTree>
      <p:nvGrpSpPr>
        <p:cNvPr id="1" name="Shape 15"/>
        <p:cNvGrpSpPr/>
        <p:nvPr/>
      </p:nvGrpSpPr>
      <p:grpSpPr>
        <a:xfrm>
          <a:off x="0" y="0"/>
          <a:ext cx="0" cy="0"/>
          <a:chOff x="0" y="0"/>
          <a:chExt cx="0" cy="0"/>
        </a:xfrm>
      </p:grpSpPr>
      <p:sp>
        <p:nvSpPr>
          <p:cNvPr id="16" name="Google Shape;16;p65"/>
          <p:cNvSpPr/>
          <p:nvPr/>
        </p:nvSpPr>
        <p:spPr>
          <a:xfrm>
            <a:off x="8718653" y="0"/>
            <a:ext cx="3488311" cy="6858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Public Sans Light"/>
              <a:ea typeface="Public Sans Light"/>
              <a:cs typeface="Public Sans Light"/>
              <a:sym typeface="Public Sans Light"/>
            </a:endParaRPr>
          </a:p>
        </p:txBody>
      </p:sp>
      <p:pic>
        <p:nvPicPr>
          <p:cNvPr id="17" name="Google Shape;17;p65"/>
          <p:cNvPicPr preferRelativeResize="0"/>
          <p:nvPr/>
        </p:nvPicPr>
        <p:blipFill rotWithShape="1">
          <a:blip r:embed="rId2">
            <a:alphaModFix amt="40000"/>
          </a:blip>
          <a:srcRect/>
          <a:stretch/>
        </p:blipFill>
        <p:spPr>
          <a:xfrm>
            <a:off x="6814443" y="482875"/>
            <a:ext cx="4440307" cy="4440307"/>
          </a:xfrm>
          <a:prstGeom prst="rect">
            <a:avLst/>
          </a:prstGeom>
          <a:noFill/>
          <a:ln>
            <a:noFill/>
          </a:ln>
        </p:spPr>
      </p:pic>
      <p:sp>
        <p:nvSpPr>
          <p:cNvPr id="18" name="Google Shape;18;p65"/>
          <p:cNvSpPr txBox="1">
            <a:spLocks noGrp="1"/>
          </p:cNvSpPr>
          <p:nvPr>
            <p:ph type="ctrTitle"/>
          </p:nvPr>
        </p:nvSpPr>
        <p:spPr>
          <a:xfrm>
            <a:off x="822636" y="1963875"/>
            <a:ext cx="5484398" cy="3151464"/>
          </a:xfrm>
          <a:prstGeom prst="rect">
            <a:avLst/>
          </a:prstGeom>
          <a:noFill/>
          <a:ln>
            <a:noFill/>
          </a:ln>
        </p:spPr>
        <p:txBody>
          <a:bodyPr spcFirstLastPara="1" wrap="square" lIns="27425" tIns="27425" rIns="27425" bIns="27425" anchor="t" anchorCtr="0">
            <a:noAutofit/>
          </a:bodyPr>
          <a:lstStyle>
            <a:lvl1pPr lvl="0" algn="l">
              <a:lnSpc>
                <a:spcPct val="105000"/>
              </a:lnSpc>
              <a:spcBef>
                <a:spcPts val="0"/>
              </a:spcBef>
              <a:spcAft>
                <a:spcPts val="0"/>
              </a:spcAft>
              <a:buClr>
                <a:schemeClr val="lt1"/>
              </a:buClr>
              <a:buSzPts val="4700"/>
              <a:buFont typeface="Public Sans Light"/>
              <a:buNone/>
              <a:defRPr sz="4700">
                <a:solidFill>
                  <a:schemeClr val="lt1"/>
                </a:solidFill>
                <a:latin typeface="Public Sans Light"/>
                <a:ea typeface="Public Sans Light"/>
                <a:cs typeface="Public Sans Light"/>
                <a:sym typeface="Public Sans Ligh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65"/>
          <p:cNvSpPr txBox="1">
            <a:spLocks noGrp="1"/>
          </p:cNvSpPr>
          <p:nvPr>
            <p:ph type="dt" idx="10"/>
          </p:nvPr>
        </p:nvSpPr>
        <p:spPr>
          <a:xfrm>
            <a:off x="745435" y="699908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65"/>
          <p:cNvSpPr txBox="1">
            <a:spLocks noGrp="1"/>
          </p:cNvSpPr>
          <p:nvPr>
            <p:ph type="sldNum" idx="12"/>
          </p:nvPr>
        </p:nvSpPr>
        <p:spPr>
          <a:xfrm>
            <a:off x="342900" y="6591107"/>
            <a:ext cx="892175" cy="157482"/>
          </a:xfrm>
          <a:prstGeom prst="rect">
            <a:avLst/>
          </a:prstGeom>
          <a:noFill/>
          <a:ln>
            <a:noFill/>
          </a:ln>
        </p:spPr>
        <p:txBody>
          <a:bodyPr spcFirstLastPara="1" wrap="square" lIns="0" tIns="0" rIns="0" bIns="0" anchor="b"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9pPr>
          </a:lstStyle>
          <a:p>
            <a:pPr marL="0" lvl="0" indent="0" algn="l" rtl="0">
              <a:spcBef>
                <a:spcPts val="0"/>
              </a:spcBef>
              <a:spcAft>
                <a:spcPts val="0"/>
              </a:spcAft>
              <a:buNone/>
            </a:pPr>
            <a:fld id="{00000000-1234-1234-1234-123412341234}" type="slidenum">
              <a:rPr lang="en-IE"/>
              <a:t>‹#›</a:t>
            </a:fld>
            <a:endParaRPr/>
          </a:p>
        </p:txBody>
      </p:sp>
      <p:pic>
        <p:nvPicPr>
          <p:cNvPr id="21" name="Google Shape;21;p65"/>
          <p:cNvPicPr preferRelativeResize="0"/>
          <p:nvPr/>
        </p:nvPicPr>
        <p:blipFill rotWithShape="1">
          <a:blip r:embed="rId3">
            <a:alphaModFix/>
          </a:blip>
          <a:srcRect/>
          <a:stretch/>
        </p:blipFill>
        <p:spPr>
          <a:xfrm>
            <a:off x="5945545" y="1919746"/>
            <a:ext cx="1674455" cy="1660021"/>
          </a:xfrm>
          <a:prstGeom prst="rect">
            <a:avLst/>
          </a:prstGeom>
          <a:noFill/>
          <a:ln>
            <a:noFill/>
          </a:ln>
        </p:spPr>
      </p:pic>
      <p:sp>
        <p:nvSpPr>
          <p:cNvPr id="22" name="Google Shape;22;p65"/>
          <p:cNvSpPr txBox="1">
            <a:spLocks noGrp="1"/>
          </p:cNvSpPr>
          <p:nvPr>
            <p:ph type="ftr" idx="11"/>
          </p:nvPr>
        </p:nvSpPr>
        <p:spPr>
          <a:xfrm>
            <a:off x="1306513" y="6591107"/>
            <a:ext cx="3001327" cy="153436"/>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sz="800">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23" name="Google Shape;23;p65" descr="A person in a white coat&#10;&#10;Description automatically generated with medium confidence"/>
          <p:cNvPicPr preferRelativeResize="0"/>
          <p:nvPr/>
        </p:nvPicPr>
        <p:blipFill rotWithShape="1">
          <a:blip r:embed="rId4">
            <a:alphaModFix/>
          </a:blip>
          <a:srcRect b="12216"/>
          <a:stretch/>
        </p:blipFill>
        <p:spPr>
          <a:xfrm>
            <a:off x="6625246" y="162560"/>
            <a:ext cx="4744118" cy="6695440"/>
          </a:xfrm>
          <a:prstGeom prst="rect">
            <a:avLst/>
          </a:prstGeom>
          <a:noFill/>
          <a:ln>
            <a:noFill/>
          </a:ln>
        </p:spPr>
      </p:pic>
      <p:pic>
        <p:nvPicPr>
          <p:cNvPr id="24" name="Google Shape;24;p65"/>
          <p:cNvPicPr preferRelativeResize="0"/>
          <p:nvPr/>
        </p:nvPicPr>
        <p:blipFill rotWithShape="1">
          <a:blip r:embed="rId5">
            <a:alphaModFix/>
          </a:blip>
          <a:srcRect/>
          <a:stretch/>
        </p:blipFill>
        <p:spPr>
          <a:xfrm>
            <a:off x="10462808" y="1675068"/>
            <a:ext cx="1941703" cy="2546074"/>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Key Content Silo 3">
  <p:cSld name="Key Content Silo 3">
    <p:bg>
      <p:bgPr>
        <a:solidFill>
          <a:schemeClr val="lt1"/>
        </a:solidFill>
        <a:effectLst/>
      </p:bgPr>
    </p:bg>
    <p:spTree>
      <p:nvGrpSpPr>
        <p:cNvPr id="1" name="Shape 25"/>
        <p:cNvGrpSpPr/>
        <p:nvPr/>
      </p:nvGrpSpPr>
      <p:grpSpPr>
        <a:xfrm>
          <a:off x="0" y="0"/>
          <a:ext cx="0" cy="0"/>
          <a:chOff x="0" y="0"/>
          <a:chExt cx="0" cy="0"/>
        </a:xfrm>
      </p:grpSpPr>
      <p:sp>
        <p:nvSpPr>
          <p:cNvPr id="26" name="Google Shape;26;p66"/>
          <p:cNvSpPr>
            <a:spLocks noGrp="1"/>
          </p:cNvSpPr>
          <p:nvPr>
            <p:ph type="pic" idx="2"/>
          </p:nvPr>
        </p:nvSpPr>
        <p:spPr>
          <a:xfrm>
            <a:off x="5645888" y="0"/>
            <a:ext cx="6546111" cy="6858000"/>
          </a:xfrm>
          <a:prstGeom prst="rect">
            <a:avLst/>
          </a:prstGeom>
          <a:noFill/>
          <a:ln>
            <a:noFill/>
          </a:ln>
        </p:spPr>
      </p:sp>
      <p:sp>
        <p:nvSpPr>
          <p:cNvPr id="27" name="Google Shape;27;p66"/>
          <p:cNvSpPr/>
          <p:nvPr/>
        </p:nvSpPr>
        <p:spPr>
          <a:xfrm>
            <a:off x="5645888" y="0"/>
            <a:ext cx="1286765" cy="6858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Public Sans Light"/>
              <a:ea typeface="Public Sans Light"/>
              <a:cs typeface="Public Sans Light"/>
              <a:sym typeface="Public Sans Light"/>
            </a:endParaRPr>
          </a:p>
        </p:txBody>
      </p:sp>
      <p:sp>
        <p:nvSpPr>
          <p:cNvPr id="28" name="Google Shape;28;p66"/>
          <p:cNvSpPr/>
          <p:nvPr/>
        </p:nvSpPr>
        <p:spPr>
          <a:xfrm>
            <a:off x="6915460" y="0"/>
            <a:ext cx="527654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Public Sans Light"/>
              <a:ea typeface="Public Sans Light"/>
              <a:cs typeface="Public Sans Light"/>
              <a:sym typeface="Public Sans Light"/>
            </a:endParaRPr>
          </a:p>
        </p:txBody>
      </p:sp>
      <p:pic>
        <p:nvPicPr>
          <p:cNvPr id="29" name="Google Shape;29;p66"/>
          <p:cNvPicPr preferRelativeResize="0"/>
          <p:nvPr/>
        </p:nvPicPr>
        <p:blipFill rotWithShape="1">
          <a:blip r:embed="rId2">
            <a:alphaModFix/>
          </a:blip>
          <a:srcRect/>
          <a:stretch/>
        </p:blipFill>
        <p:spPr>
          <a:xfrm>
            <a:off x="9013874" y="361120"/>
            <a:ext cx="3055248" cy="6214545"/>
          </a:xfrm>
          <a:prstGeom prst="rect">
            <a:avLst/>
          </a:prstGeom>
          <a:noFill/>
          <a:ln>
            <a:noFill/>
          </a:ln>
        </p:spPr>
      </p:pic>
      <p:sp>
        <p:nvSpPr>
          <p:cNvPr id="30" name="Google Shape;30;p66"/>
          <p:cNvSpPr txBox="1">
            <a:spLocks noGrp="1"/>
          </p:cNvSpPr>
          <p:nvPr>
            <p:ph type="dt" idx="10"/>
          </p:nvPr>
        </p:nvSpPr>
        <p:spPr>
          <a:xfrm>
            <a:off x="745435" y="699908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66"/>
          <p:cNvSpPr txBox="1">
            <a:spLocks noGrp="1"/>
          </p:cNvSpPr>
          <p:nvPr>
            <p:ph type="sldNum" idx="12"/>
          </p:nvPr>
        </p:nvSpPr>
        <p:spPr>
          <a:xfrm>
            <a:off x="342900" y="6591107"/>
            <a:ext cx="892175" cy="157482"/>
          </a:xfrm>
          <a:prstGeom prst="rect">
            <a:avLst/>
          </a:prstGeom>
          <a:noFill/>
          <a:ln>
            <a:noFill/>
          </a:ln>
        </p:spPr>
        <p:txBody>
          <a:bodyPr spcFirstLastPara="1" wrap="square" lIns="0" tIns="0" rIns="0" bIns="0" anchor="b"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9pPr>
          </a:lstStyle>
          <a:p>
            <a:pPr marL="0" lvl="0" indent="0" algn="l" rtl="0">
              <a:spcBef>
                <a:spcPts val="0"/>
              </a:spcBef>
              <a:spcAft>
                <a:spcPts val="0"/>
              </a:spcAft>
              <a:buNone/>
            </a:pPr>
            <a:fld id="{00000000-1234-1234-1234-123412341234}" type="slidenum">
              <a:rPr lang="en-IE"/>
              <a:t>‹#›</a:t>
            </a:fld>
            <a:endParaRPr/>
          </a:p>
        </p:txBody>
      </p:sp>
      <p:pic>
        <p:nvPicPr>
          <p:cNvPr id="32" name="Google Shape;32;p66"/>
          <p:cNvPicPr preferRelativeResize="0"/>
          <p:nvPr/>
        </p:nvPicPr>
        <p:blipFill rotWithShape="1">
          <a:blip r:embed="rId3">
            <a:alphaModFix/>
          </a:blip>
          <a:srcRect/>
          <a:stretch/>
        </p:blipFill>
        <p:spPr>
          <a:xfrm>
            <a:off x="10349913" y="2020956"/>
            <a:ext cx="1661295" cy="1656522"/>
          </a:xfrm>
          <a:prstGeom prst="rect">
            <a:avLst/>
          </a:prstGeom>
          <a:noFill/>
          <a:ln>
            <a:noFill/>
          </a:ln>
        </p:spPr>
      </p:pic>
      <p:pic>
        <p:nvPicPr>
          <p:cNvPr id="33" name="Google Shape;33;p66"/>
          <p:cNvPicPr preferRelativeResize="0"/>
          <p:nvPr/>
        </p:nvPicPr>
        <p:blipFill rotWithShape="1">
          <a:blip r:embed="rId4">
            <a:alphaModFix/>
          </a:blip>
          <a:srcRect/>
          <a:stretch/>
        </p:blipFill>
        <p:spPr>
          <a:xfrm>
            <a:off x="6091168" y="2015976"/>
            <a:ext cx="1661295" cy="1666083"/>
          </a:xfrm>
          <a:prstGeom prst="rect">
            <a:avLst/>
          </a:prstGeom>
          <a:noFill/>
          <a:ln>
            <a:noFill/>
          </a:ln>
        </p:spPr>
      </p:pic>
      <p:sp>
        <p:nvSpPr>
          <p:cNvPr id="34" name="Google Shape;34;p66"/>
          <p:cNvSpPr txBox="1">
            <a:spLocks noGrp="1"/>
          </p:cNvSpPr>
          <p:nvPr>
            <p:ph type="body" idx="1"/>
          </p:nvPr>
        </p:nvSpPr>
        <p:spPr>
          <a:xfrm>
            <a:off x="778024" y="2127137"/>
            <a:ext cx="3923905" cy="406082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4700"/>
              <a:buFont typeface="Public Sans SemiBold"/>
              <a:buNone/>
              <a:defRPr sz="4700">
                <a:latin typeface="Public Sans SemiBold"/>
                <a:ea typeface="Public Sans SemiBold"/>
                <a:cs typeface="Public Sans SemiBold"/>
                <a:sym typeface="Public Sans SemiBold"/>
              </a:defRPr>
            </a:lvl1pPr>
            <a:lvl2pPr marL="914400" lvl="1" indent="-228600" algn="l">
              <a:lnSpc>
                <a:spcPct val="120000"/>
              </a:lnSpc>
              <a:spcBef>
                <a:spcPts val="1800"/>
              </a:spcBef>
              <a:spcAft>
                <a:spcPts val="0"/>
              </a:spcAft>
              <a:buClr>
                <a:schemeClr val="dk1"/>
              </a:buClr>
              <a:buSzPts val="1600"/>
              <a:buNone/>
              <a:defRPr/>
            </a:lvl2pPr>
            <a:lvl3pPr marL="1371600" lvl="2" indent="-228600" algn="l">
              <a:lnSpc>
                <a:spcPct val="120000"/>
              </a:lnSpc>
              <a:spcBef>
                <a:spcPts val="600"/>
              </a:spcBef>
              <a:spcAft>
                <a:spcPts val="0"/>
              </a:spcAft>
              <a:buClr>
                <a:schemeClr val="dk1"/>
              </a:buClr>
              <a:buSzPts val="1800"/>
              <a:buNone/>
              <a:defRPr/>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 name="Google Shape;35;p66"/>
          <p:cNvSpPr txBox="1">
            <a:spLocks noGrp="1"/>
          </p:cNvSpPr>
          <p:nvPr>
            <p:ph type="ftr" idx="11"/>
          </p:nvPr>
        </p:nvSpPr>
        <p:spPr>
          <a:xfrm>
            <a:off x="1306513" y="6591107"/>
            <a:ext cx="3001327" cy="153436"/>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sz="800">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io Slide, Circles 2">
  <p:cSld name="Bio Slide, Circles 2">
    <p:bg>
      <p:bgPr>
        <a:solidFill>
          <a:schemeClr val="lt1"/>
        </a:solidFill>
        <a:effectLst/>
      </p:bgPr>
    </p:bg>
    <p:spTree>
      <p:nvGrpSpPr>
        <p:cNvPr id="1" name="Shape 43"/>
        <p:cNvGrpSpPr/>
        <p:nvPr/>
      </p:nvGrpSpPr>
      <p:grpSpPr>
        <a:xfrm>
          <a:off x="0" y="0"/>
          <a:ext cx="0" cy="0"/>
          <a:chOff x="0" y="0"/>
          <a:chExt cx="0" cy="0"/>
        </a:xfrm>
      </p:grpSpPr>
      <p:sp>
        <p:nvSpPr>
          <p:cNvPr id="44" name="Google Shape;44;p68"/>
          <p:cNvSpPr txBox="1">
            <a:spLocks noGrp="1"/>
          </p:cNvSpPr>
          <p:nvPr>
            <p:ph type="title"/>
          </p:nvPr>
        </p:nvSpPr>
        <p:spPr>
          <a:xfrm>
            <a:off x="533399" y="342900"/>
            <a:ext cx="11117263" cy="710648"/>
          </a:xfrm>
          <a:prstGeom prst="rect">
            <a:avLst/>
          </a:prstGeom>
          <a:noFill/>
          <a:ln>
            <a:noFill/>
          </a:ln>
        </p:spPr>
        <p:txBody>
          <a:bodyPr spcFirstLastPara="1" wrap="square" lIns="27425" tIns="27425" rIns="27425" bIns="27425" anchor="b"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68"/>
          <p:cNvSpPr txBox="1">
            <a:spLocks noGrp="1"/>
          </p:cNvSpPr>
          <p:nvPr>
            <p:ph type="dt" idx="10"/>
          </p:nvPr>
        </p:nvSpPr>
        <p:spPr>
          <a:xfrm>
            <a:off x="745435" y="699908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68"/>
          <p:cNvSpPr txBox="1">
            <a:spLocks noGrp="1"/>
          </p:cNvSpPr>
          <p:nvPr>
            <p:ph type="sldNum" idx="12"/>
          </p:nvPr>
        </p:nvSpPr>
        <p:spPr>
          <a:xfrm>
            <a:off x="342900" y="6591107"/>
            <a:ext cx="892175" cy="157482"/>
          </a:xfrm>
          <a:prstGeom prst="rect">
            <a:avLst/>
          </a:prstGeom>
          <a:noFill/>
          <a:ln>
            <a:noFill/>
          </a:ln>
        </p:spPr>
        <p:txBody>
          <a:bodyPr spcFirstLastPara="1" wrap="square" lIns="0" tIns="0" rIns="0" bIns="0" anchor="b"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9pPr>
          </a:lstStyle>
          <a:p>
            <a:pPr marL="0" lvl="0" indent="0" algn="l" rtl="0">
              <a:spcBef>
                <a:spcPts val="0"/>
              </a:spcBef>
              <a:spcAft>
                <a:spcPts val="0"/>
              </a:spcAft>
              <a:buNone/>
            </a:pPr>
            <a:fld id="{00000000-1234-1234-1234-123412341234}" type="slidenum">
              <a:rPr lang="en-IE"/>
              <a:t>‹#›</a:t>
            </a:fld>
            <a:endParaRPr/>
          </a:p>
        </p:txBody>
      </p:sp>
      <p:sp>
        <p:nvSpPr>
          <p:cNvPr id="47" name="Google Shape;47;p68"/>
          <p:cNvSpPr>
            <a:spLocks noGrp="1"/>
          </p:cNvSpPr>
          <p:nvPr>
            <p:ph type="pic" idx="2"/>
          </p:nvPr>
        </p:nvSpPr>
        <p:spPr>
          <a:xfrm>
            <a:off x="342900" y="1537954"/>
            <a:ext cx="1565644" cy="1565644"/>
          </a:xfrm>
          <a:prstGeom prst="ellipse">
            <a:avLst/>
          </a:prstGeom>
          <a:solidFill>
            <a:schemeClr val="lt1"/>
          </a:solidFill>
          <a:ln>
            <a:noFill/>
          </a:ln>
        </p:spPr>
      </p:sp>
      <p:sp>
        <p:nvSpPr>
          <p:cNvPr id="48" name="Google Shape;48;p68"/>
          <p:cNvSpPr txBox="1">
            <a:spLocks noGrp="1"/>
          </p:cNvSpPr>
          <p:nvPr>
            <p:ph type="body" idx="1"/>
          </p:nvPr>
        </p:nvSpPr>
        <p:spPr>
          <a:xfrm>
            <a:off x="407881" y="3264197"/>
            <a:ext cx="2181148" cy="749594"/>
          </a:xfrm>
          <a:prstGeom prst="rect">
            <a:avLst/>
          </a:prstGeom>
          <a:noFill/>
          <a:ln>
            <a:noFill/>
          </a:ln>
        </p:spPr>
        <p:txBody>
          <a:bodyPr spcFirstLastPara="1" wrap="square" lIns="0" tIns="0" rIns="0" bIns="0" anchor="t" anchorCtr="0">
            <a:noAutofit/>
          </a:bodyPr>
          <a:lstStyle>
            <a:lvl1pPr marL="457200" lvl="0" indent="-228600" algn="l">
              <a:lnSpc>
                <a:spcPct val="110000"/>
              </a:lnSpc>
              <a:spcBef>
                <a:spcPts val="0"/>
              </a:spcBef>
              <a:spcAft>
                <a:spcPts val="0"/>
              </a:spcAft>
              <a:buClr>
                <a:schemeClr val="dk1"/>
              </a:buClr>
              <a:buSzPts val="1400"/>
              <a:buFont typeface="Public Sans SemiBold"/>
              <a:buNone/>
              <a:defRPr sz="1400">
                <a:latin typeface="Public Sans SemiBold"/>
                <a:ea typeface="Public Sans SemiBold"/>
                <a:cs typeface="Public Sans SemiBold"/>
                <a:sym typeface="Public Sans SemiBold"/>
              </a:defRPr>
            </a:lvl1pPr>
            <a:lvl2pPr marL="914400" lvl="1" indent="-228600" algn="l">
              <a:lnSpc>
                <a:spcPct val="100000"/>
              </a:lnSpc>
              <a:spcBef>
                <a:spcPts val="400"/>
              </a:spcBef>
              <a:spcAft>
                <a:spcPts val="0"/>
              </a:spcAft>
              <a:buClr>
                <a:schemeClr val="accent4"/>
              </a:buClr>
              <a:buSzPts val="1100"/>
              <a:buNone/>
              <a:defRPr sz="1100" cap="none">
                <a:solidFill>
                  <a:schemeClr val="accent4"/>
                </a:solidFill>
                <a:latin typeface="Public Sans SemiBold"/>
                <a:ea typeface="Public Sans SemiBold"/>
                <a:cs typeface="Public Sans SemiBold"/>
                <a:sym typeface="Public Sans SemiBold"/>
              </a:defRPr>
            </a:lvl2pPr>
            <a:lvl3pPr marL="1371600" lvl="2" indent="-228600" algn="l">
              <a:lnSpc>
                <a:spcPct val="120000"/>
              </a:lnSpc>
              <a:spcBef>
                <a:spcPts val="200"/>
              </a:spcBef>
              <a:spcAft>
                <a:spcPts val="0"/>
              </a:spcAft>
              <a:buClr>
                <a:schemeClr val="accent3"/>
              </a:buClr>
              <a:buSzPts val="1400"/>
              <a:buFont typeface="Public Sans Light"/>
              <a:buNone/>
              <a:defRPr>
                <a:solidFill>
                  <a:schemeClr val="accent3"/>
                </a:solidFill>
              </a:defRPr>
            </a:lvl3pPr>
            <a:lvl4pPr marL="1828800" lvl="3" indent="-228600" algn="l">
              <a:lnSpc>
                <a:spcPct val="120000"/>
              </a:lnSpc>
              <a:spcBef>
                <a:spcPts val="0"/>
              </a:spcBef>
              <a:spcAft>
                <a:spcPts val="0"/>
              </a:spcAft>
              <a:buClr>
                <a:schemeClr val="dk1"/>
              </a:buClr>
              <a:buSzPts val="1400"/>
              <a:buNone/>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68"/>
          <p:cNvSpPr>
            <a:spLocks noGrp="1"/>
          </p:cNvSpPr>
          <p:nvPr>
            <p:ph type="pic" idx="3"/>
          </p:nvPr>
        </p:nvSpPr>
        <p:spPr>
          <a:xfrm>
            <a:off x="2750722" y="1540456"/>
            <a:ext cx="1565644" cy="1565644"/>
          </a:xfrm>
          <a:prstGeom prst="ellipse">
            <a:avLst/>
          </a:prstGeom>
          <a:solidFill>
            <a:schemeClr val="lt1"/>
          </a:solidFill>
          <a:ln>
            <a:noFill/>
          </a:ln>
        </p:spPr>
      </p:sp>
      <p:sp>
        <p:nvSpPr>
          <p:cNvPr id="50" name="Google Shape;50;p68"/>
          <p:cNvSpPr txBox="1">
            <a:spLocks noGrp="1"/>
          </p:cNvSpPr>
          <p:nvPr>
            <p:ph type="body" idx="4"/>
          </p:nvPr>
        </p:nvSpPr>
        <p:spPr>
          <a:xfrm>
            <a:off x="2815703" y="3266699"/>
            <a:ext cx="2181148" cy="749594"/>
          </a:xfrm>
          <a:prstGeom prst="rect">
            <a:avLst/>
          </a:prstGeom>
          <a:noFill/>
          <a:ln>
            <a:noFill/>
          </a:ln>
        </p:spPr>
        <p:txBody>
          <a:bodyPr spcFirstLastPara="1" wrap="square" lIns="0" tIns="0" rIns="0" bIns="0" anchor="t" anchorCtr="0">
            <a:noAutofit/>
          </a:bodyPr>
          <a:lstStyle>
            <a:lvl1pPr marL="457200" lvl="0" indent="-228600" algn="l">
              <a:lnSpc>
                <a:spcPct val="110000"/>
              </a:lnSpc>
              <a:spcBef>
                <a:spcPts val="0"/>
              </a:spcBef>
              <a:spcAft>
                <a:spcPts val="0"/>
              </a:spcAft>
              <a:buClr>
                <a:schemeClr val="dk1"/>
              </a:buClr>
              <a:buSzPts val="1400"/>
              <a:buFont typeface="Public Sans SemiBold"/>
              <a:buNone/>
              <a:defRPr sz="1400">
                <a:latin typeface="Public Sans SemiBold"/>
                <a:ea typeface="Public Sans SemiBold"/>
                <a:cs typeface="Public Sans SemiBold"/>
                <a:sym typeface="Public Sans SemiBold"/>
              </a:defRPr>
            </a:lvl1pPr>
            <a:lvl2pPr marL="914400" lvl="1" indent="-228600" algn="l">
              <a:lnSpc>
                <a:spcPct val="100000"/>
              </a:lnSpc>
              <a:spcBef>
                <a:spcPts val="400"/>
              </a:spcBef>
              <a:spcAft>
                <a:spcPts val="0"/>
              </a:spcAft>
              <a:buClr>
                <a:schemeClr val="accent4"/>
              </a:buClr>
              <a:buSzPts val="1100"/>
              <a:buNone/>
              <a:defRPr sz="1100" cap="none">
                <a:solidFill>
                  <a:schemeClr val="accent4"/>
                </a:solidFill>
                <a:latin typeface="Public Sans SemiBold"/>
                <a:ea typeface="Public Sans SemiBold"/>
                <a:cs typeface="Public Sans SemiBold"/>
                <a:sym typeface="Public Sans SemiBold"/>
              </a:defRPr>
            </a:lvl2pPr>
            <a:lvl3pPr marL="1371600" lvl="2" indent="-228600" algn="l">
              <a:lnSpc>
                <a:spcPct val="120000"/>
              </a:lnSpc>
              <a:spcBef>
                <a:spcPts val="200"/>
              </a:spcBef>
              <a:spcAft>
                <a:spcPts val="0"/>
              </a:spcAft>
              <a:buClr>
                <a:schemeClr val="accent3"/>
              </a:buClr>
              <a:buSzPts val="1400"/>
              <a:buFont typeface="Public Sans Light"/>
              <a:buNone/>
              <a:defRPr>
                <a:solidFill>
                  <a:schemeClr val="accent3"/>
                </a:solidFill>
              </a:defRPr>
            </a:lvl3pPr>
            <a:lvl4pPr marL="1828800" lvl="3" indent="-228600" algn="l">
              <a:lnSpc>
                <a:spcPct val="120000"/>
              </a:lnSpc>
              <a:spcBef>
                <a:spcPts val="0"/>
              </a:spcBef>
              <a:spcAft>
                <a:spcPts val="0"/>
              </a:spcAft>
              <a:buClr>
                <a:schemeClr val="dk1"/>
              </a:buClr>
              <a:buSzPts val="1400"/>
              <a:buNone/>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68"/>
          <p:cNvSpPr>
            <a:spLocks noGrp="1"/>
          </p:cNvSpPr>
          <p:nvPr>
            <p:ph type="pic" idx="5"/>
          </p:nvPr>
        </p:nvSpPr>
        <p:spPr>
          <a:xfrm>
            <a:off x="5158544" y="1537954"/>
            <a:ext cx="1565644" cy="1565644"/>
          </a:xfrm>
          <a:prstGeom prst="ellipse">
            <a:avLst/>
          </a:prstGeom>
          <a:solidFill>
            <a:schemeClr val="lt1"/>
          </a:solidFill>
          <a:ln>
            <a:noFill/>
          </a:ln>
        </p:spPr>
      </p:sp>
      <p:sp>
        <p:nvSpPr>
          <p:cNvPr id="52" name="Google Shape;52;p68"/>
          <p:cNvSpPr txBox="1">
            <a:spLocks noGrp="1"/>
          </p:cNvSpPr>
          <p:nvPr>
            <p:ph type="body" idx="6"/>
          </p:nvPr>
        </p:nvSpPr>
        <p:spPr>
          <a:xfrm>
            <a:off x="5223525" y="3264197"/>
            <a:ext cx="2181148" cy="749594"/>
          </a:xfrm>
          <a:prstGeom prst="rect">
            <a:avLst/>
          </a:prstGeom>
          <a:noFill/>
          <a:ln>
            <a:noFill/>
          </a:ln>
        </p:spPr>
        <p:txBody>
          <a:bodyPr spcFirstLastPara="1" wrap="square" lIns="0" tIns="0" rIns="0" bIns="0" anchor="t" anchorCtr="0">
            <a:noAutofit/>
          </a:bodyPr>
          <a:lstStyle>
            <a:lvl1pPr marL="457200" lvl="0" indent="-228600" algn="l">
              <a:lnSpc>
                <a:spcPct val="110000"/>
              </a:lnSpc>
              <a:spcBef>
                <a:spcPts val="0"/>
              </a:spcBef>
              <a:spcAft>
                <a:spcPts val="0"/>
              </a:spcAft>
              <a:buClr>
                <a:schemeClr val="dk1"/>
              </a:buClr>
              <a:buSzPts val="1400"/>
              <a:buFont typeface="Public Sans SemiBold"/>
              <a:buNone/>
              <a:defRPr sz="1400">
                <a:latin typeface="Public Sans SemiBold"/>
                <a:ea typeface="Public Sans SemiBold"/>
                <a:cs typeface="Public Sans SemiBold"/>
                <a:sym typeface="Public Sans SemiBold"/>
              </a:defRPr>
            </a:lvl1pPr>
            <a:lvl2pPr marL="914400" lvl="1" indent="-228600" algn="l">
              <a:lnSpc>
                <a:spcPct val="100000"/>
              </a:lnSpc>
              <a:spcBef>
                <a:spcPts val="400"/>
              </a:spcBef>
              <a:spcAft>
                <a:spcPts val="0"/>
              </a:spcAft>
              <a:buClr>
                <a:schemeClr val="accent4"/>
              </a:buClr>
              <a:buSzPts val="1100"/>
              <a:buNone/>
              <a:defRPr sz="1100" cap="none">
                <a:solidFill>
                  <a:schemeClr val="accent4"/>
                </a:solidFill>
                <a:latin typeface="Public Sans SemiBold"/>
                <a:ea typeface="Public Sans SemiBold"/>
                <a:cs typeface="Public Sans SemiBold"/>
                <a:sym typeface="Public Sans SemiBold"/>
              </a:defRPr>
            </a:lvl2pPr>
            <a:lvl3pPr marL="1371600" lvl="2" indent="-228600" algn="l">
              <a:lnSpc>
                <a:spcPct val="120000"/>
              </a:lnSpc>
              <a:spcBef>
                <a:spcPts val="200"/>
              </a:spcBef>
              <a:spcAft>
                <a:spcPts val="0"/>
              </a:spcAft>
              <a:buClr>
                <a:schemeClr val="accent3"/>
              </a:buClr>
              <a:buSzPts val="1400"/>
              <a:buFont typeface="Public Sans Light"/>
              <a:buNone/>
              <a:defRPr>
                <a:solidFill>
                  <a:schemeClr val="accent3"/>
                </a:solidFill>
              </a:defRPr>
            </a:lvl3pPr>
            <a:lvl4pPr marL="1828800" lvl="3" indent="-228600" algn="l">
              <a:lnSpc>
                <a:spcPct val="120000"/>
              </a:lnSpc>
              <a:spcBef>
                <a:spcPts val="0"/>
              </a:spcBef>
              <a:spcAft>
                <a:spcPts val="0"/>
              </a:spcAft>
              <a:buClr>
                <a:schemeClr val="dk1"/>
              </a:buClr>
              <a:buSzPts val="1400"/>
              <a:buNone/>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 name="Google Shape;53;p68"/>
          <p:cNvSpPr>
            <a:spLocks noGrp="1"/>
          </p:cNvSpPr>
          <p:nvPr>
            <p:ph type="pic" idx="7"/>
          </p:nvPr>
        </p:nvSpPr>
        <p:spPr>
          <a:xfrm>
            <a:off x="7566366" y="1536700"/>
            <a:ext cx="1565644" cy="1565644"/>
          </a:xfrm>
          <a:prstGeom prst="ellipse">
            <a:avLst/>
          </a:prstGeom>
          <a:solidFill>
            <a:schemeClr val="lt1"/>
          </a:solidFill>
          <a:ln>
            <a:noFill/>
          </a:ln>
        </p:spPr>
      </p:sp>
      <p:sp>
        <p:nvSpPr>
          <p:cNvPr id="54" name="Google Shape;54;p68"/>
          <p:cNvSpPr txBox="1">
            <a:spLocks noGrp="1"/>
          </p:cNvSpPr>
          <p:nvPr>
            <p:ph type="body" idx="8"/>
          </p:nvPr>
        </p:nvSpPr>
        <p:spPr>
          <a:xfrm>
            <a:off x="7631347" y="3262943"/>
            <a:ext cx="2181148" cy="749594"/>
          </a:xfrm>
          <a:prstGeom prst="rect">
            <a:avLst/>
          </a:prstGeom>
          <a:noFill/>
          <a:ln>
            <a:noFill/>
          </a:ln>
        </p:spPr>
        <p:txBody>
          <a:bodyPr spcFirstLastPara="1" wrap="square" lIns="0" tIns="0" rIns="0" bIns="0" anchor="t" anchorCtr="0">
            <a:noAutofit/>
          </a:bodyPr>
          <a:lstStyle>
            <a:lvl1pPr marL="457200" lvl="0" indent="-228600" algn="l">
              <a:lnSpc>
                <a:spcPct val="110000"/>
              </a:lnSpc>
              <a:spcBef>
                <a:spcPts val="0"/>
              </a:spcBef>
              <a:spcAft>
                <a:spcPts val="0"/>
              </a:spcAft>
              <a:buClr>
                <a:schemeClr val="dk1"/>
              </a:buClr>
              <a:buSzPts val="1400"/>
              <a:buFont typeface="Public Sans SemiBold"/>
              <a:buNone/>
              <a:defRPr sz="1400">
                <a:latin typeface="Public Sans SemiBold"/>
                <a:ea typeface="Public Sans SemiBold"/>
                <a:cs typeface="Public Sans SemiBold"/>
                <a:sym typeface="Public Sans SemiBold"/>
              </a:defRPr>
            </a:lvl1pPr>
            <a:lvl2pPr marL="914400" lvl="1" indent="-228600" algn="l">
              <a:lnSpc>
                <a:spcPct val="100000"/>
              </a:lnSpc>
              <a:spcBef>
                <a:spcPts val="400"/>
              </a:spcBef>
              <a:spcAft>
                <a:spcPts val="0"/>
              </a:spcAft>
              <a:buClr>
                <a:schemeClr val="accent4"/>
              </a:buClr>
              <a:buSzPts val="1100"/>
              <a:buNone/>
              <a:defRPr sz="1100" cap="none">
                <a:solidFill>
                  <a:schemeClr val="accent4"/>
                </a:solidFill>
                <a:latin typeface="Public Sans SemiBold"/>
                <a:ea typeface="Public Sans SemiBold"/>
                <a:cs typeface="Public Sans SemiBold"/>
                <a:sym typeface="Public Sans SemiBold"/>
              </a:defRPr>
            </a:lvl2pPr>
            <a:lvl3pPr marL="1371600" lvl="2" indent="-228600" algn="l">
              <a:lnSpc>
                <a:spcPct val="120000"/>
              </a:lnSpc>
              <a:spcBef>
                <a:spcPts val="200"/>
              </a:spcBef>
              <a:spcAft>
                <a:spcPts val="0"/>
              </a:spcAft>
              <a:buClr>
                <a:schemeClr val="accent3"/>
              </a:buClr>
              <a:buSzPts val="1400"/>
              <a:buFont typeface="Public Sans Light"/>
              <a:buNone/>
              <a:defRPr>
                <a:solidFill>
                  <a:schemeClr val="accent3"/>
                </a:solidFill>
              </a:defRPr>
            </a:lvl3pPr>
            <a:lvl4pPr marL="1828800" lvl="3" indent="-228600" algn="l">
              <a:lnSpc>
                <a:spcPct val="120000"/>
              </a:lnSpc>
              <a:spcBef>
                <a:spcPts val="0"/>
              </a:spcBef>
              <a:spcAft>
                <a:spcPts val="0"/>
              </a:spcAft>
              <a:buClr>
                <a:schemeClr val="dk1"/>
              </a:buClr>
              <a:buSzPts val="1400"/>
              <a:buNone/>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 name="Google Shape;55;p68"/>
          <p:cNvSpPr>
            <a:spLocks noGrp="1"/>
          </p:cNvSpPr>
          <p:nvPr>
            <p:ph type="pic" idx="9"/>
          </p:nvPr>
        </p:nvSpPr>
        <p:spPr>
          <a:xfrm>
            <a:off x="9974190" y="1536700"/>
            <a:ext cx="1565644" cy="1565644"/>
          </a:xfrm>
          <a:prstGeom prst="ellipse">
            <a:avLst/>
          </a:prstGeom>
          <a:solidFill>
            <a:schemeClr val="lt1"/>
          </a:solidFill>
          <a:ln>
            <a:noFill/>
          </a:ln>
        </p:spPr>
      </p:sp>
      <p:sp>
        <p:nvSpPr>
          <p:cNvPr id="56" name="Google Shape;56;p68"/>
          <p:cNvSpPr txBox="1">
            <a:spLocks noGrp="1"/>
          </p:cNvSpPr>
          <p:nvPr>
            <p:ph type="body" idx="13"/>
          </p:nvPr>
        </p:nvSpPr>
        <p:spPr>
          <a:xfrm>
            <a:off x="10039171" y="3262943"/>
            <a:ext cx="2181148" cy="749594"/>
          </a:xfrm>
          <a:prstGeom prst="rect">
            <a:avLst/>
          </a:prstGeom>
          <a:noFill/>
          <a:ln>
            <a:noFill/>
          </a:ln>
        </p:spPr>
        <p:txBody>
          <a:bodyPr spcFirstLastPara="1" wrap="square" lIns="0" tIns="0" rIns="0" bIns="0" anchor="t" anchorCtr="0">
            <a:noAutofit/>
          </a:bodyPr>
          <a:lstStyle>
            <a:lvl1pPr marL="457200" lvl="0" indent="-228600" algn="l">
              <a:lnSpc>
                <a:spcPct val="110000"/>
              </a:lnSpc>
              <a:spcBef>
                <a:spcPts val="0"/>
              </a:spcBef>
              <a:spcAft>
                <a:spcPts val="0"/>
              </a:spcAft>
              <a:buClr>
                <a:schemeClr val="dk1"/>
              </a:buClr>
              <a:buSzPts val="1400"/>
              <a:buFont typeface="Public Sans SemiBold"/>
              <a:buNone/>
              <a:defRPr sz="1400">
                <a:latin typeface="Public Sans SemiBold"/>
                <a:ea typeface="Public Sans SemiBold"/>
                <a:cs typeface="Public Sans SemiBold"/>
                <a:sym typeface="Public Sans SemiBold"/>
              </a:defRPr>
            </a:lvl1pPr>
            <a:lvl2pPr marL="914400" lvl="1" indent="-228600" algn="l">
              <a:lnSpc>
                <a:spcPct val="100000"/>
              </a:lnSpc>
              <a:spcBef>
                <a:spcPts val="400"/>
              </a:spcBef>
              <a:spcAft>
                <a:spcPts val="0"/>
              </a:spcAft>
              <a:buClr>
                <a:schemeClr val="accent4"/>
              </a:buClr>
              <a:buSzPts val="1100"/>
              <a:buNone/>
              <a:defRPr sz="1100" cap="none">
                <a:solidFill>
                  <a:schemeClr val="accent4"/>
                </a:solidFill>
                <a:latin typeface="Public Sans SemiBold"/>
                <a:ea typeface="Public Sans SemiBold"/>
                <a:cs typeface="Public Sans SemiBold"/>
                <a:sym typeface="Public Sans SemiBold"/>
              </a:defRPr>
            </a:lvl2pPr>
            <a:lvl3pPr marL="1371600" lvl="2" indent="-228600" algn="l">
              <a:lnSpc>
                <a:spcPct val="120000"/>
              </a:lnSpc>
              <a:spcBef>
                <a:spcPts val="200"/>
              </a:spcBef>
              <a:spcAft>
                <a:spcPts val="0"/>
              </a:spcAft>
              <a:buClr>
                <a:schemeClr val="accent3"/>
              </a:buClr>
              <a:buSzPts val="1400"/>
              <a:buFont typeface="Public Sans Light"/>
              <a:buNone/>
              <a:defRPr>
                <a:solidFill>
                  <a:schemeClr val="accent3"/>
                </a:solidFill>
              </a:defRPr>
            </a:lvl3pPr>
            <a:lvl4pPr marL="1828800" lvl="3" indent="-228600" algn="l">
              <a:lnSpc>
                <a:spcPct val="120000"/>
              </a:lnSpc>
              <a:spcBef>
                <a:spcPts val="0"/>
              </a:spcBef>
              <a:spcAft>
                <a:spcPts val="0"/>
              </a:spcAft>
              <a:buClr>
                <a:schemeClr val="dk1"/>
              </a:buClr>
              <a:buSzPts val="1400"/>
              <a:buNone/>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7" name="Google Shape;57;p68"/>
          <p:cNvSpPr>
            <a:spLocks noGrp="1"/>
          </p:cNvSpPr>
          <p:nvPr>
            <p:ph type="pic" idx="14"/>
          </p:nvPr>
        </p:nvSpPr>
        <p:spPr>
          <a:xfrm>
            <a:off x="342900" y="4064354"/>
            <a:ext cx="1565644" cy="1565644"/>
          </a:xfrm>
          <a:prstGeom prst="ellipse">
            <a:avLst/>
          </a:prstGeom>
          <a:solidFill>
            <a:schemeClr val="lt1"/>
          </a:solidFill>
          <a:ln>
            <a:noFill/>
          </a:ln>
        </p:spPr>
      </p:sp>
      <p:sp>
        <p:nvSpPr>
          <p:cNvPr id="58" name="Google Shape;58;p68"/>
          <p:cNvSpPr txBox="1">
            <a:spLocks noGrp="1"/>
          </p:cNvSpPr>
          <p:nvPr>
            <p:ph type="body" idx="15"/>
          </p:nvPr>
        </p:nvSpPr>
        <p:spPr>
          <a:xfrm>
            <a:off x="407881" y="5790597"/>
            <a:ext cx="2181148" cy="749594"/>
          </a:xfrm>
          <a:prstGeom prst="rect">
            <a:avLst/>
          </a:prstGeom>
          <a:noFill/>
          <a:ln>
            <a:noFill/>
          </a:ln>
        </p:spPr>
        <p:txBody>
          <a:bodyPr spcFirstLastPara="1" wrap="square" lIns="0" tIns="0" rIns="0" bIns="0" anchor="t" anchorCtr="0">
            <a:noAutofit/>
          </a:bodyPr>
          <a:lstStyle>
            <a:lvl1pPr marL="457200" lvl="0" indent="-228600" algn="l">
              <a:lnSpc>
                <a:spcPct val="110000"/>
              </a:lnSpc>
              <a:spcBef>
                <a:spcPts val="0"/>
              </a:spcBef>
              <a:spcAft>
                <a:spcPts val="0"/>
              </a:spcAft>
              <a:buClr>
                <a:schemeClr val="dk1"/>
              </a:buClr>
              <a:buSzPts val="1400"/>
              <a:buFont typeface="Public Sans SemiBold"/>
              <a:buNone/>
              <a:defRPr sz="1400">
                <a:latin typeface="Public Sans SemiBold"/>
                <a:ea typeface="Public Sans SemiBold"/>
                <a:cs typeface="Public Sans SemiBold"/>
                <a:sym typeface="Public Sans SemiBold"/>
              </a:defRPr>
            </a:lvl1pPr>
            <a:lvl2pPr marL="914400" lvl="1" indent="-228600" algn="l">
              <a:lnSpc>
                <a:spcPct val="100000"/>
              </a:lnSpc>
              <a:spcBef>
                <a:spcPts val="400"/>
              </a:spcBef>
              <a:spcAft>
                <a:spcPts val="0"/>
              </a:spcAft>
              <a:buClr>
                <a:schemeClr val="accent4"/>
              </a:buClr>
              <a:buSzPts val="1100"/>
              <a:buNone/>
              <a:defRPr sz="1100" cap="none">
                <a:solidFill>
                  <a:schemeClr val="accent4"/>
                </a:solidFill>
                <a:latin typeface="Public Sans SemiBold"/>
                <a:ea typeface="Public Sans SemiBold"/>
                <a:cs typeface="Public Sans SemiBold"/>
                <a:sym typeface="Public Sans SemiBold"/>
              </a:defRPr>
            </a:lvl2pPr>
            <a:lvl3pPr marL="1371600" lvl="2" indent="-228600" algn="l">
              <a:lnSpc>
                <a:spcPct val="120000"/>
              </a:lnSpc>
              <a:spcBef>
                <a:spcPts val="200"/>
              </a:spcBef>
              <a:spcAft>
                <a:spcPts val="0"/>
              </a:spcAft>
              <a:buClr>
                <a:schemeClr val="accent3"/>
              </a:buClr>
              <a:buSzPts val="1400"/>
              <a:buFont typeface="Public Sans Light"/>
              <a:buNone/>
              <a:defRPr>
                <a:solidFill>
                  <a:schemeClr val="accent3"/>
                </a:solidFill>
              </a:defRPr>
            </a:lvl3pPr>
            <a:lvl4pPr marL="1828800" lvl="3" indent="-228600" algn="l">
              <a:lnSpc>
                <a:spcPct val="120000"/>
              </a:lnSpc>
              <a:spcBef>
                <a:spcPts val="0"/>
              </a:spcBef>
              <a:spcAft>
                <a:spcPts val="0"/>
              </a:spcAft>
              <a:buClr>
                <a:schemeClr val="dk1"/>
              </a:buClr>
              <a:buSzPts val="1400"/>
              <a:buNone/>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9" name="Google Shape;59;p68"/>
          <p:cNvSpPr>
            <a:spLocks noGrp="1"/>
          </p:cNvSpPr>
          <p:nvPr>
            <p:ph type="pic" idx="16"/>
          </p:nvPr>
        </p:nvSpPr>
        <p:spPr>
          <a:xfrm>
            <a:off x="2750722" y="4066856"/>
            <a:ext cx="1565644" cy="1565644"/>
          </a:xfrm>
          <a:prstGeom prst="ellipse">
            <a:avLst/>
          </a:prstGeom>
          <a:solidFill>
            <a:schemeClr val="lt1"/>
          </a:solidFill>
          <a:ln>
            <a:noFill/>
          </a:ln>
        </p:spPr>
      </p:sp>
      <p:sp>
        <p:nvSpPr>
          <p:cNvPr id="60" name="Google Shape;60;p68"/>
          <p:cNvSpPr txBox="1">
            <a:spLocks noGrp="1"/>
          </p:cNvSpPr>
          <p:nvPr>
            <p:ph type="body" idx="17"/>
          </p:nvPr>
        </p:nvSpPr>
        <p:spPr>
          <a:xfrm>
            <a:off x="2815703" y="5793099"/>
            <a:ext cx="2181148" cy="749594"/>
          </a:xfrm>
          <a:prstGeom prst="rect">
            <a:avLst/>
          </a:prstGeom>
          <a:noFill/>
          <a:ln>
            <a:noFill/>
          </a:ln>
        </p:spPr>
        <p:txBody>
          <a:bodyPr spcFirstLastPara="1" wrap="square" lIns="0" tIns="0" rIns="0" bIns="0" anchor="t" anchorCtr="0">
            <a:noAutofit/>
          </a:bodyPr>
          <a:lstStyle>
            <a:lvl1pPr marL="457200" lvl="0" indent="-228600" algn="l">
              <a:lnSpc>
                <a:spcPct val="110000"/>
              </a:lnSpc>
              <a:spcBef>
                <a:spcPts val="0"/>
              </a:spcBef>
              <a:spcAft>
                <a:spcPts val="0"/>
              </a:spcAft>
              <a:buClr>
                <a:schemeClr val="dk1"/>
              </a:buClr>
              <a:buSzPts val="1400"/>
              <a:buFont typeface="Public Sans SemiBold"/>
              <a:buNone/>
              <a:defRPr sz="1400">
                <a:latin typeface="Public Sans SemiBold"/>
                <a:ea typeface="Public Sans SemiBold"/>
                <a:cs typeface="Public Sans SemiBold"/>
                <a:sym typeface="Public Sans SemiBold"/>
              </a:defRPr>
            </a:lvl1pPr>
            <a:lvl2pPr marL="914400" lvl="1" indent="-228600" algn="l">
              <a:lnSpc>
                <a:spcPct val="100000"/>
              </a:lnSpc>
              <a:spcBef>
                <a:spcPts val="400"/>
              </a:spcBef>
              <a:spcAft>
                <a:spcPts val="0"/>
              </a:spcAft>
              <a:buClr>
                <a:schemeClr val="accent4"/>
              </a:buClr>
              <a:buSzPts val="1100"/>
              <a:buNone/>
              <a:defRPr sz="1100" cap="none">
                <a:solidFill>
                  <a:schemeClr val="accent4"/>
                </a:solidFill>
                <a:latin typeface="Public Sans SemiBold"/>
                <a:ea typeface="Public Sans SemiBold"/>
                <a:cs typeface="Public Sans SemiBold"/>
                <a:sym typeface="Public Sans SemiBold"/>
              </a:defRPr>
            </a:lvl2pPr>
            <a:lvl3pPr marL="1371600" lvl="2" indent="-228600" algn="l">
              <a:lnSpc>
                <a:spcPct val="120000"/>
              </a:lnSpc>
              <a:spcBef>
                <a:spcPts val="200"/>
              </a:spcBef>
              <a:spcAft>
                <a:spcPts val="0"/>
              </a:spcAft>
              <a:buClr>
                <a:schemeClr val="accent3"/>
              </a:buClr>
              <a:buSzPts val="1400"/>
              <a:buFont typeface="Public Sans Light"/>
              <a:buNone/>
              <a:defRPr>
                <a:solidFill>
                  <a:schemeClr val="accent3"/>
                </a:solidFill>
              </a:defRPr>
            </a:lvl3pPr>
            <a:lvl4pPr marL="1828800" lvl="3" indent="-228600" algn="l">
              <a:lnSpc>
                <a:spcPct val="120000"/>
              </a:lnSpc>
              <a:spcBef>
                <a:spcPts val="0"/>
              </a:spcBef>
              <a:spcAft>
                <a:spcPts val="0"/>
              </a:spcAft>
              <a:buClr>
                <a:schemeClr val="dk1"/>
              </a:buClr>
              <a:buSzPts val="1400"/>
              <a:buNone/>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1" name="Google Shape;61;p68"/>
          <p:cNvSpPr>
            <a:spLocks noGrp="1"/>
          </p:cNvSpPr>
          <p:nvPr>
            <p:ph type="pic" idx="18"/>
          </p:nvPr>
        </p:nvSpPr>
        <p:spPr>
          <a:xfrm>
            <a:off x="5158544" y="4064354"/>
            <a:ext cx="1565644" cy="1565644"/>
          </a:xfrm>
          <a:prstGeom prst="ellipse">
            <a:avLst/>
          </a:prstGeom>
          <a:solidFill>
            <a:schemeClr val="lt1"/>
          </a:solidFill>
          <a:ln>
            <a:noFill/>
          </a:ln>
        </p:spPr>
      </p:sp>
      <p:sp>
        <p:nvSpPr>
          <p:cNvPr id="62" name="Google Shape;62;p68"/>
          <p:cNvSpPr txBox="1">
            <a:spLocks noGrp="1"/>
          </p:cNvSpPr>
          <p:nvPr>
            <p:ph type="body" idx="19"/>
          </p:nvPr>
        </p:nvSpPr>
        <p:spPr>
          <a:xfrm>
            <a:off x="5223525" y="5790597"/>
            <a:ext cx="2181148" cy="749594"/>
          </a:xfrm>
          <a:prstGeom prst="rect">
            <a:avLst/>
          </a:prstGeom>
          <a:noFill/>
          <a:ln>
            <a:noFill/>
          </a:ln>
        </p:spPr>
        <p:txBody>
          <a:bodyPr spcFirstLastPara="1" wrap="square" lIns="0" tIns="0" rIns="0" bIns="0" anchor="t" anchorCtr="0">
            <a:noAutofit/>
          </a:bodyPr>
          <a:lstStyle>
            <a:lvl1pPr marL="457200" lvl="0" indent="-228600" algn="l">
              <a:lnSpc>
                <a:spcPct val="110000"/>
              </a:lnSpc>
              <a:spcBef>
                <a:spcPts val="0"/>
              </a:spcBef>
              <a:spcAft>
                <a:spcPts val="0"/>
              </a:spcAft>
              <a:buClr>
                <a:schemeClr val="dk1"/>
              </a:buClr>
              <a:buSzPts val="1400"/>
              <a:buFont typeface="Public Sans SemiBold"/>
              <a:buNone/>
              <a:defRPr sz="1400">
                <a:latin typeface="Public Sans SemiBold"/>
                <a:ea typeface="Public Sans SemiBold"/>
                <a:cs typeface="Public Sans SemiBold"/>
                <a:sym typeface="Public Sans SemiBold"/>
              </a:defRPr>
            </a:lvl1pPr>
            <a:lvl2pPr marL="914400" lvl="1" indent="-228600" algn="l">
              <a:lnSpc>
                <a:spcPct val="100000"/>
              </a:lnSpc>
              <a:spcBef>
                <a:spcPts val="400"/>
              </a:spcBef>
              <a:spcAft>
                <a:spcPts val="0"/>
              </a:spcAft>
              <a:buClr>
                <a:schemeClr val="accent4"/>
              </a:buClr>
              <a:buSzPts val="1100"/>
              <a:buNone/>
              <a:defRPr sz="1100" cap="none">
                <a:solidFill>
                  <a:schemeClr val="accent4"/>
                </a:solidFill>
                <a:latin typeface="Public Sans SemiBold"/>
                <a:ea typeface="Public Sans SemiBold"/>
                <a:cs typeface="Public Sans SemiBold"/>
                <a:sym typeface="Public Sans SemiBold"/>
              </a:defRPr>
            </a:lvl2pPr>
            <a:lvl3pPr marL="1371600" lvl="2" indent="-228600" algn="l">
              <a:lnSpc>
                <a:spcPct val="120000"/>
              </a:lnSpc>
              <a:spcBef>
                <a:spcPts val="200"/>
              </a:spcBef>
              <a:spcAft>
                <a:spcPts val="0"/>
              </a:spcAft>
              <a:buClr>
                <a:schemeClr val="accent3"/>
              </a:buClr>
              <a:buSzPts val="1400"/>
              <a:buFont typeface="Public Sans Light"/>
              <a:buNone/>
              <a:defRPr>
                <a:solidFill>
                  <a:schemeClr val="accent3"/>
                </a:solidFill>
              </a:defRPr>
            </a:lvl3pPr>
            <a:lvl4pPr marL="1828800" lvl="3" indent="-228600" algn="l">
              <a:lnSpc>
                <a:spcPct val="120000"/>
              </a:lnSpc>
              <a:spcBef>
                <a:spcPts val="0"/>
              </a:spcBef>
              <a:spcAft>
                <a:spcPts val="0"/>
              </a:spcAft>
              <a:buClr>
                <a:schemeClr val="dk1"/>
              </a:buClr>
              <a:buSzPts val="1400"/>
              <a:buNone/>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3" name="Google Shape;63;p68"/>
          <p:cNvSpPr>
            <a:spLocks noGrp="1"/>
          </p:cNvSpPr>
          <p:nvPr>
            <p:ph type="pic" idx="20"/>
          </p:nvPr>
        </p:nvSpPr>
        <p:spPr>
          <a:xfrm>
            <a:off x="7566366" y="4063100"/>
            <a:ext cx="1565644" cy="1565644"/>
          </a:xfrm>
          <a:prstGeom prst="ellipse">
            <a:avLst/>
          </a:prstGeom>
          <a:solidFill>
            <a:schemeClr val="lt1"/>
          </a:solidFill>
          <a:ln>
            <a:noFill/>
          </a:ln>
        </p:spPr>
      </p:sp>
      <p:sp>
        <p:nvSpPr>
          <p:cNvPr id="64" name="Google Shape;64;p68"/>
          <p:cNvSpPr txBox="1">
            <a:spLocks noGrp="1"/>
          </p:cNvSpPr>
          <p:nvPr>
            <p:ph type="body" idx="21"/>
          </p:nvPr>
        </p:nvSpPr>
        <p:spPr>
          <a:xfrm>
            <a:off x="7631347" y="5789343"/>
            <a:ext cx="2181148" cy="749594"/>
          </a:xfrm>
          <a:prstGeom prst="rect">
            <a:avLst/>
          </a:prstGeom>
          <a:noFill/>
          <a:ln>
            <a:noFill/>
          </a:ln>
        </p:spPr>
        <p:txBody>
          <a:bodyPr spcFirstLastPara="1" wrap="square" lIns="0" tIns="0" rIns="0" bIns="0" anchor="t" anchorCtr="0">
            <a:noAutofit/>
          </a:bodyPr>
          <a:lstStyle>
            <a:lvl1pPr marL="457200" lvl="0" indent="-228600" algn="l">
              <a:lnSpc>
                <a:spcPct val="110000"/>
              </a:lnSpc>
              <a:spcBef>
                <a:spcPts val="0"/>
              </a:spcBef>
              <a:spcAft>
                <a:spcPts val="0"/>
              </a:spcAft>
              <a:buClr>
                <a:schemeClr val="dk1"/>
              </a:buClr>
              <a:buSzPts val="1400"/>
              <a:buFont typeface="Public Sans SemiBold"/>
              <a:buNone/>
              <a:defRPr sz="1400">
                <a:latin typeface="Public Sans SemiBold"/>
                <a:ea typeface="Public Sans SemiBold"/>
                <a:cs typeface="Public Sans SemiBold"/>
                <a:sym typeface="Public Sans SemiBold"/>
              </a:defRPr>
            </a:lvl1pPr>
            <a:lvl2pPr marL="914400" lvl="1" indent="-228600" algn="l">
              <a:lnSpc>
                <a:spcPct val="100000"/>
              </a:lnSpc>
              <a:spcBef>
                <a:spcPts val="400"/>
              </a:spcBef>
              <a:spcAft>
                <a:spcPts val="0"/>
              </a:spcAft>
              <a:buClr>
                <a:schemeClr val="accent4"/>
              </a:buClr>
              <a:buSzPts val="1100"/>
              <a:buNone/>
              <a:defRPr sz="1100" cap="none">
                <a:solidFill>
                  <a:schemeClr val="accent4"/>
                </a:solidFill>
                <a:latin typeface="Public Sans SemiBold"/>
                <a:ea typeface="Public Sans SemiBold"/>
                <a:cs typeface="Public Sans SemiBold"/>
                <a:sym typeface="Public Sans SemiBold"/>
              </a:defRPr>
            </a:lvl2pPr>
            <a:lvl3pPr marL="1371600" lvl="2" indent="-228600" algn="l">
              <a:lnSpc>
                <a:spcPct val="120000"/>
              </a:lnSpc>
              <a:spcBef>
                <a:spcPts val="200"/>
              </a:spcBef>
              <a:spcAft>
                <a:spcPts val="0"/>
              </a:spcAft>
              <a:buClr>
                <a:schemeClr val="accent3"/>
              </a:buClr>
              <a:buSzPts val="1400"/>
              <a:buFont typeface="Public Sans Light"/>
              <a:buNone/>
              <a:defRPr>
                <a:solidFill>
                  <a:schemeClr val="accent3"/>
                </a:solidFill>
              </a:defRPr>
            </a:lvl3pPr>
            <a:lvl4pPr marL="1828800" lvl="3" indent="-228600" algn="l">
              <a:lnSpc>
                <a:spcPct val="120000"/>
              </a:lnSpc>
              <a:spcBef>
                <a:spcPts val="0"/>
              </a:spcBef>
              <a:spcAft>
                <a:spcPts val="0"/>
              </a:spcAft>
              <a:buClr>
                <a:schemeClr val="dk1"/>
              </a:buClr>
              <a:buSzPts val="1400"/>
              <a:buNone/>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5" name="Google Shape;65;p68"/>
          <p:cNvSpPr>
            <a:spLocks noGrp="1"/>
          </p:cNvSpPr>
          <p:nvPr>
            <p:ph type="pic" idx="22"/>
          </p:nvPr>
        </p:nvSpPr>
        <p:spPr>
          <a:xfrm>
            <a:off x="9974190" y="4063100"/>
            <a:ext cx="1565644" cy="1565644"/>
          </a:xfrm>
          <a:prstGeom prst="ellipse">
            <a:avLst/>
          </a:prstGeom>
          <a:solidFill>
            <a:schemeClr val="lt1"/>
          </a:solidFill>
          <a:ln>
            <a:noFill/>
          </a:ln>
        </p:spPr>
      </p:sp>
      <p:sp>
        <p:nvSpPr>
          <p:cNvPr id="66" name="Google Shape;66;p68"/>
          <p:cNvSpPr txBox="1">
            <a:spLocks noGrp="1"/>
          </p:cNvSpPr>
          <p:nvPr>
            <p:ph type="body" idx="23"/>
          </p:nvPr>
        </p:nvSpPr>
        <p:spPr>
          <a:xfrm>
            <a:off x="10039171" y="5789343"/>
            <a:ext cx="2181148" cy="749594"/>
          </a:xfrm>
          <a:prstGeom prst="rect">
            <a:avLst/>
          </a:prstGeom>
          <a:noFill/>
          <a:ln>
            <a:noFill/>
          </a:ln>
        </p:spPr>
        <p:txBody>
          <a:bodyPr spcFirstLastPara="1" wrap="square" lIns="0" tIns="0" rIns="0" bIns="0" anchor="t" anchorCtr="0">
            <a:noAutofit/>
          </a:bodyPr>
          <a:lstStyle>
            <a:lvl1pPr marL="457200" lvl="0" indent="-228600" algn="l">
              <a:lnSpc>
                <a:spcPct val="110000"/>
              </a:lnSpc>
              <a:spcBef>
                <a:spcPts val="0"/>
              </a:spcBef>
              <a:spcAft>
                <a:spcPts val="0"/>
              </a:spcAft>
              <a:buClr>
                <a:schemeClr val="dk1"/>
              </a:buClr>
              <a:buSzPts val="1400"/>
              <a:buFont typeface="Public Sans SemiBold"/>
              <a:buNone/>
              <a:defRPr sz="1400">
                <a:latin typeface="Public Sans SemiBold"/>
                <a:ea typeface="Public Sans SemiBold"/>
                <a:cs typeface="Public Sans SemiBold"/>
                <a:sym typeface="Public Sans SemiBold"/>
              </a:defRPr>
            </a:lvl1pPr>
            <a:lvl2pPr marL="914400" lvl="1" indent="-228600" algn="l">
              <a:lnSpc>
                <a:spcPct val="100000"/>
              </a:lnSpc>
              <a:spcBef>
                <a:spcPts val="400"/>
              </a:spcBef>
              <a:spcAft>
                <a:spcPts val="0"/>
              </a:spcAft>
              <a:buClr>
                <a:schemeClr val="accent4"/>
              </a:buClr>
              <a:buSzPts val="1100"/>
              <a:buNone/>
              <a:defRPr sz="1100" cap="none">
                <a:solidFill>
                  <a:schemeClr val="accent4"/>
                </a:solidFill>
                <a:latin typeface="Public Sans SemiBold"/>
                <a:ea typeface="Public Sans SemiBold"/>
                <a:cs typeface="Public Sans SemiBold"/>
                <a:sym typeface="Public Sans SemiBold"/>
              </a:defRPr>
            </a:lvl2pPr>
            <a:lvl3pPr marL="1371600" lvl="2" indent="-228600" algn="l">
              <a:lnSpc>
                <a:spcPct val="120000"/>
              </a:lnSpc>
              <a:spcBef>
                <a:spcPts val="200"/>
              </a:spcBef>
              <a:spcAft>
                <a:spcPts val="0"/>
              </a:spcAft>
              <a:buClr>
                <a:schemeClr val="accent3"/>
              </a:buClr>
              <a:buSzPts val="1400"/>
              <a:buFont typeface="Public Sans Light"/>
              <a:buNone/>
              <a:defRPr>
                <a:solidFill>
                  <a:schemeClr val="accent3"/>
                </a:solidFill>
              </a:defRPr>
            </a:lvl3pPr>
            <a:lvl4pPr marL="1828800" lvl="3" indent="-228600" algn="l">
              <a:lnSpc>
                <a:spcPct val="120000"/>
              </a:lnSpc>
              <a:spcBef>
                <a:spcPts val="0"/>
              </a:spcBef>
              <a:spcAft>
                <a:spcPts val="0"/>
              </a:spcAft>
              <a:buClr>
                <a:schemeClr val="dk1"/>
              </a:buClr>
              <a:buSzPts val="1400"/>
              <a:buNone/>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7" name="Google Shape;67;p68"/>
          <p:cNvSpPr txBox="1">
            <a:spLocks noGrp="1"/>
          </p:cNvSpPr>
          <p:nvPr>
            <p:ph type="ftr" idx="11"/>
          </p:nvPr>
        </p:nvSpPr>
        <p:spPr>
          <a:xfrm>
            <a:off x="1306513" y="6591107"/>
            <a:ext cx="3001327" cy="153436"/>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sz="800">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Title and Content + logo">
  <p:cSld name="Title and Content + logo">
    <p:spTree>
      <p:nvGrpSpPr>
        <p:cNvPr id="1" name="Shape 74"/>
        <p:cNvGrpSpPr/>
        <p:nvPr/>
      </p:nvGrpSpPr>
      <p:grpSpPr>
        <a:xfrm>
          <a:off x="0" y="0"/>
          <a:ext cx="0" cy="0"/>
          <a:chOff x="0" y="0"/>
          <a:chExt cx="0" cy="0"/>
        </a:xfrm>
      </p:grpSpPr>
      <p:sp>
        <p:nvSpPr>
          <p:cNvPr id="75" name="Google Shape;75;p73"/>
          <p:cNvSpPr txBox="1">
            <a:spLocks noGrp="1"/>
          </p:cNvSpPr>
          <p:nvPr>
            <p:ph type="title"/>
          </p:nvPr>
        </p:nvSpPr>
        <p:spPr>
          <a:xfrm>
            <a:off x="533399" y="342900"/>
            <a:ext cx="11117263" cy="710648"/>
          </a:xfrm>
          <a:prstGeom prst="rect">
            <a:avLst/>
          </a:prstGeom>
          <a:noFill/>
          <a:ln>
            <a:noFill/>
          </a:ln>
        </p:spPr>
        <p:txBody>
          <a:bodyPr spcFirstLastPara="1" wrap="square" lIns="27425" tIns="27425" rIns="27425" bIns="27425" anchor="b" anchorCtr="0">
            <a:normAutofit/>
          </a:bodyPr>
          <a:lstStyle>
            <a:lvl1pPr lvl="0" algn="l">
              <a:lnSpc>
                <a:spcPct val="90000"/>
              </a:lnSpc>
              <a:spcBef>
                <a:spcPts val="0"/>
              </a:spcBef>
              <a:spcAft>
                <a:spcPts val="0"/>
              </a:spcAft>
              <a:buSzPts val="4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73"/>
          <p:cNvSpPr/>
          <p:nvPr/>
        </p:nvSpPr>
        <p:spPr>
          <a:xfrm>
            <a:off x="608850" y="1134825"/>
            <a:ext cx="10745100" cy="45900"/>
          </a:xfrm>
          <a:prstGeom prst="roundRect">
            <a:avLst>
              <a:gd name="adj" fmla="val 50000"/>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77" name="Google Shape;77;p73"/>
          <p:cNvSpPr txBox="1">
            <a:spLocks noGrp="1"/>
          </p:cNvSpPr>
          <p:nvPr>
            <p:ph type="body" idx="1"/>
          </p:nvPr>
        </p:nvSpPr>
        <p:spPr>
          <a:xfrm>
            <a:off x="800100" y="1355651"/>
            <a:ext cx="8802688" cy="4953074"/>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0"/>
              </a:spcBef>
              <a:spcAft>
                <a:spcPts val="0"/>
              </a:spcAft>
              <a:buSzPts val="1600"/>
              <a:buNone/>
              <a:defRPr/>
            </a:lvl1pPr>
            <a:lvl2pPr marL="914400" lvl="1" indent="-330200" algn="l">
              <a:lnSpc>
                <a:spcPct val="120000"/>
              </a:lnSpc>
              <a:spcBef>
                <a:spcPts val="900"/>
              </a:spcBef>
              <a:spcAft>
                <a:spcPts val="0"/>
              </a:spcAft>
              <a:buSzPts val="1600"/>
              <a:buChar char="•"/>
              <a:defRPr/>
            </a:lvl2pPr>
            <a:lvl3pPr marL="1371600" lvl="2" indent="-228600" algn="l">
              <a:lnSpc>
                <a:spcPct val="120000"/>
              </a:lnSpc>
              <a:spcBef>
                <a:spcPts val="600"/>
              </a:spcBef>
              <a:spcAft>
                <a:spcPts val="0"/>
              </a:spcAft>
              <a:buSzPts val="1400"/>
              <a:buNone/>
              <a:defRPr/>
            </a:lvl3pPr>
            <a:lvl4pPr marL="1828800" lvl="3" indent="-317500" algn="l">
              <a:lnSpc>
                <a:spcPct val="120000"/>
              </a:lnSpc>
              <a:spcBef>
                <a:spcPts val="800"/>
              </a:spcBef>
              <a:spcAft>
                <a:spcPts val="0"/>
              </a:spcAft>
              <a:buSzPts val="1400"/>
              <a:buChar char="•"/>
              <a:defRPr/>
            </a:lvl4pPr>
            <a:lvl5pPr marL="2286000" lvl="4" indent="-228600" algn="l">
              <a:lnSpc>
                <a:spcPct val="130000"/>
              </a:lnSpc>
              <a:spcBef>
                <a:spcPts val="800"/>
              </a:spcBef>
              <a:spcAft>
                <a:spcPts val="0"/>
              </a:spcAft>
              <a:buSzPts val="1100"/>
              <a:buNone/>
              <a:defRPr/>
            </a:lvl5pPr>
            <a:lvl6pPr marL="2743200" lvl="5" indent="-342900" algn="l">
              <a:lnSpc>
                <a:spcPct val="90000"/>
              </a:lnSpc>
              <a:spcBef>
                <a:spcPts val="9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00"/>
        <p:cNvGrpSpPr/>
        <p:nvPr/>
      </p:nvGrpSpPr>
      <p:grpSpPr>
        <a:xfrm>
          <a:off x="0" y="0"/>
          <a:ext cx="0" cy="0"/>
          <a:chOff x="0" y="0"/>
          <a:chExt cx="0" cy="0"/>
        </a:xfrm>
      </p:grpSpPr>
      <p:sp>
        <p:nvSpPr>
          <p:cNvPr id="101" name="Google Shape;101;p72"/>
          <p:cNvSpPr txBox="1">
            <a:spLocks noGrp="1"/>
          </p:cNvSpPr>
          <p:nvPr>
            <p:ph type="dt" idx="10"/>
          </p:nvPr>
        </p:nvSpPr>
        <p:spPr>
          <a:xfrm>
            <a:off x="745435" y="699908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 name="Google Shape;102;p72"/>
          <p:cNvSpPr txBox="1">
            <a:spLocks noGrp="1"/>
          </p:cNvSpPr>
          <p:nvPr>
            <p:ph type="sldNum" idx="12"/>
          </p:nvPr>
        </p:nvSpPr>
        <p:spPr>
          <a:xfrm>
            <a:off x="342900" y="6591107"/>
            <a:ext cx="892175" cy="157482"/>
          </a:xfrm>
          <a:prstGeom prst="rect">
            <a:avLst/>
          </a:prstGeom>
          <a:noFill/>
          <a:ln>
            <a:noFill/>
          </a:ln>
        </p:spPr>
        <p:txBody>
          <a:bodyPr spcFirstLastPara="1" wrap="square" lIns="0" tIns="0" rIns="0" bIns="0" anchor="b"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9pPr>
          </a:lstStyle>
          <a:p>
            <a:pPr marL="0" lvl="0" indent="0" algn="l" rtl="0">
              <a:spcBef>
                <a:spcPts val="0"/>
              </a:spcBef>
              <a:spcAft>
                <a:spcPts val="0"/>
              </a:spcAft>
              <a:buNone/>
            </a:pPr>
            <a:fld id="{00000000-1234-1234-1234-123412341234}" type="slidenum">
              <a:rPr lang="en-IE"/>
              <a:t>‹#›</a:t>
            </a:fld>
            <a:endParaRPr/>
          </a:p>
        </p:txBody>
      </p:sp>
      <p:sp>
        <p:nvSpPr>
          <p:cNvPr id="103" name="Google Shape;103;p72"/>
          <p:cNvSpPr txBox="1">
            <a:spLocks noGrp="1"/>
          </p:cNvSpPr>
          <p:nvPr>
            <p:ph type="ftr" idx="11"/>
          </p:nvPr>
        </p:nvSpPr>
        <p:spPr>
          <a:xfrm>
            <a:off x="1306513" y="6591107"/>
            <a:ext cx="3001327" cy="153436"/>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sz="800">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Break 3">
  <p:cSld name="Section Break 3">
    <p:bg>
      <p:bgPr>
        <a:solidFill>
          <a:schemeClr val="dk1"/>
        </a:solidFill>
        <a:effectLst/>
      </p:bgPr>
    </p:bg>
    <p:spTree>
      <p:nvGrpSpPr>
        <p:cNvPr id="1" name="Shape 971"/>
        <p:cNvGrpSpPr/>
        <p:nvPr/>
      </p:nvGrpSpPr>
      <p:grpSpPr>
        <a:xfrm>
          <a:off x="0" y="0"/>
          <a:ext cx="0" cy="0"/>
          <a:chOff x="0" y="0"/>
          <a:chExt cx="0" cy="0"/>
        </a:xfrm>
      </p:grpSpPr>
      <p:sp>
        <p:nvSpPr>
          <p:cNvPr id="972" name="Google Shape;972;p92"/>
          <p:cNvSpPr txBox="1">
            <a:spLocks noGrp="1"/>
          </p:cNvSpPr>
          <p:nvPr>
            <p:ph type="dt" idx="10"/>
          </p:nvPr>
        </p:nvSpPr>
        <p:spPr>
          <a:xfrm>
            <a:off x="745435" y="699908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73" name="Google Shape;973;p92"/>
          <p:cNvSpPr txBox="1">
            <a:spLocks noGrp="1"/>
          </p:cNvSpPr>
          <p:nvPr>
            <p:ph type="sldNum" idx="12"/>
          </p:nvPr>
        </p:nvSpPr>
        <p:spPr>
          <a:xfrm>
            <a:off x="342900" y="6591107"/>
            <a:ext cx="892175" cy="157482"/>
          </a:xfrm>
          <a:prstGeom prst="rect">
            <a:avLst/>
          </a:prstGeom>
          <a:noFill/>
          <a:ln>
            <a:noFill/>
          </a:ln>
        </p:spPr>
        <p:txBody>
          <a:bodyPr spcFirstLastPara="1" wrap="square" lIns="0" tIns="0" rIns="0" bIns="0" anchor="b"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9pPr>
          </a:lstStyle>
          <a:p>
            <a:pPr marL="0" lvl="0" indent="0" algn="l" rtl="0">
              <a:spcBef>
                <a:spcPts val="0"/>
              </a:spcBef>
              <a:spcAft>
                <a:spcPts val="0"/>
              </a:spcAft>
              <a:buNone/>
            </a:pPr>
            <a:fld id="{00000000-1234-1234-1234-123412341234}" type="slidenum">
              <a:rPr lang="en-IE"/>
              <a:t>‹#›</a:t>
            </a:fld>
            <a:endParaRPr/>
          </a:p>
        </p:txBody>
      </p:sp>
      <p:sp>
        <p:nvSpPr>
          <p:cNvPr id="974" name="Google Shape;974;p92"/>
          <p:cNvSpPr txBox="1">
            <a:spLocks noGrp="1"/>
          </p:cNvSpPr>
          <p:nvPr>
            <p:ph type="body" idx="1"/>
          </p:nvPr>
        </p:nvSpPr>
        <p:spPr>
          <a:xfrm>
            <a:off x="771939" y="2810987"/>
            <a:ext cx="4137991" cy="254289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lt1"/>
              </a:buClr>
              <a:buSzPts val="4700"/>
              <a:buFont typeface="Public Sans SemiBold"/>
              <a:buNone/>
              <a:defRPr sz="4700">
                <a:solidFill>
                  <a:schemeClr val="lt1"/>
                </a:solidFill>
                <a:latin typeface="Public Sans SemiBold"/>
                <a:ea typeface="Public Sans SemiBold"/>
                <a:cs typeface="Public Sans SemiBold"/>
                <a:sym typeface="Public Sans SemiBold"/>
              </a:defRPr>
            </a:lvl1pPr>
            <a:lvl2pPr marL="914400" lvl="1" indent="-228600" algn="l">
              <a:lnSpc>
                <a:spcPct val="120000"/>
              </a:lnSpc>
              <a:spcBef>
                <a:spcPts val="1800"/>
              </a:spcBef>
              <a:spcAft>
                <a:spcPts val="0"/>
              </a:spcAft>
              <a:buClr>
                <a:schemeClr val="lt1"/>
              </a:buClr>
              <a:buSzPts val="1600"/>
              <a:buNone/>
              <a:defRPr>
                <a:solidFill>
                  <a:schemeClr val="lt1"/>
                </a:solidFill>
              </a:defRPr>
            </a:lvl2pPr>
            <a:lvl3pPr marL="1371600" lvl="2" indent="-228600" algn="l">
              <a:lnSpc>
                <a:spcPct val="120000"/>
              </a:lnSpc>
              <a:spcBef>
                <a:spcPts val="600"/>
              </a:spcBef>
              <a:spcAft>
                <a:spcPts val="0"/>
              </a:spcAft>
              <a:buClr>
                <a:schemeClr val="dk1"/>
              </a:buClr>
              <a:buSzPts val="1800"/>
              <a:buNone/>
              <a:defRPr/>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975" name="Google Shape;975;p92"/>
          <p:cNvPicPr preferRelativeResize="0"/>
          <p:nvPr/>
        </p:nvPicPr>
        <p:blipFill rotWithShape="1">
          <a:blip r:embed="rId2">
            <a:alphaModFix/>
          </a:blip>
          <a:srcRect/>
          <a:stretch/>
        </p:blipFill>
        <p:spPr>
          <a:xfrm>
            <a:off x="9194750" y="745312"/>
            <a:ext cx="6070397" cy="5303677"/>
          </a:xfrm>
          <a:prstGeom prst="rect">
            <a:avLst/>
          </a:prstGeom>
          <a:noFill/>
          <a:ln>
            <a:noFill/>
          </a:ln>
        </p:spPr>
      </p:pic>
      <p:pic>
        <p:nvPicPr>
          <p:cNvPr id="976" name="Google Shape;976;p92"/>
          <p:cNvPicPr preferRelativeResize="0"/>
          <p:nvPr/>
        </p:nvPicPr>
        <p:blipFill rotWithShape="1">
          <a:blip r:embed="rId3">
            <a:alphaModFix/>
          </a:blip>
          <a:srcRect/>
          <a:stretch/>
        </p:blipFill>
        <p:spPr>
          <a:xfrm>
            <a:off x="11558990" y="2652984"/>
            <a:ext cx="1407900" cy="1407900"/>
          </a:xfrm>
          <a:prstGeom prst="rect">
            <a:avLst/>
          </a:prstGeom>
          <a:noFill/>
          <a:ln>
            <a:noFill/>
          </a:ln>
        </p:spPr>
      </p:pic>
      <p:grpSp>
        <p:nvGrpSpPr>
          <p:cNvPr id="977" name="Google Shape;977;p92"/>
          <p:cNvGrpSpPr/>
          <p:nvPr/>
        </p:nvGrpSpPr>
        <p:grpSpPr>
          <a:xfrm>
            <a:off x="6909554" y="1781036"/>
            <a:ext cx="3128477" cy="3330051"/>
            <a:chOff x="835291" y="449539"/>
            <a:chExt cx="3646488" cy="3881437"/>
          </a:xfrm>
        </p:grpSpPr>
        <p:grpSp>
          <p:nvGrpSpPr>
            <p:cNvPr id="978" name="Google Shape;978;p92"/>
            <p:cNvGrpSpPr/>
            <p:nvPr/>
          </p:nvGrpSpPr>
          <p:grpSpPr>
            <a:xfrm>
              <a:off x="835291" y="576539"/>
              <a:ext cx="1217613" cy="3549650"/>
              <a:chOff x="6139" y="1031"/>
              <a:chExt cx="767" cy="2236"/>
            </a:xfrm>
          </p:grpSpPr>
          <p:sp>
            <p:nvSpPr>
              <p:cNvPr id="979" name="Google Shape;979;p92"/>
              <p:cNvSpPr/>
              <p:nvPr/>
            </p:nvSpPr>
            <p:spPr>
              <a:xfrm>
                <a:off x="6139" y="1770"/>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80" name="Google Shape;980;p92"/>
              <p:cNvSpPr/>
              <p:nvPr/>
            </p:nvSpPr>
            <p:spPr>
              <a:xfrm>
                <a:off x="6139" y="1770"/>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81" name="Google Shape;981;p92"/>
              <p:cNvSpPr/>
              <p:nvPr/>
            </p:nvSpPr>
            <p:spPr>
              <a:xfrm>
                <a:off x="6139" y="1921"/>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82" name="Google Shape;982;p92"/>
              <p:cNvSpPr/>
              <p:nvPr/>
            </p:nvSpPr>
            <p:spPr>
              <a:xfrm>
                <a:off x="6139" y="1921"/>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83" name="Google Shape;983;p92"/>
              <p:cNvSpPr/>
              <p:nvPr/>
            </p:nvSpPr>
            <p:spPr>
              <a:xfrm>
                <a:off x="6139" y="2071"/>
                <a:ext cx="5" cy="81"/>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84" name="Google Shape;984;p92"/>
              <p:cNvSpPr/>
              <p:nvPr/>
            </p:nvSpPr>
            <p:spPr>
              <a:xfrm>
                <a:off x="6139" y="2071"/>
                <a:ext cx="5" cy="81"/>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85" name="Google Shape;985;p92"/>
              <p:cNvSpPr/>
              <p:nvPr/>
            </p:nvSpPr>
            <p:spPr>
              <a:xfrm>
                <a:off x="6139" y="2217"/>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86" name="Google Shape;986;p92"/>
              <p:cNvSpPr/>
              <p:nvPr/>
            </p:nvSpPr>
            <p:spPr>
              <a:xfrm>
                <a:off x="6139" y="2217"/>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87" name="Google Shape;987;p92"/>
              <p:cNvSpPr/>
              <p:nvPr/>
            </p:nvSpPr>
            <p:spPr>
              <a:xfrm>
                <a:off x="6139" y="2368"/>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88" name="Google Shape;988;p92"/>
              <p:cNvSpPr/>
              <p:nvPr/>
            </p:nvSpPr>
            <p:spPr>
              <a:xfrm>
                <a:off x="6139" y="2368"/>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89" name="Google Shape;989;p92"/>
              <p:cNvSpPr/>
              <p:nvPr/>
            </p:nvSpPr>
            <p:spPr>
              <a:xfrm>
                <a:off x="6139" y="2514"/>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90" name="Google Shape;990;p92"/>
              <p:cNvSpPr/>
              <p:nvPr/>
            </p:nvSpPr>
            <p:spPr>
              <a:xfrm>
                <a:off x="6139" y="2514"/>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91" name="Google Shape;991;p92"/>
              <p:cNvSpPr/>
              <p:nvPr/>
            </p:nvSpPr>
            <p:spPr>
              <a:xfrm>
                <a:off x="6233" y="1554"/>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92" name="Google Shape;992;p92"/>
              <p:cNvSpPr/>
              <p:nvPr/>
            </p:nvSpPr>
            <p:spPr>
              <a:xfrm>
                <a:off x="6233" y="1554"/>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93" name="Google Shape;993;p92"/>
              <p:cNvSpPr/>
              <p:nvPr/>
            </p:nvSpPr>
            <p:spPr>
              <a:xfrm>
                <a:off x="6233" y="1700"/>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94" name="Google Shape;994;p92"/>
              <p:cNvSpPr/>
              <p:nvPr/>
            </p:nvSpPr>
            <p:spPr>
              <a:xfrm>
                <a:off x="6233" y="1700"/>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95" name="Google Shape;995;p92"/>
              <p:cNvSpPr/>
              <p:nvPr/>
            </p:nvSpPr>
            <p:spPr>
              <a:xfrm>
                <a:off x="6233" y="1850"/>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96" name="Google Shape;996;p92"/>
              <p:cNvSpPr/>
              <p:nvPr/>
            </p:nvSpPr>
            <p:spPr>
              <a:xfrm>
                <a:off x="6233" y="1850"/>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97" name="Google Shape;997;p92"/>
              <p:cNvSpPr/>
              <p:nvPr/>
            </p:nvSpPr>
            <p:spPr>
              <a:xfrm>
                <a:off x="6233" y="199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98" name="Google Shape;998;p92"/>
              <p:cNvSpPr/>
              <p:nvPr/>
            </p:nvSpPr>
            <p:spPr>
              <a:xfrm>
                <a:off x="6233" y="199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99" name="Google Shape;999;p92"/>
              <p:cNvSpPr/>
              <p:nvPr/>
            </p:nvSpPr>
            <p:spPr>
              <a:xfrm>
                <a:off x="6233" y="214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00" name="Google Shape;1000;p92"/>
              <p:cNvSpPr/>
              <p:nvPr/>
            </p:nvSpPr>
            <p:spPr>
              <a:xfrm>
                <a:off x="6233" y="214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01" name="Google Shape;1001;p92"/>
              <p:cNvSpPr/>
              <p:nvPr/>
            </p:nvSpPr>
            <p:spPr>
              <a:xfrm>
                <a:off x="6233" y="2293"/>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02" name="Google Shape;1002;p92"/>
              <p:cNvSpPr/>
              <p:nvPr/>
            </p:nvSpPr>
            <p:spPr>
              <a:xfrm>
                <a:off x="6233" y="2293"/>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03" name="Google Shape;1003;p92"/>
              <p:cNvSpPr/>
              <p:nvPr/>
            </p:nvSpPr>
            <p:spPr>
              <a:xfrm>
                <a:off x="6233" y="2443"/>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04" name="Google Shape;1004;p92"/>
              <p:cNvSpPr/>
              <p:nvPr/>
            </p:nvSpPr>
            <p:spPr>
              <a:xfrm>
                <a:off x="6233" y="2443"/>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05" name="Google Shape;1005;p92"/>
              <p:cNvSpPr/>
              <p:nvPr/>
            </p:nvSpPr>
            <p:spPr>
              <a:xfrm>
                <a:off x="6233" y="2589"/>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06" name="Google Shape;1006;p92"/>
              <p:cNvSpPr/>
              <p:nvPr/>
            </p:nvSpPr>
            <p:spPr>
              <a:xfrm>
                <a:off x="6233" y="2589"/>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07" name="Google Shape;1007;p92"/>
              <p:cNvSpPr/>
              <p:nvPr/>
            </p:nvSpPr>
            <p:spPr>
              <a:xfrm>
                <a:off x="6233" y="2740"/>
                <a:ext cx="5" cy="72"/>
              </a:xfrm>
              <a:custGeom>
                <a:avLst/>
                <a:gdLst/>
                <a:ahLst/>
                <a:cxnLst/>
                <a:rect l="l" t="t" r="r" b="b"/>
                <a:pathLst>
                  <a:path w="4" h="61" extrusionOk="0">
                    <a:moveTo>
                      <a:pt x="4" y="0"/>
                    </a:moveTo>
                    <a:cubicBezTo>
                      <a:pt x="0" y="0"/>
                      <a:pt x="0" y="0"/>
                      <a:pt x="0" y="0"/>
                    </a:cubicBezTo>
                    <a:cubicBezTo>
                      <a:pt x="0" y="55"/>
                      <a:pt x="0" y="55"/>
                      <a:pt x="0" y="55"/>
                    </a:cubicBezTo>
                    <a:cubicBezTo>
                      <a:pt x="1" y="57"/>
                      <a:pt x="2" y="59"/>
                      <a:pt x="4" y="61"/>
                    </a:cubicBezTo>
                    <a:cubicBezTo>
                      <a:pt x="4" y="0"/>
                      <a:pt x="4" y="0"/>
                      <a:pt x="4" y="0"/>
                    </a:cubicBezTo>
                  </a:path>
                </a:pathLst>
              </a:cu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08" name="Google Shape;1008;p92"/>
              <p:cNvSpPr/>
              <p:nvPr/>
            </p:nvSpPr>
            <p:spPr>
              <a:xfrm>
                <a:off x="6332" y="1398"/>
                <a:ext cx="5" cy="14"/>
              </a:xfrm>
              <a:custGeom>
                <a:avLst/>
                <a:gdLst/>
                <a:ahLst/>
                <a:cxnLst/>
                <a:rect l="l" t="t" r="r" b="b"/>
                <a:pathLst>
                  <a:path w="4" h="12" extrusionOk="0">
                    <a:moveTo>
                      <a:pt x="4" y="0"/>
                    </a:moveTo>
                    <a:cubicBezTo>
                      <a:pt x="2" y="1"/>
                      <a:pt x="1" y="3"/>
                      <a:pt x="0" y="5"/>
                    </a:cubicBezTo>
                    <a:cubicBezTo>
                      <a:pt x="0" y="12"/>
                      <a:pt x="0" y="12"/>
                      <a:pt x="0" y="12"/>
                    </a:cubicBezTo>
                    <a:cubicBezTo>
                      <a:pt x="4" y="12"/>
                      <a:pt x="4" y="12"/>
                      <a:pt x="4" y="12"/>
                    </a:cubicBezTo>
                    <a:cubicBezTo>
                      <a:pt x="4" y="0"/>
                      <a:pt x="4" y="0"/>
                      <a:pt x="4" y="0"/>
                    </a:cubicBezTo>
                  </a:path>
                </a:pathLst>
              </a:cu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09" name="Google Shape;1009;p92"/>
              <p:cNvSpPr/>
              <p:nvPr/>
            </p:nvSpPr>
            <p:spPr>
              <a:xfrm>
                <a:off x="6332" y="1474"/>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10" name="Google Shape;1010;p92"/>
              <p:cNvSpPr/>
              <p:nvPr/>
            </p:nvSpPr>
            <p:spPr>
              <a:xfrm>
                <a:off x="6332" y="1474"/>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11" name="Google Shape;1011;p92"/>
              <p:cNvSpPr/>
              <p:nvPr/>
            </p:nvSpPr>
            <p:spPr>
              <a:xfrm>
                <a:off x="6332" y="1624"/>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12" name="Google Shape;1012;p92"/>
              <p:cNvSpPr/>
              <p:nvPr/>
            </p:nvSpPr>
            <p:spPr>
              <a:xfrm>
                <a:off x="6332" y="1624"/>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13" name="Google Shape;1013;p92"/>
              <p:cNvSpPr/>
              <p:nvPr/>
            </p:nvSpPr>
            <p:spPr>
              <a:xfrm>
                <a:off x="6332" y="1770"/>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14" name="Google Shape;1014;p92"/>
              <p:cNvSpPr/>
              <p:nvPr/>
            </p:nvSpPr>
            <p:spPr>
              <a:xfrm>
                <a:off x="6332" y="1770"/>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15" name="Google Shape;1015;p92"/>
              <p:cNvSpPr/>
              <p:nvPr/>
            </p:nvSpPr>
            <p:spPr>
              <a:xfrm>
                <a:off x="6332" y="1921"/>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16" name="Google Shape;1016;p92"/>
              <p:cNvSpPr/>
              <p:nvPr/>
            </p:nvSpPr>
            <p:spPr>
              <a:xfrm>
                <a:off x="6332" y="1921"/>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17" name="Google Shape;1017;p92"/>
              <p:cNvSpPr/>
              <p:nvPr/>
            </p:nvSpPr>
            <p:spPr>
              <a:xfrm>
                <a:off x="6332" y="2071"/>
                <a:ext cx="5" cy="81"/>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18" name="Google Shape;1018;p92"/>
              <p:cNvSpPr/>
              <p:nvPr/>
            </p:nvSpPr>
            <p:spPr>
              <a:xfrm>
                <a:off x="6332" y="2071"/>
                <a:ext cx="5" cy="81"/>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19" name="Google Shape;1019;p92"/>
              <p:cNvSpPr/>
              <p:nvPr/>
            </p:nvSpPr>
            <p:spPr>
              <a:xfrm>
                <a:off x="6332" y="2217"/>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20" name="Google Shape;1020;p92"/>
              <p:cNvSpPr/>
              <p:nvPr/>
            </p:nvSpPr>
            <p:spPr>
              <a:xfrm>
                <a:off x="6332" y="2217"/>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21" name="Google Shape;1021;p92"/>
              <p:cNvSpPr/>
              <p:nvPr/>
            </p:nvSpPr>
            <p:spPr>
              <a:xfrm>
                <a:off x="6332" y="2368"/>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22" name="Google Shape;1022;p92"/>
              <p:cNvSpPr/>
              <p:nvPr/>
            </p:nvSpPr>
            <p:spPr>
              <a:xfrm>
                <a:off x="6332" y="2368"/>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23" name="Google Shape;1023;p92"/>
              <p:cNvSpPr/>
              <p:nvPr/>
            </p:nvSpPr>
            <p:spPr>
              <a:xfrm>
                <a:off x="6332" y="2514"/>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24" name="Google Shape;1024;p92"/>
              <p:cNvSpPr/>
              <p:nvPr/>
            </p:nvSpPr>
            <p:spPr>
              <a:xfrm>
                <a:off x="6332" y="2514"/>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25" name="Google Shape;1025;p92"/>
              <p:cNvSpPr/>
              <p:nvPr/>
            </p:nvSpPr>
            <p:spPr>
              <a:xfrm>
                <a:off x="6332" y="2665"/>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26" name="Google Shape;1026;p92"/>
              <p:cNvSpPr/>
              <p:nvPr/>
            </p:nvSpPr>
            <p:spPr>
              <a:xfrm>
                <a:off x="6332" y="2665"/>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27" name="Google Shape;1027;p92"/>
              <p:cNvSpPr/>
              <p:nvPr/>
            </p:nvSpPr>
            <p:spPr>
              <a:xfrm>
                <a:off x="6332" y="2811"/>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28" name="Google Shape;1028;p92"/>
              <p:cNvSpPr/>
              <p:nvPr/>
            </p:nvSpPr>
            <p:spPr>
              <a:xfrm>
                <a:off x="6332" y="2811"/>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29" name="Google Shape;1029;p92"/>
              <p:cNvSpPr/>
              <p:nvPr/>
            </p:nvSpPr>
            <p:spPr>
              <a:xfrm>
                <a:off x="6426" y="1296"/>
                <a:ext cx="5" cy="41"/>
              </a:xfrm>
              <a:custGeom>
                <a:avLst/>
                <a:gdLst/>
                <a:ahLst/>
                <a:cxnLst/>
                <a:rect l="l" t="t" r="r" b="b"/>
                <a:pathLst>
                  <a:path w="4" h="35" extrusionOk="0">
                    <a:moveTo>
                      <a:pt x="4" y="0"/>
                    </a:moveTo>
                    <a:cubicBezTo>
                      <a:pt x="2" y="1"/>
                      <a:pt x="1" y="3"/>
                      <a:pt x="0" y="4"/>
                    </a:cubicBezTo>
                    <a:cubicBezTo>
                      <a:pt x="0" y="35"/>
                      <a:pt x="0" y="35"/>
                      <a:pt x="0" y="35"/>
                    </a:cubicBezTo>
                    <a:cubicBezTo>
                      <a:pt x="4" y="35"/>
                      <a:pt x="4" y="35"/>
                      <a:pt x="4" y="35"/>
                    </a:cubicBezTo>
                    <a:cubicBezTo>
                      <a:pt x="4" y="0"/>
                      <a:pt x="4" y="0"/>
                      <a:pt x="4" y="0"/>
                    </a:cubicBezTo>
                  </a:path>
                </a:pathLst>
              </a:cu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30" name="Google Shape;1030;p92"/>
              <p:cNvSpPr/>
              <p:nvPr/>
            </p:nvSpPr>
            <p:spPr>
              <a:xfrm>
                <a:off x="6426" y="1403"/>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31" name="Google Shape;1031;p92"/>
              <p:cNvSpPr/>
              <p:nvPr/>
            </p:nvSpPr>
            <p:spPr>
              <a:xfrm>
                <a:off x="6426" y="1403"/>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32" name="Google Shape;1032;p92"/>
              <p:cNvSpPr/>
              <p:nvPr/>
            </p:nvSpPr>
            <p:spPr>
              <a:xfrm>
                <a:off x="6426" y="1554"/>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33" name="Google Shape;1033;p92"/>
              <p:cNvSpPr/>
              <p:nvPr/>
            </p:nvSpPr>
            <p:spPr>
              <a:xfrm>
                <a:off x="6426" y="1554"/>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34" name="Google Shape;1034;p92"/>
              <p:cNvSpPr/>
              <p:nvPr/>
            </p:nvSpPr>
            <p:spPr>
              <a:xfrm>
                <a:off x="6426" y="1700"/>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35" name="Google Shape;1035;p92"/>
              <p:cNvSpPr/>
              <p:nvPr/>
            </p:nvSpPr>
            <p:spPr>
              <a:xfrm>
                <a:off x="6426" y="1700"/>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36" name="Google Shape;1036;p92"/>
              <p:cNvSpPr/>
              <p:nvPr/>
            </p:nvSpPr>
            <p:spPr>
              <a:xfrm>
                <a:off x="6426" y="1850"/>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37" name="Google Shape;1037;p92"/>
              <p:cNvSpPr/>
              <p:nvPr/>
            </p:nvSpPr>
            <p:spPr>
              <a:xfrm>
                <a:off x="6426" y="1850"/>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38" name="Google Shape;1038;p92"/>
              <p:cNvSpPr/>
              <p:nvPr/>
            </p:nvSpPr>
            <p:spPr>
              <a:xfrm>
                <a:off x="6426" y="199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39" name="Google Shape;1039;p92"/>
              <p:cNvSpPr/>
              <p:nvPr/>
            </p:nvSpPr>
            <p:spPr>
              <a:xfrm>
                <a:off x="6426" y="199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40" name="Google Shape;1040;p92"/>
              <p:cNvSpPr/>
              <p:nvPr/>
            </p:nvSpPr>
            <p:spPr>
              <a:xfrm>
                <a:off x="6426" y="214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41" name="Google Shape;1041;p92"/>
              <p:cNvSpPr/>
              <p:nvPr/>
            </p:nvSpPr>
            <p:spPr>
              <a:xfrm>
                <a:off x="6426" y="214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42" name="Google Shape;1042;p92"/>
              <p:cNvSpPr/>
              <p:nvPr/>
            </p:nvSpPr>
            <p:spPr>
              <a:xfrm>
                <a:off x="6426" y="2293"/>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43" name="Google Shape;1043;p92"/>
              <p:cNvSpPr/>
              <p:nvPr/>
            </p:nvSpPr>
            <p:spPr>
              <a:xfrm>
                <a:off x="6426" y="2293"/>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44" name="Google Shape;1044;p92"/>
              <p:cNvSpPr/>
              <p:nvPr/>
            </p:nvSpPr>
            <p:spPr>
              <a:xfrm>
                <a:off x="6426" y="2443"/>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45" name="Google Shape;1045;p92"/>
              <p:cNvSpPr/>
              <p:nvPr/>
            </p:nvSpPr>
            <p:spPr>
              <a:xfrm>
                <a:off x="6426" y="2443"/>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46" name="Google Shape;1046;p92"/>
              <p:cNvSpPr/>
              <p:nvPr/>
            </p:nvSpPr>
            <p:spPr>
              <a:xfrm>
                <a:off x="6426" y="2589"/>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47" name="Google Shape;1047;p92"/>
              <p:cNvSpPr/>
              <p:nvPr/>
            </p:nvSpPr>
            <p:spPr>
              <a:xfrm>
                <a:off x="6426" y="2589"/>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48" name="Google Shape;1048;p92"/>
              <p:cNvSpPr/>
              <p:nvPr/>
            </p:nvSpPr>
            <p:spPr>
              <a:xfrm>
                <a:off x="6426" y="2740"/>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49" name="Google Shape;1049;p92"/>
              <p:cNvSpPr/>
              <p:nvPr/>
            </p:nvSpPr>
            <p:spPr>
              <a:xfrm>
                <a:off x="6426" y="2740"/>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50" name="Google Shape;1050;p92"/>
              <p:cNvSpPr/>
              <p:nvPr/>
            </p:nvSpPr>
            <p:spPr>
              <a:xfrm>
                <a:off x="6426" y="288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51" name="Google Shape;1051;p92"/>
              <p:cNvSpPr/>
              <p:nvPr/>
            </p:nvSpPr>
            <p:spPr>
              <a:xfrm>
                <a:off x="6426" y="288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52" name="Google Shape;1052;p92"/>
              <p:cNvSpPr/>
              <p:nvPr/>
            </p:nvSpPr>
            <p:spPr>
              <a:xfrm>
                <a:off x="6426" y="3037"/>
                <a:ext cx="5" cy="16"/>
              </a:xfrm>
              <a:custGeom>
                <a:avLst/>
                <a:gdLst/>
                <a:ahLst/>
                <a:cxnLst/>
                <a:rect l="l" t="t" r="r" b="b"/>
                <a:pathLst>
                  <a:path w="4" h="14" extrusionOk="0">
                    <a:moveTo>
                      <a:pt x="4" y="0"/>
                    </a:moveTo>
                    <a:cubicBezTo>
                      <a:pt x="0" y="0"/>
                      <a:pt x="0" y="0"/>
                      <a:pt x="0" y="0"/>
                    </a:cubicBezTo>
                    <a:cubicBezTo>
                      <a:pt x="0" y="10"/>
                      <a:pt x="0" y="10"/>
                      <a:pt x="0" y="10"/>
                    </a:cubicBezTo>
                    <a:cubicBezTo>
                      <a:pt x="1" y="12"/>
                      <a:pt x="2" y="13"/>
                      <a:pt x="4" y="14"/>
                    </a:cubicBezTo>
                    <a:cubicBezTo>
                      <a:pt x="4" y="0"/>
                      <a:pt x="4" y="0"/>
                      <a:pt x="4" y="0"/>
                    </a:cubicBezTo>
                  </a:path>
                </a:pathLst>
              </a:cu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53" name="Google Shape;1053;p92"/>
              <p:cNvSpPr/>
              <p:nvPr/>
            </p:nvSpPr>
            <p:spPr>
              <a:xfrm>
                <a:off x="6520" y="1213"/>
                <a:ext cx="5" cy="49"/>
              </a:xfrm>
              <a:custGeom>
                <a:avLst/>
                <a:gdLst/>
                <a:ahLst/>
                <a:cxnLst/>
                <a:rect l="l" t="t" r="r" b="b"/>
                <a:pathLst>
                  <a:path w="4" h="41" extrusionOk="0">
                    <a:moveTo>
                      <a:pt x="4" y="0"/>
                    </a:moveTo>
                    <a:cubicBezTo>
                      <a:pt x="2" y="1"/>
                      <a:pt x="1" y="2"/>
                      <a:pt x="0" y="3"/>
                    </a:cubicBezTo>
                    <a:cubicBezTo>
                      <a:pt x="0" y="41"/>
                      <a:pt x="0" y="41"/>
                      <a:pt x="0" y="41"/>
                    </a:cubicBezTo>
                    <a:cubicBezTo>
                      <a:pt x="4" y="41"/>
                      <a:pt x="4" y="41"/>
                      <a:pt x="4" y="41"/>
                    </a:cubicBezTo>
                    <a:cubicBezTo>
                      <a:pt x="4" y="0"/>
                      <a:pt x="4" y="0"/>
                      <a:pt x="4" y="0"/>
                    </a:cubicBezTo>
                  </a:path>
                </a:pathLst>
              </a:cu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54" name="Google Shape;1054;p92"/>
              <p:cNvSpPr/>
              <p:nvPr/>
            </p:nvSpPr>
            <p:spPr>
              <a:xfrm>
                <a:off x="6520" y="1328"/>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55" name="Google Shape;1055;p92"/>
              <p:cNvSpPr/>
              <p:nvPr/>
            </p:nvSpPr>
            <p:spPr>
              <a:xfrm>
                <a:off x="6520" y="1328"/>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56" name="Google Shape;1056;p92"/>
              <p:cNvSpPr/>
              <p:nvPr/>
            </p:nvSpPr>
            <p:spPr>
              <a:xfrm>
                <a:off x="6520" y="1474"/>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57" name="Google Shape;1057;p92"/>
              <p:cNvSpPr/>
              <p:nvPr/>
            </p:nvSpPr>
            <p:spPr>
              <a:xfrm>
                <a:off x="6520" y="1474"/>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58" name="Google Shape;1058;p92"/>
              <p:cNvSpPr/>
              <p:nvPr/>
            </p:nvSpPr>
            <p:spPr>
              <a:xfrm>
                <a:off x="6520" y="1624"/>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59" name="Google Shape;1059;p92"/>
              <p:cNvSpPr/>
              <p:nvPr/>
            </p:nvSpPr>
            <p:spPr>
              <a:xfrm>
                <a:off x="6520" y="1624"/>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60" name="Google Shape;1060;p92"/>
              <p:cNvSpPr/>
              <p:nvPr/>
            </p:nvSpPr>
            <p:spPr>
              <a:xfrm>
                <a:off x="6520" y="1770"/>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61" name="Google Shape;1061;p92"/>
              <p:cNvSpPr/>
              <p:nvPr/>
            </p:nvSpPr>
            <p:spPr>
              <a:xfrm>
                <a:off x="6520" y="1770"/>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62" name="Google Shape;1062;p92"/>
              <p:cNvSpPr/>
              <p:nvPr/>
            </p:nvSpPr>
            <p:spPr>
              <a:xfrm>
                <a:off x="6520" y="1921"/>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63" name="Google Shape;1063;p92"/>
              <p:cNvSpPr/>
              <p:nvPr/>
            </p:nvSpPr>
            <p:spPr>
              <a:xfrm>
                <a:off x="6520" y="1921"/>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64" name="Google Shape;1064;p92"/>
              <p:cNvSpPr/>
              <p:nvPr/>
            </p:nvSpPr>
            <p:spPr>
              <a:xfrm>
                <a:off x="6520" y="2071"/>
                <a:ext cx="5" cy="81"/>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65" name="Google Shape;1065;p92"/>
              <p:cNvSpPr/>
              <p:nvPr/>
            </p:nvSpPr>
            <p:spPr>
              <a:xfrm>
                <a:off x="6520" y="2071"/>
                <a:ext cx="5" cy="81"/>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66" name="Google Shape;1066;p92"/>
              <p:cNvSpPr/>
              <p:nvPr/>
            </p:nvSpPr>
            <p:spPr>
              <a:xfrm>
                <a:off x="6520" y="2217"/>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67" name="Google Shape;1067;p92"/>
              <p:cNvSpPr/>
              <p:nvPr/>
            </p:nvSpPr>
            <p:spPr>
              <a:xfrm>
                <a:off x="6520" y="2217"/>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68" name="Google Shape;1068;p92"/>
              <p:cNvSpPr/>
              <p:nvPr/>
            </p:nvSpPr>
            <p:spPr>
              <a:xfrm>
                <a:off x="6520" y="2368"/>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69" name="Google Shape;1069;p92"/>
              <p:cNvSpPr/>
              <p:nvPr/>
            </p:nvSpPr>
            <p:spPr>
              <a:xfrm>
                <a:off x="6520" y="2368"/>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70" name="Google Shape;1070;p92"/>
              <p:cNvSpPr/>
              <p:nvPr/>
            </p:nvSpPr>
            <p:spPr>
              <a:xfrm>
                <a:off x="6520" y="2514"/>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71" name="Google Shape;1071;p92"/>
              <p:cNvSpPr/>
              <p:nvPr/>
            </p:nvSpPr>
            <p:spPr>
              <a:xfrm>
                <a:off x="6520" y="2514"/>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72" name="Google Shape;1072;p92"/>
              <p:cNvSpPr/>
              <p:nvPr/>
            </p:nvSpPr>
            <p:spPr>
              <a:xfrm>
                <a:off x="6520" y="2665"/>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73" name="Google Shape;1073;p92"/>
              <p:cNvSpPr/>
              <p:nvPr/>
            </p:nvSpPr>
            <p:spPr>
              <a:xfrm>
                <a:off x="6520" y="2665"/>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74" name="Google Shape;1074;p92"/>
              <p:cNvSpPr/>
              <p:nvPr/>
            </p:nvSpPr>
            <p:spPr>
              <a:xfrm>
                <a:off x="6520" y="2811"/>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75" name="Google Shape;1075;p92"/>
              <p:cNvSpPr/>
              <p:nvPr/>
            </p:nvSpPr>
            <p:spPr>
              <a:xfrm>
                <a:off x="6520" y="2811"/>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76" name="Google Shape;1076;p92"/>
              <p:cNvSpPr/>
              <p:nvPr/>
            </p:nvSpPr>
            <p:spPr>
              <a:xfrm>
                <a:off x="6520" y="2961"/>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77" name="Google Shape;1077;p92"/>
              <p:cNvSpPr/>
              <p:nvPr/>
            </p:nvSpPr>
            <p:spPr>
              <a:xfrm>
                <a:off x="6520" y="2961"/>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78" name="Google Shape;1078;p92"/>
              <p:cNvSpPr/>
              <p:nvPr/>
            </p:nvSpPr>
            <p:spPr>
              <a:xfrm>
                <a:off x="6520" y="3107"/>
                <a:ext cx="5" cy="29"/>
              </a:xfrm>
              <a:custGeom>
                <a:avLst/>
                <a:gdLst/>
                <a:ahLst/>
                <a:cxnLst/>
                <a:rect l="l" t="t" r="r" b="b"/>
                <a:pathLst>
                  <a:path w="4" h="24" extrusionOk="0">
                    <a:moveTo>
                      <a:pt x="4" y="0"/>
                    </a:moveTo>
                    <a:cubicBezTo>
                      <a:pt x="0" y="0"/>
                      <a:pt x="0" y="0"/>
                      <a:pt x="0" y="0"/>
                    </a:cubicBezTo>
                    <a:cubicBezTo>
                      <a:pt x="0" y="21"/>
                      <a:pt x="0" y="21"/>
                      <a:pt x="0" y="21"/>
                    </a:cubicBezTo>
                    <a:cubicBezTo>
                      <a:pt x="1" y="22"/>
                      <a:pt x="2" y="23"/>
                      <a:pt x="4" y="24"/>
                    </a:cubicBezTo>
                    <a:cubicBezTo>
                      <a:pt x="4" y="0"/>
                      <a:pt x="4" y="0"/>
                      <a:pt x="4" y="0"/>
                    </a:cubicBezTo>
                  </a:path>
                </a:pathLst>
              </a:cu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79" name="Google Shape;1079;p92"/>
              <p:cNvSpPr/>
              <p:nvPr/>
            </p:nvSpPr>
            <p:spPr>
              <a:xfrm>
                <a:off x="6614" y="1146"/>
                <a:ext cx="5" cy="45"/>
              </a:xfrm>
              <a:custGeom>
                <a:avLst/>
                <a:gdLst/>
                <a:ahLst/>
                <a:cxnLst/>
                <a:rect l="l" t="t" r="r" b="b"/>
                <a:pathLst>
                  <a:path w="4" h="38" extrusionOk="0">
                    <a:moveTo>
                      <a:pt x="4" y="0"/>
                    </a:moveTo>
                    <a:cubicBezTo>
                      <a:pt x="2" y="1"/>
                      <a:pt x="1" y="1"/>
                      <a:pt x="0" y="2"/>
                    </a:cubicBezTo>
                    <a:cubicBezTo>
                      <a:pt x="0" y="38"/>
                      <a:pt x="0" y="38"/>
                      <a:pt x="0" y="38"/>
                    </a:cubicBezTo>
                    <a:cubicBezTo>
                      <a:pt x="4" y="38"/>
                      <a:pt x="4" y="38"/>
                      <a:pt x="4" y="38"/>
                    </a:cubicBezTo>
                    <a:cubicBezTo>
                      <a:pt x="4" y="0"/>
                      <a:pt x="4" y="0"/>
                      <a:pt x="4" y="0"/>
                    </a:cubicBezTo>
                  </a:path>
                </a:pathLst>
              </a:cu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80" name="Google Shape;1080;p92"/>
              <p:cNvSpPr/>
              <p:nvPr/>
            </p:nvSpPr>
            <p:spPr>
              <a:xfrm>
                <a:off x="6614" y="125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81" name="Google Shape;1081;p92"/>
              <p:cNvSpPr/>
              <p:nvPr/>
            </p:nvSpPr>
            <p:spPr>
              <a:xfrm>
                <a:off x="6614" y="125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82" name="Google Shape;1082;p92"/>
              <p:cNvSpPr/>
              <p:nvPr/>
            </p:nvSpPr>
            <p:spPr>
              <a:xfrm>
                <a:off x="6614" y="1403"/>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83" name="Google Shape;1083;p92"/>
              <p:cNvSpPr/>
              <p:nvPr/>
            </p:nvSpPr>
            <p:spPr>
              <a:xfrm>
                <a:off x="6614" y="1403"/>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84" name="Google Shape;1084;p92"/>
              <p:cNvSpPr/>
              <p:nvPr/>
            </p:nvSpPr>
            <p:spPr>
              <a:xfrm>
                <a:off x="6614" y="1554"/>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85" name="Google Shape;1085;p92"/>
              <p:cNvSpPr/>
              <p:nvPr/>
            </p:nvSpPr>
            <p:spPr>
              <a:xfrm>
                <a:off x="6614" y="1554"/>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86" name="Google Shape;1086;p92"/>
              <p:cNvSpPr/>
              <p:nvPr/>
            </p:nvSpPr>
            <p:spPr>
              <a:xfrm>
                <a:off x="6614" y="1700"/>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87" name="Google Shape;1087;p92"/>
              <p:cNvSpPr/>
              <p:nvPr/>
            </p:nvSpPr>
            <p:spPr>
              <a:xfrm>
                <a:off x="6614" y="1700"/>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88" name="Google Shape;1088;p92"/>
              <p:cNvSpPr/>
              <p:nvPr/>
            </p:nvSpPr>
            <p:spPr>
              <a:xfrm>
                <a:off x="6614" y="1850"/>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89" name="Google Shape;1089;p92"/>
              <p:cNvSpPr/>
              <p:nvPr/>
            </p:nvSpPr>
            <p:spPr>
              <a:xfrm>
                <a:off x="6614" y="1850"/>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90" name="Google Shape;1090;p92"/>
              <p:cNvSpPr/>
              <p:nvPr/>
            </p:nvSpPr>
            <p:spPr>
              <a:xfrm>
                <a:off x="6614" y="199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91" name="Google Shape;1091;p92"/>
              <p:cNvSpPr/>
              <p:nvPr/>
            </p:nvSpPr>
            <p:spPr>
              <a:xfrm>
                <a:off x="6614" y="199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92" name="Google Shape;1092;p92"/>
              <p:cNvSpPr/>
              <p:nvPr/>
            </p:nvSpPr>
            <p:spPr>
              <a:xfrm>
                <a:off x="6614" y="214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93" name="Google Shape;1093;p92"/>
              <p:cNvSpPr/>
              <p:nvPr/>
            </p:nvSpPr>
            <p:spPr>
              <a:xfrm>
                <a:off x="6614" y="214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94" name="Google Shape;1094;p92"/>
              <p:cNvSpPr/>
              <p:nvPr/>
            </p:nvSpPr>
            <p:spPr>
              <a:xfrm>
                <a:off x="6614" y="2293"/>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95" name="Google Shape;1095;p92"/>
              <p:cNvSpPr/>
              <p:nvPr/>
            </p:nvSpPr>
            <p:spPr>
              <a:xfrm>
                <a:off x="6614" y="2293"/>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96" name="Google Shape;1096;p92"/>
              <p:cNvSpPr/>
              <p:nvPr/>
            </p:nvSpPr>
            <p:spPr>
              <a:xfrm>
                <a:off x="6614" y="2443"/>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97" name="Google Shape;1097;p92"/>
              <p:cNvSpPr/>
              <p:nvPr/>
            </p:nvSpPr>
            <p:spPr>
              <a:xfrm>
                <a:off x="6614" y="2443"/>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98" name="Google Shape;1098;p92"/>
              <p:cNvSpPr/>
              <p:nvPr/>
            </p:nvSpPr>
            <p:spPr>
              <a:xfrm>
                <a:off x="6614" y="2589"/>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99" name="Google Shape;1099;p92"/>
              <p:cNvSpPr/>
              <p:nvPr/>
            </p:nvSpPr>
            <p:spPr>
              <a:xfrm>
                <a:off x="6614" y="2589"/>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00" name="Google Shape;1100;p92"/>
              <p:cNvSpPr/>
              <p:nvPr/>
            </p:nvSpPr>
            <p:spPr>
              <a:xfrm>
                <a:off x="6614" y="2740"/>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01" name="Google Shape;1101;p92"/>
              <p:cNvSpPr/>
              <p:nvPr/>
            </p:nvSpPr>
            <p:spPr>
              <a:xfrm>
                <a:off x="6614" y="2740"/>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02" name="Google Shape;1102;p92"/>
              <p:cNvSpPr/>
              <p:nvPr/>
            </p:nvSpPr>
            <p:spPr>
              <a:xfrm>
                <a:off x="6614" y="288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03" name="Google Shape;1103;p92"/>
              <p:cNvSpPr/>
              <p:nvPr/>
            </p:nvSpPr>
            <p:spPr>
              <a:xfrm>
                <a:off x="6614" y="288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04" name="Google Shape;1104;p92"/>
              <p:cNvSpPr/>
              <p:nvPr/>
            </p:nvSpPr>
            <p:spPr>
              <a:xfrm>
                <a:off x="6614" y="303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05" name="Google Shape;1105;p92"/>
              <p:cNvSpPr/>
              <p:nvPr/>
            </p:nvSpPr>
            <p:spPr>
              <a:xfrm>
                <a:off x="6614" y="303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06" name="Google Shape;1106;p92"/>
              <p:cNvSpPr/>
              <p:nvPr/>
            </p:nvSpPr>
            <p:spPr>
              <a:xfrm>
                <a:off x="6614" y="3183"/>
                <a:ext cx="5" cy="21"/>
              </a:xfrm>
              <a:custGeom>
                <a:avLst/>
                <a:gdLst/>
                <a:ahLst/>
                <a:cxnLst/>
                <a:rect l="l" t="t" r="r" b="b"/>
                <a:pathLst>
                  <a:path w="4" h="18" extrusionOk="0">
                    <a:moveTo>
                      <a:pt x="4" y="0"/>
                    </a:moveTo>
                    <a:cubicBezTo>
                      <a:pt x="0" y="0"/>
                      <a:pt x="0" y="0"/>
                      <a:pt x="0" y="0"/>
                    </a:cubicBezTo>
                    <a:cubicBezTo>
                      <a:pt x="0" y="15"/>
                      <a:pt x="0" y="15"/>
                      <a:pt x="0" y="15"/>
                    </a:cubicBezTo>
                    <a:cubicBezTo>
                      <a:pt x="1" y="16"/>
                      <a:pt x="2" y="17"/>
                      <a:pt x="4" y="18"/>
                    </a:cubicBezTo>
                    <a:cubicBezTo>
                      <a:pt x="4" y="0"/>
                      <a:pt x="4" y="0"/>
                      <a:pt x="4" y="0"/>
                    </a:cubicBezTo>
                  </a:path>
                </a:pathLst>
              </a:cu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07" name="Google Shape;1107;p92"/>
              <p:cNvSpPr/>
              <p:nvPr/>
            </p:nvSpPr>
            <p:spPr>
              <a:xfrm>
                <a:off x="6713" y="1089"/>
                <a:ext cx="5" cy="27"/>
              </a:xfrm>
              <a:custGeom>
                <a:avLst/>
                <a:gdLst/>
                <a:ahLst/>
                <a:cxnLst/>
                <a:rect l="l" t="t" r="r" b="b"/>
                <a:pathLst>
                  <a:path w="4" h="23" extrusionOk="0">
                    <a:moveTo>
                      <a:pt x="4" y="0"/>
                    </a:moveTo>
                    <a:cubicBezTo>
                      <a:pt x="2" y="0"/>
                      <a:pt x="1" y="1"/>
                      <a:pt x="0" y="2"/>
                    </a:cubicBezTo>
                    <a:cubicBezTo>
                      <a:pt x="0" y="23"/>
                      <a:pt x="0" y="23"/>
                      <a:pt x="0" y="23"/>
                    </a:cubicBezTo>
                    <a:cubicBezTo>
                      <a:pt x="4" y="23"/>
                      <a:pt x="4" y="23"/>
                      <a:pt x="4" y="23"/>
                    </a:cubicBezTo>
                    <a:cubicBezTo>
                      <a:pt x="4" y="0"/>
                      <a:pt x="4" y="0"/>
                      <a:pt x="4" y="0"/>
                    </a:cubicBezTo>
                  </a:path>
                </a:pathLst>
              </a:cu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08" name="Google Shape;1108;p92"/>
              <p:cNvSpPr/>
              <p:nvPr/>
            </p:nvSpPr>
            <p:spPr>
              <a:xfrm>
                <a:off x="6713" y="1177"/>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09" name="Google Shape;1109;p92"/>
              <p:cNvSpPr/>
              <p:nvPr/>
            </p:nvSpPr>
            <p:spPr>
              <a:xfrm>
                <a:off x="6713" y="1177"/>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10" name="Google Shape;1110;p92"/>
              <p:cNvSpPr/>
              <p:nvPr/>
            </p:nvSpPr>
            <p:spPr>
              <a:xfrm>
                <a:off x="6713" y="1328"/>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11" name="Google Shape;1111;p92"/>
              <p:cNvSpPr/>
              <p:nvPr/>
            </p:nvSpPr>
            <p:spPr>
              <a:xfrm>
                <a:off x="6713" y="1328"/>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12" name="Google Shape;1112;p92"/>
              <p:cNvSpPr/>
              <p:nvPr/>
            </p:nvSpPr>
            <p:spPr>
              <a:xfrm>
                <a:off x="6713" y="1474"/>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13" name="Google Shape;1113;p92"/>
              <p:cNvSpPr/>
              <p:nvPr/>
            </p:nvSpPr>
            <p:spPr>
              <a:xfrm>
                <a:off x="6713" y="1474"/>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14" name="Google Shape;1114;p92"/>
              <p:cNvSpPr/>
              <p:nvPr/>
            </p:nvSpPr>
            <p:spPr>
              <a:xfrm>
                <a:off x="6713" y="1624"/>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15" name="Google Shape;1115;p92"/>
              <p:cNvSpPr/>
              <p:nvPr/>
            </p:nvSpPr>
            <p:spPr>
              <a:xfrm>
                <a:off x="6713" y="1624"/>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16" name="Google Shape;1116;p92"/>
              <p:cNvSpPr/>
              <p:nvPr/>
            </p:nvSpPr>
            <p:spPr>
              <a:xfrm>
                <a:off x="6713" y="1770"/>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17" name="Google Shape;1117;p92"/>
              <p:cNvSpPr/>
              <p:nvPr/>
            </p:nvSpPr>
            <p:spPr>
              <a:xfrm>
                <a:off x="6713" y="1770"/>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18" name="Google Shape;1118;p92"/>
              <p:cNvSpPr/>
              <p:nvPr/>
            </p:nvSpPr>
            <p:spPr>
              <a:xfrm>
                <a:off x="6713" y="1921"/>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19" name="Google Shape;1119;p92"/>
              <p:cNvSpPr/>
              <p:nvPr/>
            </p:nvSpPr>
            <p:spPr>
              <a:xfrm>
                <a:off x="6713" y="1921"/>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20" name="Google Shape;1120;p92"/>
              <p:cNvSpPr/>
              <p:nvPr/>
            </p:nvSpPr>
            <p:spPr>
              <a:xfrm>
                <a:off x="6713" y="2071"/>
                <a:ext cx="5" cy="81"/>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21" name="Google Shape;1121;p92"/>
              <p:cNvSpPr/>
              <p:nvPr/>
            </p:nvSpPr>
            <p:spPr>
              <a:xfrm>
                <a:off x="6713" y="2071"/>
                <a:ext cx="5" cy="81"/>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22" name="Google Shape;1122;p92"/>
              <p:cNvSpPr/>
              <p:nvPr/>
            </p:nvSpPr>
            <p:spPr>
              <a:xfrm>
                <a:off x="6713" y="2217"/>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23" name="Google Shape;1123;p92"/>
              <p:cNvSpPr/>
              <p:nvPr/>
            </p:nvSpPr>
            <p:spPr>
              <a:xfrm>
                <a:off x="6713" y="2217"/>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24" name="Google Shape;1124;p92"/>
              <p:cNvSpPr/>
              <p:nvPr/>
            </p:nvSpPr>
            <p:spPr>
              <a:xfrm>
                <a:off x="6713" y="2368"/>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25" name="Google Shape;1125;p92"/>
              <p:cNvSpPr/>
              <p:nvPr/>
            </p:nvSpPr>
            <p:spPr>
              <a:xfrm>
                <a:off x="6713" y="2368"/>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26" name="Google Shape;1126;p92"/>
              <p:cNvSpPr/>
              <p:nvPr/>
            </p:nvSpPr>
            <p:spPr>
              <a:xfrm>
                <a:off x="6713" y="2514"/>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27" name="Google Shape;1127;p92"/>
              <p:cNvSpPr/>
              <p:nvPr/>
            </p:nvSpPr>
            <p:spPr>
              <a:xfrm>
                <a:off x="6713" y="2514"/>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28" name="Google Shape;1128;p92"/>
              <p:cNvSpPr/>
              <p:nvPr/>
            </p:nvSpPr>
            <p:spPr>
              <a:xfrm>
                <a:off x="6713" y="2665"/>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29" name="Google Shape;1129;p92"/>
              <p:cNvSpPr/>
              <p:nvPr/>
            </p:nvSpPr>
            <p:spPr>
              <a:xfrm>
                <a:off x="6713" y="2665"/>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30" name="Google Shape;1130;p92"/>
              <p:cNvSpPr/>
              <p:nvPr/>
            </p:nvSpPr>
            <p:spPr>
              <a:xfrm>
                <a:off x="6713" y="2811"/>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31" name="Google Shape;1131;p92"/>
              <p:cNvSpPr/>
              <p:nvPr/>
            </p:nvSpPr>
            <p:spPr>
              <a:xfrm>
                <a:off x="6713" y="2811"/>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32" name="Google Shape;1132;p92"/>
              <p:cNvSpPr/>
              <p:nvPr/>
            </p:nvSpPr>
            <p:spPr>
              <a:xfrm>
                <a:off x="6713" y="2961"/>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33" name="Google Shape;1133;p92"/>
              <p:cNvSpPr/>
              <p:nvPr/>
            </p:nvSpPr>
            <p:spPr>
              <a:xfrm>
                <a:off x="6713" y="2961"/>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34" name="Google Shape;1134;p92"/>
              <p:cNvSpPr/>
              <p:nvPr/>
            </p:nvSpPr>
            <p:spPr>
              <a:xfrm>
                <a:off x="6713" y="3107"/>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35" name="Google Shape;1135;p92"/>
              <p:cNvSpPr/>
              <p:nvPr/>
            </p:nvSpPr>
            <p:spPr>
              <a:xfrm>
                <a:off x="6713" y="3107"/>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36" name="Google Shape;1136;p92"/>
              <p:cNvSpPr/>
              <p:nvPr/>
            </p:nvSpPr>
            <p:spPr>
              <a:xfrm>
                <a:off x="6713" y="3258"/>
                <a:ext cx="5" cy="2"/>
              </a:xfrm>
              <a:custGeom>
                <a:avLst/>
                <a:gdLst/>
                <a:ahLst/>
                <a:cxnLst/>
                <a:rect l="l" t="t" r="r" b="b"/>
                <a:pathLst>
                  <a:path w="4" h="2" extrusionOk="0">
                    <a:moveTo>
                      <a:pt x="4" y="0"/>
                    </a:moveTo>
                    <a:cubicBezTo>
                      <a:pt x="0" y="0"/>
                      <a:pt x="0" y="0"/>
                      <a:pt x="0" y="0"/>
                    </a:cubicBezTo>
                    <a:cubicBezTo>
                      <a:pt x="0" y="0"/>
                      <a:pt x="0" y="0"/>
                      <a:pt x="0" y="0"/>
                    </a:cubicBezTo>
                    <a:cubicBezTo>
                      <a:pt x="1" y="1"/>
                      <a:pt x="2" y="2"/>
                      <a:pt x="4" y="2"/>
                    </a:cubicBezTo>
                    <a:cubicBezTo>
                      <a:pt x="4" y="0"/>
                      <a:pt x="4" y="0"/>
                      <a:pt x="4" y="0"/>
                    </a:cubicBezTo>
                  </a:path>
                </a:pathLst>
              </a:cu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37" name="Google Shape;1137;p92"/>
              <p:cNvSpPr/>
              <p:nvPr/>
            </p:nvSpPr>
            <p:spPr>
              <a:xfrm>
                <a:off x="6807" y="110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38" name="Google Shape;1138;p92"/>
              <p:cNvSpPr/>
              <p:nvPr/>
            </p:nvSpPr>
            <p:spPr>
              <a:xfrm>
                <a:off x="6807" y="110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39" name="Google Shape;1139;p92"/>
              <p:cNvSpPr/>
              <p:nvPr/>
            </p:nvSpPr>
            <p:spPr>
              <a:xfrm>
                <a:off x="6807" y="125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40" name="Google Shape;1140;p92"/>
              <p:cNvSpPr/>
              <p:nvPr/>
            </p:nvSpPr>
            <p:spPr>
              <a:xfrm>
                <a:off x="6807" y="125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41" name="Google Shape;1141;p92"/>
              <p:cNvSpPr/>
              <p:nvPr/>
            </p:nvSpPr>
            <p:spPr>
              <a:xfrm>
                <a:off x="6807" y="1403"/>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42" name="Google Shape;1142;p92"/>
              <p:cNvSpPr/>
              <p:nvPr/>
            </p:nvSpPr>
            <p:spPr>
              <a:xfrm>
                <a:off x="6807" y="1403"/>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43" name="Google Shape;1143;p92"/>
              <p:cNvSpPr/>
              <p:nvPr/>
            </p:nvSpPr>
            <p:spPr>
              <a:xfrm>
                <a:off x="6807" y="1554"/>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44" name="Google Shape;1144;p92"/>
              <p:cNvSpPr/>
              <p:nvPr/>
            </p:nvSpPr>
            <p:spPr>
              <a:xfrm>
                <a:off x="6807" y="1554"/>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45" name="Google Shape;1145;p92"/>
              <p:cNvSpPr/>
              <p:nvPr/>
            </p:nvSpPr>
            <p:spPr>
              <a:xfrm>
                <a:off x="6807" y="1700"/>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46" name="Google Shape;1146;p92"/>
              <p:cNvSpPr/>
              <p:nvPr/>
            </p:nvSpPr>
            <p:spPr>
              <a:xfrm>
                <a:off x="6807" y="1700"/>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47" name="Google Shape;1147;p92"/>
              <p:cNvSpPr/>
              <p:nvPr/>
            </p:nvSpPr>
            <p:spPr>
              <a:xfrm>
                <a:off x="6807" y="1850"/>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48" name="Google Shape;1148;p92"/>
              <p:cNvSpPr/>
              <p:nvPr/>
            </p:nvSpPr>
            <p:spPr>
              <a:xfrm>
                <a:off x="6807" y="1850"/>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49" name="Google Shape;1149;p92"/>
              <p:cNvSpPr/>
              <p:nvPr/>
            </p:nvSpPr>
            <p:spPr>
              <a:xfrm>
                <a:off x="6807" y="199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50" name="Google Shape;1150;p92"/>
              <p:cNvSpPr/>
              <p:nvPr/>
            </p:nvSpPr>
            <p:spPr>
              <a:xfrm>
                <a:off x="6807" y="199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51" name="Google Shape;1151;p92"/>
              <p:cNvSpPr/>
              <p:nvPr/>
            </p:nvSpPr>
            <p:spPr>
              <a:xfrm>
                <a:off x="6807" y="214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52" name="Google Shape;1152;p92"/>
              <p:cNvSpPr/>
              <p:nvPr/>
            </p:nvSpPr>
            <p:spPr>
              <a:xfrm>
                <a:off x="6807" y="214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53" name="Google Shape;1153;p92"/>
              <p:cNvSpPr/>
              <p:nvPr/>
            </p:nvSpPr>
            <p:spPr>
              <a:xfrm>
                <a:off x="6807" y="2293"/>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54" name="Google Shape;1154;p92"/>
              <p:cNvSpPr/>
              <p:nvPr/>
            </p:nvSpPr>
            <p:spPr>
              <a:xfrm>
                <a:off x="6807" y="2293"/>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55" name="Google Shape;1155;p92"/>
              <p:cNvSpPr/>
              <p:nvPr/>
            </p:nvSpPr>
            <p:spPr>
              <a:xfrm>
                <a:off x="6807" y="2443"/>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56" name="Google Shape;1156;p92"/>
              <p:cNvSpPr/>
              <p:nvPr/>
            </p:nvSpPr>
            <p:spPr>
              <a:xfrm>
                <a:off x="6807" y="2443"/>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57" name="Google Shape;1157;p92"/>
              <p:cNvSpPr/>
              <p:nvPr/>
            </p:nvSpPr>
            <p:spPr>
              <a:xfrm>
                <a:off x="6807" y="2589"/>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58" name="Google Shape;1158;p92"/>
              <p:cNvSpPr/>
              <p:nvPr/>
            </p:nvSpPr>
            <p:spPr>
              <a:xfrm>
                <a:off x="6807" y="2589"/>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59" name="Google Shape;1159;p92"/>
              <p:cNvSpPr/>
              <p:nvPr/>
            </p:nvSpPr>
            <p:spPr>
              <a:xfrm>
                <a:off x="6807" y="2740"/>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60" name="Google Shape;1160;p92"/>
              <p:cNvSpPr/>
              <p:nvPr/>
            </p:nvSpPr>
            <p:spPr>
              <a:xfrm>
                <a:off x="6807" y="2740"/>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61" name="Google Shape;1161;p92"/>
              <p:cNvSpPr/>
              <p:nvPr/>
            </p:nvSpPr>
            <p:spPr>
              <a:xfrm>
                <a:off x="6807" y="288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62" name="Google Shape;1162;p92"/>
              <p:cNvSpPr/>
              <p:nvPr/>
            </p:nvSpPr>
            <p:spPr>
              <a:xfrm>
                <a:off x="6807" y="288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63" name="Google Shape;1163;p92"/>
              <p:cNvSpPr/>
              <p:nvPr/>
            </p:nvSpPr>
            <p:spPr>
              <a:xfrm>
                <a:off x="6807" y="303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64" name="Google Shape;1164;p92"/>
              <p:cNvSpPr/>
              <p:nvPr/>
            </p:nvSpPr>
            <p:spPr>
              <a:xfrm>
                <a:off x="6807" y="303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65" name="Google Shape;1165;p92"/>
              <p:cNvSpPr/>
              <p:nvPr/>
            </p:nvSpPr>
            <p:spPr>
              <a:xfrm>
                <a:off x="6807" y="3183"/>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66" name="Google Shape;1166;p92"/>
              <p:cNvSpPr/>
              <p:nvPr/>
            </p:nvSpPr>
            <p:spPr>
              <a:xfrm>
                <a:off x="6807" y="3183"/>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67" name="Google Shape;1167;p92"/>
              <p:cNvSpPr/>
              <p:nvPr/>
            </p:nvSpPr>
            <p:spPr>
              <a:xfrm>
                <a:off x="6901" y="1031"/>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68" name="Google Shape;1168;p92"/>
              <p:cNvSpPr/>
              <p:nvPr/>
            </p:nvSpPr>
            <p:spPr>
              <a:xfrm>
                <a:off x="6901" y="1031"/>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69" name="Google Shape;1169;p92"/>
              <p:cNvSpPr/>
              <p:nvPr/>
            </p:nvSpPr>
            <p:spPr>
              <a:xfrm>
                <a:off x="6901" y="1177"/>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70" name="Google Shape;1170;p92"/>
              <p:cNvSpPr/>
              <p:nvPr/>
            </p:nvSpPr>
            <p:spPr>
              <a:xfrm>
                <a:off x="6901" y="1177"/>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71" name="Google Shape;1171;p92"/>
              <p:cNvSpPr/>
              <p:nvPr/>
            </p:nvSpPr>
            <p:spPr>
              <a:xfrm>
                <a:off x="6901" y="1328"/>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72" name="Google Shape;1172;p92"/>
              <p:cNvSpPr/>
              <p:nvPr/>
            </p:nvSpPr>
            <p:spPr>
              <a:xfrm>
                <a:off x="6901" y="1328"/>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73" name="Google Shape;1173;p92"/>
              <p:cNvSpPr/>
              <p:nvPr/>
            </p:nvSpPr>
            <p:spPr>
              <a:xfrm>
                <a:off x="6901" y="1474"/>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74" name="Google Shape;1174;p92"/>
              <p:cNvSpPr/>
              <p:nvPr/>
            </p:nvSpPr>
            <p:spPr>
              <a:xfrm>
                <a:off x="6901" y="1474"/>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75" name="Google Shape;1175;p92"/>
              <p:cNvSpPr/>
              <p:nvPr/>
            </p:nvSpPr>
            <p:spPr>
              <a:xfrm>
                <a:off x="6901" y="1624"/>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76" name="Google Shape;1176;p92"/>
              <p:cNvSpPr/>
              <p:nvPr/>
            </p:nvSpPr>
            <p:spPr>
              <a:xfrm>
                <a:off x="6901" y="1624"/>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77" name="Google Shape;1177;p92"/>
              <p:cNvSpPr/>
              <p:nvPr/>
            </p:nvSpPr>
            <p:spPr>
              <a:xfrm>
                <a:off x="6901" y="1770"/>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78" name="Google Shape;1178;p92"/>
              <p:cNvSpPr/>
              <p:nvPr/>
            </p:nvSpPr>
            <p:spPr>
              <a:xfrm>
                <a:off x="6901" y="1770"/>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grpSp>
        <p:grpSp>
          <p:nvGrpSpPr>
            <p:cNvPr id="1179" name="Google Shape;1179;p92"/>
            <p:cNvGrpSpPr/>
            <p:nvPr/>
          </p:nvGrpSpPr>
          <p:grpSpPr>
            <a:xfrm>
              <a:off x="2044966" y="449539"/>
              <a:ext cx="919163" cy="3881437"/>
              <a:chOff x="6901" y="951"/>
              <a:chExt cx="579" cy="2445"/>
            </a:xfrm>
          </p:grpSpPr>
          <p:sp>
            <p:nvSpPr>
              <p:cNvPr id="1180" name="Google Shape;1180;p92"/>
              <p:cNvSpPr/>
              <p:nvPr/>
            </p:nvSpPr>
            <p:spPr>
              <a:xfrm>
                <a:off x="6901" y="1921"/>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81" name="Google Shape;1181;p92"/>
              <p:cNvSpPr/>
              <p:nvPr/>
            </p:nvSpPr>
            <p:spPr>
              <a:xfrm>
                <a:off x="6901" y="1921"/>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82" name="Google Shape;1182;p92"/>
              <p:cNvSpPr/>
              <p:nvPr/>
            </p:nvSpPr>
            <p:spPr>
              <a:xfrm>
                <a:off x="6901" y="2071"/>
                <a:ext cx="5" cy="81"/>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83" name="Google Shape;1183;p92"/>
              <p:cNvSpPr/>
              <p:nvPr/>
            </p:nvSpPr>
            <p:spPr>
              <a:xfrm>
                <a:off x="6901" y="2071"/>
                <a:ext cx="5" cy="81"/>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84" name="Google Shape;1184;p92"/>
              <p:cNvSpPr/>
              <p:nvPr/>
            </p:nvSpPr>
            <p:spPr>
              <a:xfrm>
                <a:off x="6901" y="2217"/>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85" name="Google Shape;1185;p92"/>
              <p:cNvSpPr/>
              <p:nvPr/>
            </p:nvSpPr>
            <p:spPr>
              <a:xfrm>
                <a:off x="6901" y="2217"/>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86" name="Google Shape;1186;p92"/>
              <p:cNvSpPr/>
              <p:nvPr/>
            </p:nvSpPr>
            <p:spPr>
              <a:xfrm>
                <a:off x="6901" y="2368"/>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87" name="Google Shape;1187;p92"/>
              <p:cNvSpPr/>
              <p:nvPr/>
            </p:nvSpPr>
            <p:spPr>
              <a:xfrm>
                <a:off x="6901" y="2368"/>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88" name="Google Shape;1188;p92"/>
              <p:cNvSpPr/>
              <p:nvPr/>
            </p:nvSpPr>
            <p:spPr>
              <a:xfrm>
                <a:off x="6901" y="2514"/>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89" name="Google Shape;1189;p92"/>
              <p:cNvSpPr/>
              <p:nvPr/>
            </p:nvSpPr>
            <p:spPr>
              <a:xfrm>
                <a:off x="6901" y="2514"/>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90" name="Google Shape;1190;p92"/>
              <p:cNvSpPr/>
              <p:nvPr/>
            </p:nvSpPr>
            <p:spPr>
              <a:xfrm>
                <a:off x="6901" y="2665"/>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91" name="Google Shape;1191;p92"/>
              <p:cNvSpPr/>
              <p:nvPr/>
            </p:nvSpPr>
            <p:spPr>
              <a:xfrm>
                <a:off x="6901" y="2665"/>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92" name="Google Shape;1192;p92"/>
              <p:cNvSpPr/>
              <p:nvPr/>
            </p:nvSpPr>
            <p:spPr>
              <a:xfrm>
                <a:off x="6901" y="2811"/>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93" name="Google Shape;1193;p92"/>
              <p:cNvSpPr/>
              <p:nvPr/>
            </p:nvSpPr>
            <p:spPr>
              <a:xfrm>
                <a:off x="6901" y="2811"/>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94" name="Google Shape;1194;p92"/>
              <p:cNvSpPr/>
              <p:nvPr/>
            </p:nvSpPr>
            <p:spPr>
              <a:xfrm>
                <a:off x="6901" y="2961"/>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95" name="Google Shape;1195;p92"/>
              <p:cNvSpPr/>
              <p:nvPr/>
            </p:nvSpPr>
            <p:spPr>
              <a:xfrm>
                <a:off x="6901" y="2961"/>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96" name="Google Shape;1196;p92"/>
              <p:cNvSpPr/>
              <p:nvPr/>
            </p:nvSpPr>
            <p:spPr>
              <a:xfrm>
                <a:off x="6901" y="3107"/>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97" name="Google Shape;1197;p92"/>
              <p:cNvSpPr/>
              <p:nvPr/>
            </p:nvSpPr>
            <p:spPr>
              <a:xfrm>
                <a:off x="6901" y="3107"/>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98" name="Google Shape;1198;p92"/>
              <p:cNvSpPr/>
              <p:nvPr/>
            </p:nvSpPr>
            <p:spPr>
              <a:xfrm>
                <a:off x="6901" y="3258"/>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99" name="Google Shape;1199;p92"/>
              <p:cNvSpPr/>
              <p:nvPr/>
            </p:nvSpPr>
            <p:spPr>
              <a:xfrm>
                <a:off x="6901" y="3258"/>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00" name="Google Shape;1200;p92"/>
              <p:cNvSpPr/>
              <p:nvPr/>
            </p:nvSpPr>
            <p:spPr>
              <a:xfrm>
                <a:off x="7000" y="982"/>
                <a:ext cx="5" cy="58"/>
              </a:xfrm>
              <a:custGeom>
                <a:avLst/>
                <a:gdLst/>
                <a:ahLst/>
                <a:cxnLst/>
                <a:rect l="l" t="t" r="r" b="b"/>
                <a:pathLst>
                  <a:path w="4" h="50" extrusionOk="0">
                    <a:moveTo>
                      <a:pt x="4" y="0"/>
                    </a:moveTo>
                    <a:cubicBezTo>
                      <a:pt x="2" y="1"/>
                      <a:pt x="1" y="1"/>
                      <a:pt x="0" y="1"/>
                    </a:cubicBezTo>
                    <a:cubicBezTo>
                      <a:pt x="0" y="50"/>
                      <a:pt x="0" y="50"/>
                      <a:pt x="0" y="50"/>
                    </a:cubicBezTo>
                    <a:cubicBezTo>
                      <a:pt x="4" y="50"/>
                      <a:pt x="4" y="50"/>
                      <a:pt x="4" y="50"/>
                    </a:cubicBezTo>
                    <a:cubicBezTo>
                      <a:pt x="4" y="0"/>
                      <a:pt x="4" y="0"/>
                      <a:pt x="4" y="0"/>
                    </a:cubicBezTo>
                  </a:path>
                </a:pathLst>
              </a:cu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01" name="Google Shape;1201;p92"/>
              <p:cNvSpPr/>
              <p:nvPr/>
            </p:nvSpPr>
            <p:spPr>
              <a:xfrm>
                <a:off x="7000" y="110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02" name="Google Shape;1202;p92"/>
              <p:cNvSpPr/>
              <p:nvPr/>
            </p:nvSpPr>
            <p:spPr>
              <a:xfrm>
                <a:off x="7000" y="110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03" name="Google Shape;1203;p92"/>
              <p:cNvSpPr/>
              <p:nvPr/>
            </p:nvSpPr>
            <p:spPr>
              <a:xfrm>
                <a:off x="7000" y="125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04" name="Google Shape;1204;p92"/>
              <p:cNvSpPr/>
              <p:nvPr/>
            </p:nvSpPr>
            <p:spPr>
              <a:xfrm>
                <a:off x="7000" y="125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05" name="Google Shape;1205;p92"/>
              <p:cNvSpPr/>
              <p:nvPr/>
            </p:nvSpPr>
            <p:spPr>
              <a:xfrm>
                <a:off x="7000" y="1403"/>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06" name="Google Shape;1206;p92"/>
              <p:cNvSpPr/>
              <p:nvPr/>
            </p:nvSpPr>
            <p:spPr>
              <a:xfrm>
                <a:off x="7000" y="1403"/>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07" name="Google Shape;1207;p92"/>
              <p:cNvSpPr/>
              <p:nvPr/>
            </p:nvSpPr>
            <p:spPr>
              <a:xfrm>
                <a:off x="7000" y="1554"/>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08" name="Google Shape;1208;p92"/>
              <p:cNvSpPr/>
              <p:nvPr/>
            </p:nvSpPr>
            <p:spPr>
              <a:xfrm>
                <a:off x="7000" y="1554"/>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09" name="Google Shape;1209;p92"/>
              <p:cNvSpPr/>
              <p:nvPr/>
            </p:nvSpPr>
            <p:spPr>
              <a:xfrm>
                <a:off x="7000" y="1700"/>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10" name="Google Shape;1210;p92"/>
              <p:cNvSpPr/>
              <p:nvPr/>
            </p:nvSpPr>
            <p:spPr>
              <a:xfrm>
                <a:off x="7000" y="1700"/>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11" name="Google Shape;1211;p92"/>
              <p:cNvSpPr/>
              <p:nvPr/>
            </p:nvSpPr>
            <p:spPr>
              <a:xfrm>
                <a:off x="7000" y="1850"/>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12" name="Google Shape;1212;p92"/>
              <p:cNvSpPr/>
              <p:nvPr/>
            </p:nvSpPr>
            <p:spPr>
              <a:xfrm>
                <a:off x="7000" y="1850"/>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13" name="Google Shape;1213;p92"/>
              <p:cNvSpPr/>
              <p:nvPr/>
            </p:nvSpPr>
            <p:spPr>
              <a:xfrm>
                <a:off x="7000" y="199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14" name="Google Shape;1214;p92"/>
              <p:cNvSpPr/>
              <p:nvPr/>
            </p:nvSpPr>
            <p:spPr>
              <a:xfrm>
                <a:off x="7000" y="199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15" name="Google Shape;1215;p92"/>
              <p:cNvSpPr/>
              <p:nvPr/>
            </p:nvSpPr>
            <p:spPr>
              <a:xfrm>
                <a:off x="7000" y="214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16" name="Google Shape;1216;p92"/>
              <p:cNvSpPr/>
              <p:nvPr/>
            </p:nvSpPr>
            <p:spPr>
              <a:xfrm>
                <a:off x="7000" y="214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17" name="Google Shape;1217;p92"/>
              <p:cNvSpPr/>
              <p:nvPr/>
            </p:nvSpPr>
            <p:spPr>
              <a:xfrm>
                <a:off x="7000" y="2293"/>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18" name="Google Shape;1218;p92"/>
              <p:cNvSpPr/>
              <p:nvPr/>
            </p:nvSpPr>
            <p:spPr>
              <a:xfrm>
                <a:off x="7000" y="2293"/>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19" name="Google Shape;1219;p92"/>
              <p:cNvSpPr/>
              <p:nvPr/>
            </p:nvSpPr>
            <p:spPr>
              <a:xfrm>
                <a:off x="7000" y="2443"/>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20" name="Google Shape;1220;p92"/>
              <p:cNvSpPr/>
              <p:nvPr/>
            </p:nvSpPr>
            <p:spPr>
              <a:xfrm>
                <a:off x="7000" y="2443"/>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21" name="Google Shape;1221;p92"/>
              <p:cNvSpPr/>
              <p:nvPr/>
            </p:nvSpPr>
            <p:spPr>
              <a:xfrm>
                <a:off x="7000" y="2589"/>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22" name="Google Shape;1222;p92"/>
              <p:cNvSpPr/>
              <p:nvPr/>
            </p:nvSpPr>
            <p:spPr>
              <a:xfrm>
                <a:off x="7000" y="2589"/>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23" name="Google Shape;1223;p92"/>
              <p:cNvSpPr/>
              <p:nvPr/>
            </p:nvSpPr>
            <p:spPr>
              <a:xfrm>
                <a:off x="7000" y="2740"/>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24" name="Google Shape;1224;p92"/>
              <p:cNvSpPr/>
              <p:nvPr/>
            </p:nvSpPr>
            <p:spPr>
              <a:xfrm>
                <a:off x="7000" y="2740"/>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25" name="Google Shape;1225;p92"/>
              <p:cNvSpPr/>
              <p:nvPr/>
            </p:nvSpPr>
            <p:spPr>
              <a:xfrm>
                <a:off x="7000" y="288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26" name="Google Shape;1226;p92"/>
              <p:cNvSpPr/>
              <p:nvPr/>
            </p:nvSpPr>
            <p:spPr>
              <a:xfrm>
                <a:off x="7000" y="288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27" name="Google Shape;1227;p92"/>
              <p:cNvSpPr/>
              <p:nvPr/>
            </p:nvSpPr>
            <p:spPr>
              <a:xfrm>
                <a:off x="7000" y="303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28" name="Google Shape;1228;p92"/>
              <p:cNvSpPr/>
              <p:nvPr/>
            </p:nvSpPr>
            <p:spPr>
              <a:xfrm>
                <a:off x="7000" y="303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29" name="Google Shape;1229;p92"/>
              <p:cNvSpPr/>
              <p:nvPr/>
            </p:nvSpPr>
            <p:spPr>
              <a:xfrm>
                <a:off x="7000" y="3183"/>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30" name="Google Shape;1230;p92"/>
              <p:cNvSpPr/>
              <p:nvPr/>
            </p:nvSpPr>
            <p:spPr>
              <a:xfrm>
                <a:off x="7000" y="3183"/>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31" name="Google Shape;1231;p92"/>
              <p:cNvSpPr/>
              <p:nvPr/>
            </p:nvSpPr>
            <p:spPr>
              <a:xfrm>
                <a:off x="7000" y="3333"/>
                <a:ext cx="5" cy="34"/>
              </a:xfrm>
              <a:custGeom>
                <a:avLst/>
                <a:gdLst/>
                <a:ahLst/>
                <a:cxnLst/>
                <a:rect l="l" t="t" r="r" b="b"/>
                <a:pathLst>
                  <a:path w="4" h="29" extrusionOk="0">
                    <a:moveTo>
                      <a:pt x="4" y="0"/>
                    </a:moveTo>
                    <a:cubicBezTo>
                      <a:pt x="0" y="0"/>
                      <a:pt x="0" y="0"/>
                      <a:pt x="0" y="0"/>
                    </a:cubicBezTo>
                    <a:cubicBezTo>
                      <a:pt x="0" y="28"/>
                      <a:pt x="0" y="28"/>
                      <a:pt x="0" y="28"/>
                    </a:cubicBezTo>
                    <a:cubicBezTo>
                      <a:pt x="1" y="28"/>
                      <a:pt x="2" y="28"/>
                      <a:pt x="4" y="29"/>
                    </a:cubicBezTo>
                    <a:cubicBezTo>
                      <a:pt x="4" y="0"/>
                      <a:pt x="4" y="0"/>
                      <a:pt x="4" y="0"/>
                    </a:cubicBezTo>
                  </a:path>
                </a:pathLst>
              </a:cu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32" name="Google Shape;1232;p92"/>
              <p:cNvSpPr/>
              <p:nvPr/>
            </p:nvSpPr>
            <p:spPr>
              <a:xfrm>
                <a:off x="7096" y="964"/>
                <a:ext cx="3" cy="1"/>
              </a:xfrm>
              <a:custGeom>
                <a:avLst/>
                <a:gdLst/>
                <a:ahLst/>
                <a:cxnLst/>
                <a:rect l="l" t="t" r="r" b="b"/>
                <a:pathLst>
                  <a:path w="3" h="1" extrusionOk="0">
                    <a:moveTo>
                      <a:pt x="3" y="0"/>
                    </a:moveTo>
                    <a:cubicBezTo>
                      <a:pt x="2" y="0"/>
                      <a:pt x="1" y="0"/>
                      <a:pt x="0" y="1"/>
                    </a:cubicBezTo>
                    <a:cubicBezTo>
                      <a:pt x="3" y="1"/>
                      <a:pt x="3" y="1"/>
                      <a:pt x="3" y="1"/>
                    </a:cubicBezTo>
                    <a:cubicBezTo>
                      <a:pt x="3" y="0"/>
                      <a:pt x="3" y="0"/>
                      <a:pt x="3" y="0"/>
                    </a:cubicBezTo>
                  </a:path>
                </a:pathLst>
              </a:cu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33" name="Google Shape;1233;p92"/>
              <p:cNvSpPr/>
              <p:nvPr/>
            </p:nvSpPr>
            <p:spPr>
              <a:xfrm>
                <a:off x="7094" y="1031"/>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34" name="Google Shape;1234;p92"/>
              <p:cNvSpPr/>
              <p:nvPr/>
            </p:nvSpPr>
            <p:spPr>
              <a:xfrm>
                <a:off x="7094" y="1031"/>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35" name="Google Shape;1235;p92"/>
              <p:cNvSpPr/>
              <p:nvPr/>
            </p:nvSpPr>
            <p:spPr>
              <a:xfrm>
                <a:off x="7094" y="1177"/>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36" name="Google Shape;1236;p92"/>
              <p:cNvSpPr/>
              <p:nvPr/>
            </p:nvSpPr>
            <p:spPr>
              <a:xfrm>
                <a:off x="7094" y="1177"/>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37" name="Google Shape;1237;p92"/>
              <p:cNvSpPr/>
              <p:nvPr/>
            </p:nvSpPr>
            <p:spPr>
              <a:xfrm>
                <a:off x="7094" y="1328"/>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38" name="Google Shape;1238;p92"/>
              <p:cNvSpPr/>
              <p:nvPr/>
            </p:nvSpPr>
            <p:spPr>
              <a:xfrm>
                <a:off x="7094" y="1328"/>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39" name="Google Shape;1239;p92"/>
              <p:cNvSpPr/>
              <p:nvPr/>
            </p:nvSpPr>
            <p:spPr>
              <a:xfrm>
                <a:off x="7094" y="1474"/>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40" name="Google Shape;1240;p92"/>
              <p:cNvSpPr/>
              <p:nvPr/>
            </p:nvSpPr>
            <p:spPr>
              <a:xfrm>
                <a:off x="7094" y="1474"/>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41" name="Google Shape;1241;p92"/>
              <p:cNvSpPr/>
              <p:nvPr/>
            </p:nvSpPr>
            <p:spPr>
              <a:xfrm>
                <a:off x="7094" y="1624"/>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42" name="Google Shape;1242;p92"/>
              <p:cNvSpPr/>
              <p:nvPr/>
            </p:nvSpPr>
            <p:spPr>
              <a:xfrm>
                <a:off x="7094" y="1624"/>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43" name="Google Shape;1243;p92"/>
              <p:cNvSpPr/>
              <p:nvPr/>
            </p:nvSpPr>
            <p:spPr>
              <a:xfrm>
                <a:off x="7094" y="1770"/>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44" name="Google Shape;1244;p92"/>
              <p:cNvSpPr/>
              <p:nvPr/>
            </p:nvSpPr>
            <p:spPr>
              <a:xfrm>
                <a:off x="7094" y="1770"/>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45" name="Google Shape;1245;p92"/>
              <p:cNvSpPr/>
              <p:nvPr/>
            </p:nvSpPr>
            <p:spPr>
              <a:xfrm>
                <a:off x="7094" y="1921"/>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46" name="Google Shape;1246;p92"/>
              <p:cNvSpPr/>
              <p:nvPr/>
            </p:nvSpPr>
            <p:spPr>
              <a:xfrm>
                <a:off x="7094" y="1921"/>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47" name="Google Shape;1247;p92"/>
              <p:cNvSpPr/>
              <p:nvPr/>
            </p:nvSpPr>
            <p:spPr>
              <a:xfrm>
                <a:off x="7094" y="2071"/>
                <a:ext cx="5" cy="81"/>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48" name="Google Shape;1248;p92"/>
              <p:cNvSpPr/>
              <p:nvPr/>
            </p:nvSpPr>
            <p:spPr>
              <a:xfrm>
                <a:off x="7094" y="2071"/>
                <a:ext cx="5" cy="81"/>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49" name="Google Shape;1249;p92"/>
              <p:cNvSpPr/>
              <p:nvPr/>
            </p:nvSpPr>
            <p:spPr>
              <a:xfrm>
                <a:off x="7094" y="2217"/>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50" name="Google Shape;1250;p92"/>
              <p:cNvSpPr/>
              <p:nvPr/>
            </p:nvSpPr>
            <p:spPr>
              <a:xfrm>
                <a:off x="7094" y="2217"/>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51" name="Google Shape;1251;p92"/>
              <p:cNvSpPr/>
              <p:nvPr/>
            </p:nvSpPr>
            <p:spPr>
              <a:xfrm>
                <a:off x="7094" y="2368"/>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52" name="Google Shape;1252;p92"/>
              <p:cNvSpPr/>
              <p:nvPr/>
            </p:nvSpPr>
            <p:spPr>
              <a:xfrm>
                <a:off x="7094" y="2368"/>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53" name="Google Shape;1253;p92"/>
              <p:cNvSpPr/>
              <p:nvPr/>
            </p:nvSpPr>
            <p:spPr>
              <a:xfrm>
                <a:off x="7094" y="2514"/>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54" name="Google Shape;1254;p92"/>
              <p:cNvSpPr/>
              <p:nvPr/>
            </p:nvSpPr>
            <p:spPr>
              <a:xfrm>
                <a:off x="7094" y="2514"/>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55" name="Google Shape;1255;p92"/>
              <p:cNvSpPr/>
              <p:nvPr/>
            </p:nvSpPr>
            <p:spPr>
              <a:xfrm>
                <a:off x="7094" y="2665"/>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56" name="Google Shape;1256;p92"/>
              <p:cNvSpPr/>
              <p:nvPr/>
            </p:nvSpPr>
            <p:spPr>
              <a:xfrm>
                <a:off x="7094" y="2665"/>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57" name="Google Shape;1257;p92"/>
              <p:cNvSpPr/>
              <p:nvPr/>
            </p:nvSpPr>
            <p:spPr>
              <a:xfrm>
                <a:off x="7094" y="2811"/>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58" name="Google Shape;1258;p92"/>
              <p:cNvSpPr/>
              <p:nvPr/>
            </p:nvSpPr>
            <p:spPr>
              <a:xfrm>
                <a:off x="7094" y="2811"/>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59" name="Google Shape;1259;p92"/>
              <p:cNvSpPr/>
              <p:nvPr/>
            </p:nvSpPr>
            <p:spPr>
              <a:xfrm>
                <a:off x="7094" y="2961"/>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60" name="Google Shape;1260;p92"/>
              <p:cNvSpPr/>
              <p:nvPr/>
            </p:nvSpPr>
            <p:spPr>
              <a:xfrm>
                <a:off x="7094" y="2961"/>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61" name="Google Shape;1261;p92"/>
              <p:cNvSpPr/>
              <p:nvPr/>
            </p:nvSpPr>
            <p:spPr>
              <a:xfrm>
                <a:off x="7094" y="3107"/>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62" name="Google Shape;1262;p92"/>
              <p:cNvSpPr/>
              <p:nvPr/>
            </p:nvSpPr>
            <p:spPr>
              <a:xfrm>
                <a:off x="7094" y="3107"/>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63" name="Google Shape;1263;p92"/>
              <p:cNvSpPr/>
              <p:nvPr/>
            </p:nvSpPr>
            <p:spPr>
              <a:xfrm>
                <a:off x="7094" y="3258"/>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64" name="Google Shape;1264;p92"/>
              <p:cNvSpPr/>
              <p:nvPr/>
            </p:nvSpPr>
            <p:spPr>
              <a:xfrm>
                <a:off x="7094" y="3258"/>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65" name="Google Shape;1265;p92"/>
              <p:cNvSpPr/>
              <p:nvPr/>
            </p:nvSpPr>
            <p:spPr>
              <a:xfrm>
                <a:off x="7188" y="960"/>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66" name="Google Shape;1266;p92"/>
              <p:cNvSpPr/>
              <p:nvPr/>
            </p:nvSpPr>
            <p:spPr>
              <a:xfrm>
                <a:off x="7188" y="960"/>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67" name="Google Shape;1267;p92"/>
              <p:cNvSpPr/>
              <p:nvPr/>
            </p:nvSpPr>
            <p:spPr>
              <a:xfrm>
                <a:off x="7188" y="110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68" name="Google Shape;1268;p92"/>
              <p:cNvSpPr/>
              <p:nvPr/>
            </p:nvSpPr>
            <p:spPr>
              <a:xfrm>
                <a:off x="7188" y="110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69" name="Google Shape;1269;p92"/>
              <p:cNvSpPr/>
              <p:nvPr/>
            </p:nvSpPr>
            <p:spPr>
              <a:xfrm>
                <a:off x="7188" y="125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70" name="Google Shape;1270;p92"/>
              <p:cNvSpPr/>
              <p:nvPr/>
            </p:nvSpPr>
            <p:spPr>
              <a:xfrm>
                <a:off x="7188" y="125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71" name="Google Shape;1271;p92"/>
              <p:cNvSpPr/>
              <p:nvPr/>
            </p:nvSpPr>
            <p:spPr>
              <a:xfrm>
                <a:off x="7188" y="1403"/>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72" name="Google Shape;1272;p92"/>
              <p:cNvSpPr/>
              <p:nvPr/>
            </p:nvSpPr>
            <p:spPr>
              <a:xfrm>
                <a:off x="7188" y="1403"/>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73" name="Google Shape;1273;p92"/>
              <p:cNvSpPr/>
              <p:nvPr/>
            </p:nvSpPr>
            <p:spPr>
              <a:xfrm>
                <a:off x="7188" y="1554"/>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74" name="Google Shape;1274;p92"/>
              <p:cNvSpPr/>
              <p:nvPr/>
            </p:nvSpPr>
            <p:spPr>
              <a:xfrm>
                <a:off x="7188" y="1554"/>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75" name="Google Shape;1275;p92"/>
              <p:cNvSpPr/>
              <p:nvPr/>
            </p:nvSpPr>
            <p:spPr>
              <a:xfrm>
                <a:off x="7188" y="1700"/>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76" name="Google Shape;1276;p92"/>
              <p:cNvSpPr/>
              <p:nvPr/>
            </p:nvSpPr>
            <p:spPr>
              <a:xfrm>
                <a:off x="7188" y="1700"/>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77" name="Google Shape;1277;p92"/>
              <p:cNvSpPr/>
              <p:nvPr/>
            </p:nvSpPr>
            <p:spPr>
              <a:xfrm>
                <a:off x="7188" y="1850"/>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78" name="Google Shape;1278;p92"/>
              <p:cNvSpPr/>
              <p:nvPr/>
            </p:nvSpPr>
            <p:spPr>
              <a:xfrm>
                <a:off x="7188" y="1850"/>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79" name="Google Shape;1279;p92"/>
              <p:cNvSpPr/>
              <p:nvPr/>
            </p:nvSpPr>
            <p:spPr>
              <a:xfrm>
                <a:off x="7188" y="199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80" name="Google Shape;1280;p92"/>
              <p:cNvSpPr/>
              <p:nvPr/>
            </p:nvSpPr>
            <p:spPr>
              <a:xfrm>
                <a:off x="7188" y="199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81" name="Google Shape;1281;p92"/>
              <p:cNvSpPr/>
              <p:nvPr/>
            </p:nvSpPr>
            <p:spPr>
              <a:xfrm>
                <a:off x="7188" y="214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82" name="Google Shape;1282;p92"/>
              <p:cNvSpPr/>
              <p:nvPr/>
            </p:nvSpPr>
            <p:spPr>
              <a:xfrm>
                <a:off x="7188" y="214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83" name="Google Shape;1283;p92"/>
              <p:cNvSpPr/>
              <p:nvPr/>
            </p:nvSpPr>
            <p:spPr>
              <a:xfrm>
                <a:off x="7188" y="2293"/>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84" name="Google Shape;1284;p92"/>
              <p:cNvSpPr/>
              <p:nvPr/>
            </p:nvSpPr>
            <p:spPr>
              <a:xfrm>
                <a:off x="7188" y="2293"/>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85" name="Google Shape;1285;p92"/>
              <p:cNvSpPr/>
              <p:nvPr/>
            </p:nvSpPr>
            <p:spPr>
              <a:xfrm>
                <a:off x="7188" y="2443"/>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86" name="Google Shape;1286;p92"/>
              <p:cNvSpPr/>
              <p:nvPr/>
            </p:nvSpPr>
            <p:spPr>
              <a:xfrm>
                <a:off x="7188" y="2443"/>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87" name="Google Shape;1287;p92"/>
              <p:cNvSpPr/>
              <p:nvPr/>
            </p:nvSpPr>
            <p:spPr>
              <a:xfrm>
                <a:off x="7188" y="2589"/>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88" name="Google Shape;1288;p92"/>
              <p:cNvSpPr/>
              <p:nvPr/>
            </p:nvSpPr>
            <p:spPr>
              <a:xfrm>
                <a:off x="7188" y="2589"/>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89" name="Google Shape;1289;p92"/>
              <p:cNvSpPr/>
              <p:nvPr/>
            </p:nvSpPr>
            <p:spPr>
              <a:xfrm>
                <a:off x="7188" y="2740"/>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90" name="Google Shape;1290;p92"/>
              <p:cNvSpPr/>
              <p:nvPr/>
            </p:nvSpPr>
            <p:spPr>
              <a:xfrm>
                <a:off x="7188" y="2740"/>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91" name="Google Shape;1291;p92"/>
              <p:cNvSpPr/>
              <p:nvPr/>
            </p:nvSpPr>
            <p:spPr>
              <a:xfrm>
                <a:off x="7188" y="288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92" name="Google Shape;1292;p92"/>
              <p:cNvSpPr/>
              <p:nvPr/>
            </p:nvSpPr>
            <p:spPr>
              <a:xfrm>
                <a:off x="7188" y="288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93" name="Google Shape;1293;p92"/>
              <p:cNvSpPr/>
              <p:nvPr/>
            </p:nvSpPr>
            <p:spPr>
              <a:xfrm>
                <a:off x="7188" y="303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94" name="Google Shape;1294;p92"/>
              <p:cNvSpPr/>
              <p:nvPr/>
            </p:nvSpPr>
            <p:spPr>
              <a:xfrm>
                <a:off x="7188" y="303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95" name="Google Shape;1295;p92"/>
              <p:cNvSpPr/>
              <p:nvPr/>
            </p:nvSpPr>
            <p:spPr>
              <a:xfrm>
                <a:off x="7188" y="3183"/>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96" name="Google Shape;1296;p92"/>
              <p:cNvSpPr/>
              <p:nvPr/>
            </p:nvSpPr>
            <p:spPr>
              <a:xfrm>
                <a:off x="7188" y="3183"/>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97" name="Google Shape;1297;p92"/>
              <p:cNvSpPr/>
              <p:nvPr/>
            </p:nvSpPr>
            <p:spPr>
              <a:xfrm>
                <a:off x="7188" y="3333"/>
                <a:ext cx="5" cy="63"/>
              </a:xfrm>
              <a:custGeom>
                <a:avLst/>
                <a:gdLst/>
                <a:ahLst/>
                <a:cxnLst/>
                <a:rect l="l" t="t" r="r" b="b"/>
                <a:pathLst>
                  <a:path w="4" h="53" extrusionOk="0">
                    <a:moveTo>
                      <a:pt x="4" y="0"/>
                    </a:moveTo>
                    <a:cubicBezTo>
                      <a:pt x="0" y="0"/>
                      <a:pt x="0" y="0"/>
                      <a:pt x="0" y="0"/>
                    </a:cubicBezTo>
                    <a:cubicBezTo>
                      <a:pt x="0" y="53"/>
                      <a:pt x="0" y="53"/>
                      <a:pt x="0" y="53"/>
                    </a:cubicBezTo>
                    <a:cubicBezTo>
                      <a:pt x="1" y="53"/>
                      <a:pt x="2" y="53"/>
                      <a:pt x="4" y="53"/>
                    </a:cubicBezTo>
                    <a:cubicBezTo>
                      <a:pt x="4" y="0"/>
                      <a:pt x="4" y="0"/>
                      <a:pt x="4" y="0"/>
                    </a:cubicBezTo>
                  </a:path>
                </a:pathLst>
              </a:cu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98" name="Google Shape;1298;p92"/>
              <p:cNvSpPr/>
              <p:nvPr/>
            </p:nvSpPr>
            <p:spPr>
              <a:xfrm>
                <a:off x="7287" y="951"/>
                <a:ext cx="5" cy="14"/>
              </a:xfrm>
              <a:custGeom>
                <a:avLst/>
                <a:gdLst/>
                <a:ahLst/>
                <a:cxnLst/>
                <a:rect l="l" t="t" r="r" b="b"/>
                <a:pathLst>
                  <a:path w="4" h="12" extrusionOk="0">
                    <a:moveTo>
                      <a:pt x="0" y="0"/>
                    </a:moveTo>
                    <a:cubicBezTo>
                      <a:pt x="0" y="12"/>
                      <a:pt x="0" y="12"/>
                      <a:pt x="0" y="12"/>
                    </a:cubicBezTo>
                    <a:cubicBezTo>
                      <a:pt x="4" y="12"/>
                      <a:pt x="4" y="12"/>
                      <a:pt x="4" y="12"/>
                    </a:cubicBezTo>
                    <a:cubicBezTo>
                      <a:pt x="4" y="0"/>
                      <a:pt x="4" y="0"/>
                      <a:pt x="4" y="0"/>
                    </a:cubicBezTo>
                    <a:cubicBezTo>
                      <a:pt x="2" y="0"/>
                      <a:pt x="1" y="0"/>
                      <a:pt x="0" y="0"/>
                    </a:cubicBezTo>
                  </a:path>
                </a:pathLst>
              </a:cu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99" name="Google Shape;1299;p92"/>
              <p:cNvSpPr/>
              <p:nvPr/>
            </p:nvSpPr>
            <p:spPr>
              <a:xfrm>
                <a:off x="7287" y="1031"/>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00" name="Google Shape;1300;p92"/>
              <p:cNvSpPr/>
              <p:nvPr/>
            </p:nvSpPr>
            <p:spPr>
              <a:xfrm>
                <a:off x="7287" y="1031"/>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01" name="Google Shape;1301;p92"/>
              <p:cNvSpPr/>
              <p:nvPr/>
            </p:nvSpPr>
            <p:spPr>
              <a:xfrm>
                <a:off x="7287" y="1177"/>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02" name="Google Shape;1302;p92"/>
              <p:cNvSpPr/>
              <p:nvPr/>
            </p:nvSpPr>
            <p:spPr>
              <a:xfrm>
                <a:off x="7287" y="1177"/>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03" name="Google Shape;1303;p92"/>
              <p:cNvSpPr/>
              <p:nvPr/>
            </p:nvSpPr>
            <p:spPr>
              <a:xfrm>
                <a:off x="7287" y="1328"/>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04" name="Google Shape;1304;p92"/>
              <p:cNvSpPr/>
              <p:nvPr/>
            </p:nvSpPr>
            <p:spPr>
              <a:xfrm>
                <a:off x="7287" y="1328"/>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05" name="Google Shape;1305;p92"/>
              <p:cNvSpPr/>
              <p:nvPr/>
            </p:nvSpPr>
            <p:spPr>
              <a:xfrm>
                <a:off x="7287" y="1474"/>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06" name="Google Shape;1306;p92"/>
              <p:cNvSpPr/>
              <p:nvPr/>
            </p:nvSpPr>
            <p:spPr>
              <a:xfrm>
                <a:off x="7287" y="1474"/>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07" name="Google Shape;1307;p92"/>
              <p:cNvSpPr/>
              <p:nvPr/>
            </p:nvSpPr>
            <p:spPr>
              <a:xfrm>
                <a:off x="7287" y="1624"/>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08" name="Google Shape;1308;p92"/>
              <p:cNvSpPr/>
              <p:nvPr/>
            </p:nvSpPr>
            <p:spPr>
              <a:xfrm>
                <a:off x="7287" y="1624"/>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09" name="Google Shape;1309;p92"/>
              <p:cNvSpPr/>
              <p:nvPr/>
            </p:nvSpPr>
            <p:spPr>
              <a:xfrm>
                <a:off x="7287" y="1770"/>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10" name="Google Shape;1310;p92"/>
              <p:cNvSpPr/>
              <p:nvPr/>
            </p:nvSpPr>
            <p:spPr>
              <a:xfrm>
                <a:off x="7287" y="1770"/>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11" name="Google Shape;1311;p92"/>
              <p:cNvSpPr/>
              <p:nvPr/>
            </p:nvSpPr>
            <p:spPr>
              <a:xfrm>
                <a:off x="7287" y="1921"/>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12" name="Google Shape;1312;p92"/>
              <p:cNvSpPr/>
              <p:nvPr/>
            </p:nvSpPr>
            <p:spPr>
              <a:xfrm>
                <a:off x="7287" y="1921"/>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13" name="Google Shape;1313;p92"/>
              <p:cNvSpPr/>
              <p:nvPr/>
            </p:nvSpPr>
            <p:spPr>
              <a:xfrm>
                <a:off x="7287" y="2071"/>
                <a:ext cx="5" cy="81"/>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14" name="Google Shape;1314;p92"/>
              <p:cNvSpPr/>
              <p:nvPr/>
            </p:nvSpPr>
            <p:spPr>
              <a:xfrm>
                <a:off x="7287" y="2071"/>
                <a:ext cx="5" cy="81"/>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15" name="Google Shape;1315;p92"/>
              <p:cNvSpPr/>
              <p:nvPr/>
            </p:nvSpPr>
            <p:spPr>
              <a:xfrm>
                <a:off x="7287" y="2217"/>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16" name="Google Shape;1316;p92"/>
              <p:cNvSpPr/>
              <p:nvPr/>
            </p:nvSpPr>
            <p:spPr>
              <a:xfrm>
                <a:off x="7287" y="2217"/>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17" name="Google Shape;1317;p92"/>
              <p:cNvSpPr/>
              <p:nvPr/>
            </p:nvSpPr>
            <p:spPr>
              <a:xfrm>
                <a:off x="7287" y="2368"/>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18" name="Google Shape;1318;p92"/>
              <p:cNvSpPr/>
              <p:nvPr/>
            </p:nvSpPr>
            <p:spPr>
              <a:xfrm>
                <a:off x="7287" y="2368"/>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19" name="Google Shape;1319;p92"/>
              <p:cNvSpPr/>
              <p:nvPr/>
            </p:nvSpPr>
            <p:spPr>
              <a:xfrm>
                <a:off x="7287" y="2514"/>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20" name="Google Shape;1320;p92"/>
              <p:cNvSpPr/>
              <p:nvPr/>
            </p:nvSpPr>
            <p:spPr>
              <a:xfrm>
                <a:off x="7287" y="2514"/>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21" name="Google Shape;1321;p92"/>
              <p:cNvSpPr/>
              <p:nvPr/>
            </p:nvSpPr>
            <p:spPr>
              <a:xfrm>
                <a:off x="7287" y="2665"/>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22" name="Google Shape;1322;p92"/>
              <p:cNvSpPr/>
              <p:nvPr/>
            </p:nvSpPr>
            <p:spPr>
              <a:xfrm>
                <a:off x="7287" y="2665"/>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23" name="Google Shape;1323;p92"/>
              <p:cNvSpPr/>
              <p:nvPr/>
            </p:nvSpPr>
            <p:spPr>
              <a:xfrm>
                <a:off x="7287" y="2811"/>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24" name="Google Shape;1324;p92"/>
              <p:cNvSpPr/>
              <p:nvPr/>
            </p:nvSpPr>
            <p:spPr>
              <a:xfrm>
                <a:off x="7287" y="2811"/>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25" name="Google Shape;1325;p92"/>
              <p:cNvSpPr/>
              <p:nvPr/>
            </p:nvSpPr>
            <p:spPr>
              <a:xfrm>
                <a:off x="7287" y="2961"/>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26" name="Google Shape;1326;p92"/>
              <p:cNvSpPr/>
              <p:nvPr/>
            </p:nvSpPr>
            <p:spPr>
              <a:xfrm>
                <a:off x="7287" y="2961"/>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27" name="Google Shape;1327;p92"/>
              <p:cNvSpPr/>
              <p:nvPr/>
            </p:nvSpPr>
            <p:spPr>
              <a:xfrm>
                <a:off x="7287" y="3107"/>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28" name="Google Shape;1328;p92"/>
              <p:cNvSpPr/>
              <p:nvPr/>
            </p:nvSpPr>
            <p:spPr>
              <a:xfrm>
                <a:off x="7287" y="3107"/>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29" name="Google Shape;1329;p92"/>
              <p:cNvSpPr/>
              <p:nvPr/>
            </p:nvSpPr>
            <p:spPr>
              <a:xfrm>
                <a:off x="7287" y="3258"/>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30" name="Google Shape;1330;p92"/>
              <p:cNvSpPr/>
              <p:nvPr/>
            </p:nvSpPr>
            <p:spPr>
              <a:xfrm>
                <a:off x="7287" y="3258"/>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31" name="Google Shape;1331;p92"/>
              <p:cNvSpPr/>
              <p:nvPr/>
            </p:nvSpPr>
            <p:spPr>
              <a:xfrm>
                <a:off x="7381" y="960"/>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32" name="Google Shape;1332;p92"/>
              <p:cNvSpPr/>
              <p:nvPr/>
            </p:nvSpPr>
            <p:spPr>
              <a:xfrm>
                <a:off x="7381" y="960"/>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33" name="Google Shape;1333;p92"/>
              <p:cNvSpPr/>
              <p:nvPr/>
            </p:nvSpPr>
            <p:spPr>
              <a:xfrm>
                <a:off x="7381" y="110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34" name="Google Shape;1334;p92"/>
              <p:cNvSpPr/>
              <p:nvPr/>
            </p:nvSpPr>
            <p:spPr>
              <a:xfrm>
                <a:off x="7381" y="110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35" name="Google Shape;1335;p92"/>
              <p:cNvSpPr/>
              <p:nvPr/>
            </p:nvSpPr>
            <p:spPr>
              <a:xfrm>
                <a:off x="7381" y="125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36" name="Google Shape;1336;p92"/>
              <p:cNvSpPr/>
              <p:nvPr/>
            </p:nvSpPr>
            <p:spPr>
              <a:xfrm>
                <a:off x="7381" y="125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37" name="Google Shape;1337;p92"/>
              <p:cNvSpPr/>
              <p:nvPr/>
            </p:nvSpPr>
            <p:spPr>
              <a:xfrm>
                <a:off x="7381" y="1403"/>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38" name="Google Shape;1338;p92"/>
              <p:cNvSpPr/>
              <p:nvPr/>
            </p:nvSpPr>
            <p:spPr>
              <a:xfrm>
                <a:off x="7381" y="1403"/>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39" name="Google Shape;1339;p92"/>
              <p:cNvSpPr/>
              <p:nvPr/>
            </p:nvSpPr>
            <p:spPr>
              <a:xfrm>
                <a:off x="7381" y="1554"/>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40" name="Google Shape;1340;p92"/>
              <p:cNvSpPr/>
              <p:nvPr/>
            </p:nvSpPr>
            <p:spPr>
              <a:xfrm>
                <a:off x="7381" y="1554"/>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41" name="Google Shape;1341;p92"/>
              <p:cNvSpPr/>
              <p:nvPr/>
            </p:nvSpPr>
            <p:spPr>
              <a:xfrm>
                <a:off x="7381" y="1700"/>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42" name="Google Shape;1342;p92"/>
              <p:cNvSpPr/>
              <p:nvPr/>
            </p:nvSpPr>
            <p:spPr>
              <a:xfrm>
                <a:off x="7381" y="1700"/>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43" name="Google Shape;1343;p92"/>
              <p:cNvSpPr/>
              <p:nvPr/>
            </p:nvSpPr>
            <p:spPr>
              <a:xfrm>
                <a:off x="7381" y="1850"/>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44" name="Google Shape;1344;p92"/>
              <p:cNvSpPr/>
              <p:nvPr/>
            </p:nvSpPr>
            <p:spPr>
              <a:xfrm>
                <a:off x="7381" y="1850"/>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45" name="Google Shape;1345;p92"/>
              <p:cNvSpPr/>
              <p:nvPr/>
            </p:nvSpPr>
            <p:spPr>
              <a:xfrm>
                <a:off x="7381" y="199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46" name="Google Shape;1346;p92"/>
              <p:cNvSpPr/>
              <p:nvPr/>
            </p:nvSpPr>
            <p:spPr>
              <a:xfrm>
                <a:off x="7381" y="199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47" name="Google Shape;1347;p92"/>
              <p:cNvSpPr/>
              <p:nvPr/>
            </p:nvSpPr>
            <p:spPr>
              <a:xfrm>
                <a:off x="7381" y="214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48" name="Google Shape;1348;p92"/>
              <p:cNvSpPr/>
              <p:nvPr/>
            </p:nvSpPr>
            <p:spPr>
              <a:xfrm>
                <a:off x="7381" y="214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49" name="Google Shape;1349;p92"/>
              <p:cNvSpPr/>
              <p:nvPr/>
            </p:nvSpPr>
            <p:spPr>
              <a:xfrm>
                <a:off x="7381" y="2293"/>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50" name="Google Shape;1350;p92"/>
              <p:cNvSpPr/>
              <p:nvPr/>
            </p:nvSpPr>
            <p:spPr>
              <a:xfrm>
                <a:off x="7381" y="2293"/>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51" name="Google Shape;1351;p92"/>
              <p:cNvSpPr/>
              <p:nvPr/>
            </p:nvSpPr>
            <p:spPr>
              <a:xfrm>
                <a:off x="7381" y="2443"/>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52" name="Google Shape;1352;p92"/>
              <p:cNvSpPr/>
              <p:nvPr/>
            </p:nvSpPr>
            <p:spPr>
              <a:xfrm>
                <a:off x="7381" y="2443"/>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53" name="Google Shape;1353;p92"/>
              <p:cNvSpPr/>
              <p:nvPr/>
            </p:nvSpPr>
            <p:spPr>
              <a:xfrm>
                <a:off x="7381" y="2589"/>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54" name="Google Shape;1354;p92"/>
              <p:cNvSpPr/>
              <p:nvPr/>
            </p:nvSpPr>
            <p:spPr>
              <a:xfrm>
                <a:off x="7381" y="2589"/>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55" name="Google Shape;1355;p92"/>
              <p:cNvSpPr/>
              <p:nvPr/>
            </p:nvSpPr>
            <p:spPr>
              <a:xfrm>
                <a:off x="7381" y="2740"/>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56" name="Google Shape;1356;p92"/>
              <p:cNvSpPr/>
              <p:nvPr/>
            </p:nvSpPr>
            <p:spPr>
              <a:xfrm>
                <a:off x="7381" y="2740"/>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57" name="Google Shape;1357;p92"/>
              <p:cNvSpPr/>
              <p:nvPr/>
            </p:nvSpPr>
            <p:spPr>
              <a:xfrm>
                <a:off x="7381" y="288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58" name="Google Shape;1358;p92"/>
              <p:cNvSpPr/>
              <p:nvPr/>
            </p:nvSpPr>
            <p:spPr>
              <a:xfrm>
                <a:off x="7381" y="288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59" name="Google Shape;1359;p92"/>
              <p:cNvSpPr/>
              <p:nvPr/>
            </p:nvSpPr>
            <p:spPr>
              <a:xfrm>
                <a:off x="7381" y="303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60" name="Google Shape;1360;p92"/>
              <p:cNvSpPr/>
              <p:nvPr/>
            </p:nvSpPr>
            <p:spPr>
              <a:xfrm>
                <a:off x="7381" y="303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61" name="Google Shape;1361;p92"/>
              <p:cNvSpPr/>
              <p:nvPr/>
            </p:nvSpPr>
            <p:spPr>
              <a:xfrm>
                <a:off x="7381" y="3183"/>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62" name="Google Shape;1362;p92"/>
              <p:cNvSpPr/>
              <p:nvPr/>
            </p:nvSpPr>
            <p:spPr>
              <a:xfrm>
                <a:off x="7381" y="3183"/>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63" name="Google Shape;1363;p92"/>
              <p:cNvSpPr/>
              <p:nvPr/>
            </p:nvSpPr>
            <p:spPr>
              <a:xfrm>
                <a:off x="7381" y="3333"/>
                <a:ext cx="5" cy="61"/>
              </a:xfrm>
              <a:custGeom>
                <a:avLst/>
                <a:gdLst/>
                <a:ahLst/>
                <a:cxnLst/>
                <a:rect l="l" t="t" r="r" b="b"/>
                <a:pathLst>
                  <a:path w="4" h="52" extrusionOk="0">
                    <a:moveTo>
                      <a:pt x="4" y="0"/>
                    </a:moveTo>
                    <a:cubicBezTo>
                      <a:pt x="0" y="0"/>
                      <a:pt x="0" y="0"/>
                      <a:pt x="0" y="0"/>
                    </a:cubicBezTo>
                    <a:cubicBezTo>
                      <a:pt x="0" y="52"/>
                      <a:pt x="0" y="52"/>
                      <a:pt x="0" y="52"/>
                    </a:cubicBezTo>
                    <a:cubicBezTo>
                      <a:pt x="1" y="52"/>
                      <a:pt x="2" y="52"/>
                      <a:pt x="4" y="52"/>
                    </a:cubicBezTo>
                    <a:cubicBezTo>
                      <a:pt x="4" y="0"/>
                      <a:pt x="4" y="0"/>
                      <a:pt x="4" y="0"/>
                    </a:cubicBezTo>
                  </a:path>
                </a:pathLst>
              </a:cu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64" name="Google Shape;1364;p92"/>
              <p:cNvSpPr/>
              <p:nvPr/>
            </p:nvSpPr>
            <p:spPr>
              <a:xfrm>
                <a:off x="7476" y="1031"/>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65" name="Google Shape;1365;p92"/>
              <p:cNvSpPr/>
              <p:nvPr/>
            </p:nvSpPr>
            <p:spPr>
              <a:xfrm>
                <a:off x="7476" y="1031"/>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66" name="Google Shape;1366;p92"/>
              <p:cNvSpPr/>
              <p:nvPr/>
            </p:nvSpPr>
            <p:spPr>
              <a:xfrm>
                <a:off x="7476" y="1177"/>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67" name="Google Shape;1367;p92"/>
              <p:cNvSpPr/>
              <p:nvPr/>
            </p:nvSpPr>
            <p:spPr>
              <a:xfrm>
                <a:off x="7476" y="1177"/>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68" name="Google Shape;1368;p92"/>
              <p:cNvSpPr/>
              <p:nvPr/>
            </p:nvSpPr>
            <p:spPr>
              <a:xfrm>
                <a:off x="7476" y="1328"/>
                <a:ext cx="4"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69" name="Google Shape;1369;p92"/>
              <p:cNvSpPr/>
              <p:nvPr/>
            </p:nvSpPr>
            <p:spPr>
              <a:xfrm>
                <a:off x="7476" y="1328"/>
                <a:ext cx="4"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70" name="Google Shape;1370;p92"/>
              <p:cNvSpPr/>
              <p:nvPr/>
            </p:nvSpPr>
            <p:spPr>
              <a:xfrm>
                <a:off x="7476" y="1474"/>
                <a:ext cx="4"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71" name="Google Shape;1371;p92"/>
              <p:cNvSpPr/>
              <p:nvPr/>
            </p:nvSpPr>
            <p:spPr>
              <a:xfrm>
                <a:off x="7476" y="1474"/>
                <a:ext cx="4"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72" name="Google Shape;1372;p92"/>
              <p:cNvSpPr/>
              <p:nvPr/>
            </p:nvSpPr>
            <p:spPr>
              <a:xfrm>
                <a:off x="7476" y="1624"/>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73" name="Google Shape;1373;p92"/>
              <p:cNvSpPr/>
              <p:nvPr/>
            </p:nvSpPr>
            <p:spPr>
              <a:xfrm>
                <a:off x="7476" y="1624"/>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74" name="Google Shape;1374;p92"/>
              <p:cNvSpPr/>
              <p:nvPr/>
            </p:nvSpPr>
            <p:spPr>
              <a:xfrm>
                <a:off x="7476" y="1770"/>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75" name="Google Shape;1375;p92"/>
              <p:cNvSpPr/>
              <p:nvPr/>
            </p:nvSpPr>
            <p:spPr>
              <a:xfrm>
                <a:off x="7476" y="1770"/>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76" name="Google Shape;1376;p92"/>
              <p:cNvSpPr/>
              <p:nvPr/>
            </p:nvSpPr>
            <p:spPr>
              <a:xfrm>
                <a:off x="7476" y="1921"/>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77" name="Google Shape;1377;p92"/>
              <p:cNvSpPr/>
              <p:nvPr/>
            </p:nvSpPr>
            <p:spPr>
              <a:xfrm>
                <a:off x="7476" y="1921"/>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78" name="Google Shape;1378;p92"/>
              <p:cNvSpPr/>
              <p:nvPr/>
            </p:nvSpPr>
            <p:spPr>
              <a:xfrm>
                <a:off x="7476" y="2071"/>
                <a:ext cx="4" cy="81"/>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79" name="Google Shape;1379;p92"/>
              <p:cNvSpPr/>
              <p:nvPr/>
            </p:nvSpPr>
            <p:spPr>
              <a:xfrm>
                <a:off x="7476" y="2071"/>
                <a:ext cx="4" cy="81"/>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grpSp>
        <p:grpSp>
          <p:nvGrpSpPr>
            <p:cNvPr id="1380" name="Google Shape;1380;p92"/>
            <p:cNvGrpSpPr/>
            <p:nvPr/>
          </p:nvGrpSpPr>
          <p:grpSpPr>
            <a:xfrm>
              <a:off x="2957779" y="503514"/>
              <a:ext cx="1074738" cy="3776662"/>
              <a:chOff x="7476" y="985"/>
              <a:chExt cx="677" cy="2379"/>
            </a:xfrm>
          </p:grpSpPr>
          <p:sp>
            <p:nvSpPr>
              <p:cNvPr id="1381" name="Google Shape;1381;p92"/>
              <p:cNvSpPr/>
              <p:nvPr/>
            </p:nvSpPr>
            <p:spPr>
              <a:xfrm>
                <a:off x="7476" y="2217"/>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82" name="Google Shape;1382;p92"/>
              <p:cNvSpPr/>
              <p:nvPr/>
            </p:nvSpPr>
            <p:spPr>
              <a:xfrm>
                <a:off x="7476" y="2217"/>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83" name="Google Shape;1383;p92"/>
              <p:cNvSpPr/>
              <p:nvPr/>
            </p:nvSpPr>
            <p:spPr>
              <a:xfrm>
                <a:off x="7476" y="2368"/>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84" name="Google Shape;1384;p92"/>
              <p:cNvSpPr/>
              <p:nvPr/>
            </p:nvSpPr>
            <p:spPr>
              <a:xfrm>
                <a:off x="7476" y="2368"/>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85" name="Google Shape;1385;p92"/>
              <p:cNvSpPr/>
              <p:nvPr/>
            </p:nvSpPr>
            <p:spPr>
              <a:xfrm>
                <a:off x="7476" y="2514"/>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86" name="Google Shape;1386;p92"/>
              <p:cNvSpPr/>
              <p:nvPr/>
            </p:nvSpPr>
            <p:spPr>
              <a:xfrm>
                <a:off x="7476" y="2514"/>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87" name="Google Shape;1387;p92"/>
              <p:cNvSpPr/>
              <p:nvPr/>
            </p:nvSpPr>
            <p:spPr>
              <a:xfrm>
                <a:off x="7476" y="2665"/>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88" name="Google Shape;1388;p92"/>
              <p:cNvSpPr/>
              <p:nvPr/>
            </p:nvSpPr>
            <p:spPr>
              <a:xfrm>
                <a:off x="7476" y="2665"/>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89" name="Google Shape;1389;p92"/>
              <p:cNvSpPr/>
              <p:nvPr/>
            </p:nvSpPr>
            <p:spPr>
              <a:xfrm>
                <a:off x="7476" y="2811"/>
                <a:ext cx="4"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90" name="Google Shape;1390;p92"/>
              <p:cNvSpPr/>
              <p:nvPr/>
            </p:nvSpPr>
            <p:spPr>
              <a:xfrm>
                <a:off x="7476" y="2811"/>
                <a:ext cx="4"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91" name="Google Shape;1391;p92"/>
              <p:cNvSpPr/>
              <p:nvPr/>
            </p:nvSpPr>
            <p:spPr>
              <a:xfrm>
                <a:off x="7476" y="2961"/>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92" name="Google Shape;1392;p92"/>
              <p:cNvSpPr/>
              <p:nvPr/>
            </p:nvSpPr>
            <p:spPr>
              <a:xfrm>
                <a:off x="7476" y="2961"/>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93" name="Google Shape;1393;p92"/>
              <p:cNvSpPr/>
              <p:nvPr/>
            </p:nvSpPr>
            <p:spPr>
              <a:xfrm>
                <a:off x="7476" y="3107"/>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94" name="Google Shape;1394;p92"/>
              <p:cNvSpPr/>
              <p:nvPr/>
            </p:nvSpPr>
            <p:spPr>
              <a:xfrm>
                <a:off x="7476" y="3107"/>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95" name="Google Shape;1395;p92"/>
              <p:cNvSpPr/>
              <p:nvPr/>
            </p:nvSpPr>
            <p:spPr>
              <a:xfrm>
                <a:off x="7476" y="3258"/>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96" name="Google Shape;1396;p92"/>
              <p:cNvSpPr/>
              <p:nvPr/>
            </p:nvSpPr>
            <p:spPr>
              <a:xfrm>
                <a:off x="7476" y="3258"/>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97" name="Google Shape;1397;p92"/>
              <p:cNvSpPr/>
              <p:nvPr/>
            </p:nvSpPr>
            <p:spPr>
              <a:xfrm>
                <a:off x="7574" y="985"/>
                <a:ext cx="5" cy="55"/>
              </a:xfrm>
              <a:custGeom>
                <a:avLst/>
                <a:gdLst/>
                <a:ahLst/>
                <a:cxnLst/>
                <a:rect l="l" t="t" r="r" b="b"/>
                <a:pathLst>
                  <a:path w="4" h="47" extrusionOk="0">
                    <a:moveTo>
                      <a:pt x="0" y="0"/>
                    </a:moveTo>
                    <a:cubicBezTo>
                      <a:pt x="0" y="47"/>
                      <a:pt x="0" y="47"/>
                      <a:pt x="0" y="47"/>
                    </a:cubicBezTo>
                    <a:cubicBezTo>
                      <a:pt x="4" y="47"/>
                      <a:pt x="4" y="47"/>
                      <a:pt x="4" y="47"/>
                    </a:cubicBezTo>
                    <a:cubicBezTo>
                      <a:pt x="4" y="1"/>
                      <a:pt x="4" y="1"/>
                      <a:pt x="4" y="1"/>
                    </a:cubicBezTo>
                    <a:cubicBezTo>
                      <a:pt x="2" y="1"/>
                      <a:pt x="1" y="1"/>
                      <a:pt x="0" y="0"/>
                    </a:cubicBezTo>
                  </a:path>
                </a:pathLst>
              </a:cu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98" name="Google Shape;1398;p92"/>
              <p:cNvSpPr/>
              <p:nvPr/>
            </p:nvSpPr>
            <p:spPr>
              <a:xfrm>
                <a:off x="7574" y="110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99" name="Google Shape;1399;p92"/>
              <p:cNvSpPr/>
              <p:nvPr/>
            </p:nvSpPr>
            <p:spPr>
              <a:xfrm>
                <a:off x="7574" y="110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00" name="Google Shape;1400;p92"/>
              <p:cNvSpPr/>
              <p:nvPr/>
            </p:nvSpPr>
            <p:spPr>
              <a:xfrm>
                <a:off x="7574" y="125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01" name="Google Shape;1401;p92"/>
              <p:cNvSpPr/>
              <p:nvPr/>
            </p:nvSpPr>
            <p:spPr>
              <a:xfrm>
                <a:off x="7574" y="125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02" name="Google Shape;1402;p92"/>
              <p:cNvSpPr/>
              <p:nvPr/>
            </p:nvSpPr>
            <p:spPr>
              <a:xfrm>
                <a:off x="7574" y="1403"/>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03" name="Google Shape;1403;p92"/>
              <p:cNvSpPr/>
              <p:nvPr/>
            </p:nvSpPr>
            <p:spPr>
              <a:xfrm>
                <a:off x="7574" y="1403"/>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04" name="Google Shape;1404;p92"/>
              <p:cNvSpPr/>
              <p:nvPr/>
            </p:nvSpPr>
            <p:spPr>
              <a:xfrm>
                <a:off x="7574" y="1554"/>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05" name="Google Shape;1405;p92"/>
              <p:cNvSpPr/>
              <p:nvPr/>
            </p:nvSpPr>
            <p:spPr>
              <a:xfrm>
                <a:off x="7574" y="1554"/>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06" name="Google Shape;1406;p92"/>
              <p:cNvSpPr/>
              <p:nvPr/>
            </p:nvSpPr>
            <p:spPr>
              <a:xfrm>
                <a:off x="7574" y="1700"/>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07" name="Google Shape;1407;p92"/>
              <p:cNvSpPr/>
              <p:nvPr/>
            </p:nvSpPr>
            <p:spPr>
              <a:xfrm>
                <a:off x="7574" y="1700"/>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08" name="Google Shape;1408;p92"/>
              <p:cNvSpPr/>
              <p:nvPr/>
            </p:nvSpPr>
            <p:spPr>
              <a:xfrm>
                <a:off x="7574" y="1850"/>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09" name="Google Shape;1409;p92"/>
              <p:cNvSpPr/>
              <p:nvPr/>
            </p:nvSpPr>
            <p:spPr>
              <a:xfrm>
                <a:off x="7574" y="1850"/>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10" name="Google Shape;1410;p92"/>
              <p:cNvSpPr/>
              <p:nvPr/>
            </p:nvSpPr>
            <p:spPr>
              <a:xfrm>
                <a:off x="7574" y="199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11" name="Google Shape;1411;p92"/>
              <p:cNvSpPr/>
              <p:nvPr/>
            </p:nvSpPr>
            <p:spPr>
              <a:xfrm>
                <a:off x="7574" y="199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12" name="Google Shape;1412;p92"/>
              <p:cNvSpPr/>
              <p:nvPr/>
            </p:nvSpPr>
            <p:spPr>
              <a:xfrm>
                <a:off x="7574" y="214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13" name="Google Shape;1413;p92"/>
              <p:cNvSpPr/>
              <p:nvPr/>
            </p:nvSpPr>
            <p:spPr>
              <a:xfrm>
                <a:off x="7574" y="214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14" name="Google Shape;1414;p92"/>
              <p:cNvSpPr/>
              <p:nvPr/>
            </p:nvSpPr>
            <p:spPr>
              <a:xfrm>
                <a:off x="7574" y="2293"/>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15" name="Google Shape;1415;p92"/>
              <p:cNvSpPr/>
              <p:nvPr/>
            </p:nvSpPr>
            <p:spPr>
              <a:xfrm>
                <a:off x="7574" y="2293"/>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16" name="Google Shape;1416;p92"/>
              <p:cNvSpPr/>
              <p:nvPr/>
            </p:nvSpPr>
            <p:spPr>
              <a:xfrm>
                <a:off x="7574" y="2443"/>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17" name="Google Shape;1417;p92"/>
              <p:cNvSpPr/>
              <p:nvPr/>
            </p:nvSpPr>
            <p:spPr>
              <a:xfrm>
                <a:off x="7574" y="2443"/>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18" name="Google Shape;1418;p92"/>
              <p:cNvSpPr/>
              <p:nvPr/>
            </p:nvSpPr>
            <p:spPr>
              <a:xfrm>
                <a:off x="7574" y="2589"/>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19" name="Google Shape;1419;p92"/>
              <p:cNvSpPr/>
              <p:nvPr/>
            </p:nvSpPr>
            <p:spPr>
              <a:xfrm>
                <a:off x="7574" y="2589"/>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20" name="Google Shape;1420;p92"/>
              <p:cNvSpPr/>
              <p:nvPr/>
            </p:nvSpPr>
            <p:spPr>
              <a:xfrm>
                <a:off x="7574" y="2740"/>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21" name="Google Shape;1421;p92"/>
              <p:cNvSpPr/>
              <p:nvPr/>
            </p:nvSpPr>
            <p:spPr>
              <a:xfrm>
                <a:off x="7574" y="2740"/>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22" name="Google Shape;1422;p92"/>
              <p:cNvSpPr/>
              <p:nvPr/>
            </p:nvSpPr>
            <p:spPr>
              <a:xfrm>
                <a:off x="7574" y="288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23" name="Google Shape;1423;p92"/>
              <p:cNvSpPr/>
              <p:nvPr/>
            </p:nvSpPr>
            <p:spPr>
              <a:xfrm>
                <a:off x="7574" y="288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24" name="Google Shape;1424;p92"/>
              <p:cNvSpPr/>
              <p:nvPr/>
            </p:nvSpPr>
            <p:spPr>
              <a:xfrm>
                <a:off x="7574" y="303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25" name="Google Shape;1425;p92"/>
              <p:cNvSpPr/>
              <p:nvPr/>
            </p:nvSpPr>
            <p:spPr>
              <a:xfrm>
                <a:off x="7574" y="303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26" name="Google Shape;1426;p92"/>
              <p:cNvSpPr/>
              <p:nvPr/>
            </p:nvSpPr>
            <p:spPr>
              <a:xfrm>
                <a:off x="7574" y="3183"/>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27" name="Google Shape;1427;p92"/>
              <p:cNvSpPr/>
              <p:nvPr/>
            </p:nvSpPr>
            <p:spPr>
              <a:xfrm>
                <a:off x="7574" y="3183"/>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28" name="Google Shape;1428;p92"/>
              <p:cNvSpPr/>
              <p:nvPr/>
            </p:nvSpPr>
            <p:spPr>
              <a:xfrm>
                <a:off x="7574" y="3333"/>
                <a:ext cx="5" cy="31"/>
              </a:xfrm>
              <a:custGeom>
                <a:avLst/>
                <a:gdLst/>
                <a:ahLst/>
                <a:cxnLst/>
                <a:rect l="l" t="t" r="r" b="b"/>
                <a:pathLst>
                  <a:path w="4" h="26" extrusionOk="0">
                    <a:moveTo>
                      <a:pt x="4" y="0"/>
                    </a:moveTo>
                    <a:cubicBezTo>
                      <a:pt x="0" y="0"/>
                      <a:pt x="0" y="0"/>
                      <a:pt x="0" y="0"/>
                    </a:cubicBezTo>
                    <a:cubicBezTo>
                      <a:pt x="0" y="26"/>
                      <a:pt x="0" y="26"/>
                      <a:pt x="0" y="26"/>
                    </a:cubicBezTo>
                    <a:cubicBezTo>
                      <a:pt x="1" y="25"/>
                      <a:pt x="2" y="25"/>
                      <a:pt x="4" y="25"/>
                    </a:cubicBezTo>
                    <a:cubicBezTo>
                      <a:pt x="4" y="0"/>
                      <a:pt x="4" y="0"/>
                      <a:pt x="4" y="0"/>
                    </a:cubicBezTo>
                  </a:path>
                </a:pathLst>
              </a:cu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29" name="Google Shape;1429;p92"/>
              <p:cNvSpPr/>
              <p:nvPr/>
            </p:nvSpPr>
            <p:spPr>
              <a:xfrm>
                <a:off x="7669" y="1031"/>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30" name="Google Shape;1430;p92"/>
              <p:cNvSpPr/>
              <p:nvPr/>
            </p:nvSpPr>
            <p:spPr>
              <a:xfrm>
                <a:off x="7669" y="1031"/>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31" name="Google Shape;1431;p92"/>
              <p:cNvSpPr/>
              <p:nvPr/>
            </p:nvSpPr>
            <p:spPr>
              <a:xfrm>
                <a:off x="7669" y="1177"/>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32" name="Google Shape;1432;p92"/>
              <p:cNvSpPr/>
              <p:nvPr/>
            </p:nvSpPr>
            <p:spPr>
              <a:xfrm>
                <a:off x="7669" y="1177"/>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33" name="Google Shape;1433;p92"/>
              <p:cNvSpPr/>
              <p:nvPr/>
            </p:nvSpPr>
            <p:spPr>
              <a:xfrm>
                <a:off x="7669" y="1328"/>
                <a:ext cx="4"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34" name="Google Shape;1434;p92"/>
              <p:cNvSpPr/>
              <p:nvPr/>
            </p:nvSpPr>
            <p:spPr>
              <a:xfrm>
                <a:off x="7669" y="1328"/>
                <a:ext cx="4"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35" name="Google Shape;1435;p92"/>
              <p:cNvSpPr/>
              <p:nvPr/>
            </p:nvSpPr>
            <p:spPr>
              <a:xfrm>
                <a:off x="7669" y="1474"/>
                <a:ext cx="4"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36" name="Google Shape;1436;p92"/>
              <p:cNvSpPr/>
              <p:nvPr/>
            </p:nvSpPr>
            <p:spPr>
              <a:xfrm>
                <a:off x="7669" y="1474"/>
                <a:ext cx="4"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37" name="Google Shape;1437;p92"/>
              <p:cNvSpPr/>
              <p:nvPr/>
            </p:nvSpPr>
            <p:spPr>
              <a:xfrm>
                <a:off x="7669" y="1624"/>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38" name="Google Shape;1438;p92"/>
              <p:cNvSpPr/>
              <p:nvPr/>
            </p:nvSpPr>
            <p:spPr>
              <a:xfrm>
                <a:off x="7669" y="1624"/>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39" name="Google Shape;1439;p92"/>
              <p:cNvSpPr/>
              <p:nvPr/>
            </p:nvSpPr>
            <p:spPr>
              <a:xfrm>
                <a:off x="7669" y="1770"/>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40" name="Google Shape;1440;p92"/>
              <p:cNvSpPr/>
              <p:nvPr/>
            </p:nvSpPr>
            <p:spPr>
              <a:xfrm>
                <a:off x="7669" y="1770"/>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41" name="Google Shape;1441;p92"/>
              <p:cNvSpPr/>
              <p:nvPr/>
            </p:nvSpPr>
            <p:spPr>
              <a:xfrm>
                <a:off x="7669" y="1921"/>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42" name="Google Shape;1442;p92"/>
              <p:cNvSpPr/>
              <p:nvPr/>
            </p:nvSpPr>
            <p:spPr>
              <a:xfrm>
                <a:off x="7669" y="1921"/>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43" name="Google Shape;1443;p92"/>
              <p:cNvSpPr/>
              <p:nvPr/>
            </p:nvSpPr>
            <p:spPr>
              <a:xfrm>
                <a:off x="7669" y="2071"/>
                <a:ext cx="4" cy="81"/>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44" name="Google Shape;1444;p92"/>
              <p:cNvSpPr/>
              <p:nvPr/>
            </p:nvSpPr>
            <p:spPr>
              <a:xfrm>
                <a:off x="7669" y="2071"/>
                <a:ext cx="4" cy="81"/>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45" name="Google Shape;1445;p92"/>
              <p:cNvSpPr/>
              <p:nvPr/>
            </p:nvSpPr>
            <p:spPr>
              <a:xfrm>
                <a:off x="7669" y="2217"/>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46" name="Google Shape;1446;p92"/>
              <p:cNvSpPr/>
              <p:nvPr/>
            </p:nvSpPr>
            <p:spPr>
              <a:xfrm>
                <a:off x="7669" y="2217"/>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47" name="Google Shape;1447;p92"/>
              <p:cNvSpPr/>
              <p:nvPr/>
            </p:nvSpPr>
            <p:spPr>
              <a:xfrm>
                <a:off x="7669" y="2368"/>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48" name="Google Shape;1448;p92"/>
              <p:cNvSpPr/>
              <p:nvPr/>
            </p:nvSpPr>
            <p:spPr>
              <a:xfrm>
                <a:off x="7669" y="2368"/>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49" name="Google Shape;1449;p92"/>
              <p:cNvSpPr/>
              <p:nvPr/>
            </p:nvSpPr>
            <p:spPr>
              <a:xfrm>
                <a:off x="7669" y="2514"/>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50" name="Google Shape;1450;p92"/>
              <p:cNvSpPr/>
              <p:nvPr/>
            </p:nvSpPr>
            <p:spPr>
              <a:xfrm>
                <a:off x="7669" y="2514"/>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51" name="Google Shape;1451;p92"/>
              <p:cNvSpPr/>
              <p:nvPr/>
            </p:nvSpPr>
            <p:spPr>
              <a:xfrm>
                <a:off x="7669" y="2665"/>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52" name="Google Shape;1452;p92"/>
              <p:cNvSpPr/>
              <p:nvPr/>
            </p:nvSpPr>
            <p:spPr>
              <a:xfrm>
                <a:off x="7669" y="2665"/>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53" name="Google Shape;1453;p92"/>
              <p:cNvSpPr/>
              <p:nvPr/>
            </p:nvSpPr>
            <p:spPr>
              <a:xfrm>
                <a:off x="7669" y="2811"/>
                <a:ext cx="4"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54" name="Google Shape;1454;p92"/>
              <p:cNvSpPr/>
              <p:nvPr/>
            </p:nvSpPr>
            <p:spPr>
              <a:xfrm>
                <a:off x="7669" y="2811"/>
                <a:ext cx="4"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55" name="Google Shape;1455;p92"/>
              <p:cNvSpPr/>
              <p:nvPr/>
            </p:nvSpPr>
            <p:spPr>
              <a:xfrm>
                <a:off x="7669" y="2961"/>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56" name="Google Shape;1456;p92"/>
              <p:cNvSpPr/>
              <p:nvPr/>
            </p:nvSpPr>
            <p:spPr>
              <a:xfrm>
                <a:off x="7669" y="2961"/>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57" name="Google Shape;1457;p92"/>
              <p:cNvSpPr/>
              <p:nvPr/>
            </p:nvSpPr>
            <p:spPr>
              <a:xfrm>
                <a:off x="7669" y="3107"/>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58" name="Google Shape;1458;p92"/>
              <p:cNvSpPr/>
              <p:nvPr/>
            </p:nvSpPr>
            <p:spPr>
              <a:xfrm>
                <a:off x="7669" y="3107"/>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59" name="Google Shape;1459;p92"/>
              <p:cNvSpPr/>
              <p:nvPr/>
            </p:nvSpPr>
            <p:spPr>
              <a:xfrm>
                <a:off x="7669" y="3258"/>
                <a:ext cx="4" cy="79"/>
              </a:xfrm>
              <a:custGeom>
                <a:avLst/>
                <a:gdLst/>
                <a:ahLst/>
                <a:cxnLst/>
                <a:rect l="l" t="t" r="r" b="b"/>
                <a:pathLst>
                  <a:path w="4" h="67" extrusionOk="0">
                    <a:moveTo>
                      <a:pt x="4" y="0"/>
                    </a:moveTo>
                    <a:cubicBezTo>
                      <a:pt x="0" y="0"/>
                      <a:pt x="0" y="0"/>
                      <a:pt x="0" y="0"/>
                    </a:cubicBezTo>
                    <a:cubicBezTo>
                      <a:pt x="0" y="67"/>
                      <a:pt x="0" y="67"/>
                      <a:pt x="0" y="67"/>
                    </a:cubicBezTo>
                    <a:cubicBezTo>
                      <a:pt x="1" y="66"/>
                      <a:pt x="2" y="66"/>
                      <a:pt x="4" y="65"/>
                    </a:cubicBezTo>
                    <a:cubicBezTo>
                      <a:pt x="4" y="0"/>
                      <a:pt x="4" y="0"/>
                      <a:pt x="4" y="0"/>
                    </a:cubicBezTo>
                  </a:path>
                </a:pathLst>
              </a:cu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60" name="Google Shape;1460;p92"/>
              <p:cNvSpPr/>
              <p:nvPr/>
            </p:nvSpPr>
            <p:spPr>
              <a:xfrm>
                <a:off x="7763" y="1106"/>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61" name="Google Shape;1461;p92"/>
              <p:cNvSpPr/>
              <p:nvPr/>
            </p:nvSpPr>
            <p:spPr>
              <a:xfrm>
                <a:off x="7763" y="1106"/>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62" name="Google Shape;1462;p92"/>
              <p:cNvSpPr/>
              <p:nvPr/>
            </p:nvSpPr>
            <p:spPr>
              <a:xfrm>
                <a:off x="7763" y="1257"/>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63" name="Google Shape;1463;p92"/>
              <p:cNvSpPr/>
              <p:nvPr/>
            </p:nvSpPr>
            <p:spPr>
              <a:xfrm>
                <a:off x="7763" y="1257"/>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64" name="Google Shape;1464;p92"/>
              <p:cNvSpPr/>
              <p:nvPr/>
            </p:nvSpPr>
            <p:spPr>
              <a:xfrm>
                <a:off x="7763" y="1403"/>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65" name="Google Shape;1465;p92"/>
              <p:cNvSpPr/>
              <p:nvPr/>
            </p:nvSpPr>
            <p:spPr>
              <a:xfrm>
                <a:off x="7763" y="1403"/>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66" name="Google Shape;1466;p92"/>
              <p:cNvSpPr/>
              <p:nvPr/>
            </p:nvSpPr>
            <p:spPr>
              <a:xfrm>
                <a:off x="7763" y="1554"/>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67" name="Google Shape;1467;p92"/>
              <p:cNvSpPr/>
              <p:nvPr/>
            </p:nvSpPr>
            <p:spPr>
              <a:xfrm>
                <a:off x="7763" y="1554"/>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68" name="Google Shape;1468;p92"/>
              <p:cNvSpPr/>
              <p:nvPr/>
            </p:nvSpPr>
            <p:spPr>
              <a:xfrm>
                <a:off x="7763" y="1700"/>
                <a:ext cx="4"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69" name="Google Shape;1469;p92"/>
              <p:cNvSpPr/>
              <p:nvPr/>
            </p:nvSpPr>
            <p:spPr>
              <a:xfrm>
                <a:off x="7763" y="1700"/>
                <a:ext cx="4"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70" name="Google Shape;1470;p92"/>
              <p:cNvSpPr/>
              <p:nvPr/>
            </p:nvSpPr>
            <p:spPr>
              <a:xfrm>
                <a:off x="7763" y="1850"/>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71" name="Google Shape;1471;p92"/>
              <p:cNvSpPr/>
              <p:nvPr/>
            </p:nvSpPr>
            <p:spPr>
              <a:xfrm>
                <a:off x="7763" y="1850"/>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72" name="Google Shape;1472;p92"/>
              <p:cNvSpPr/>
              <p:nvPr/>
            </p:nvSpPr>
            <p:spPr>
              <a:xfrm>
                <a:off x="7763" y="1996"/>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73" name="Google Shape;1473;p92"/>
              <p:cNvSpPr/>
              <p:nvPr/>
            </p:nvSpPr>
            <p:spPr>
              <a:xfrm>
                <a:off x="7763" y="1996"/>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74" name="Google Shape;1474;p92"/>
              <p:cNvSpPr/>
              <p:nvPr/>
            </p:nvSpPr>
            <p:spPr>
              <a:xfrm>
                <a:off x="7763" y="2147"/>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75" name="Google Shape;1475;p92"/>
              <p:cNvSpPr/>
              <p:nvPr/>
            </p:nvSpPr>
            <p:spPr>
              <a:xfrm>
                <a:off x="7763" y="2147"/>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76" name="Google Shape;1476;p92"/>
              <p:cNvSpPr/>
              <p:nvPr/>
            </p:nvSpPr>
            <p:spPr>
              <a:xfrm>
                <a:off x="7763" y="2293"/>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77" name="Google Shape;1477;p92"/>
              <p:cNvSpPr/>
              <p:nvPr/>
            </p:nvSpPr>
            <p:spPr>
              <a:xfrm>
                <a:off x="7763" y="2293"/>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78" name="Google Shape;1478;p92"/>
              <p:cNvSpPr/>
              <p:nvPr/>
            </p:nvSpPr>
            <p:spPr>
              <a:xfrm>
                <a:off x="7763" y="2443"/>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79" name="Google Shape;1479;p92"/>
              <p:cNvSpPr/>
              <p:nvPr/>
            </p:nvSpPr>
            <p:spPr>
              <a:xfrm>
                <a:off x="7763" y="2443"/>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80" name="Google Shape;1480;p92"/>
              <p:cNvSpPr/>
              <p:nvPr/>
            </p:nvSpPr>
            <p:spPr>
              <a:xfrm>
                <a:off x="7763" y="2589"/>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81" name="Google Shape;1481;p92"/>
              <p:cNvSpPr/>
              <p:nvPr/>
            </p:nvSpPr>
            <p:spPr>
              <a:xfrm>
                <a:off x="7763" y="2589"/>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82" name="Google Shape;1482;p92"/>
              <p:cNvSpPr/>
              <p:nvPr/>
            </p:nvSpPr>
            <p:spPr>
              <a:xfrm>
                <a:off x="7763" y="2740"/>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83" name="Google Shape;1483;p92"/>
              <p:cNvSpPr/>
              <p:nvPr/>
            </p:nvSpPr>
            <p:spPr>
              <a:xfrm>
                <a:off x="7763" y="2740"/>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84" name="Google Shape;1484;p92"/>
              <p:cNvSpPr/>
              <p:nvPr/>
            </p:nvSpPr>
            <p:spPr>
              <a:xfrm>
                <a:off x="7763" y="2886"/>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85" name="Google Shape;1485;p92"/>
              <p:cNvSpPr/>
              <p:nvPr/>
            </p:nvSpPr>
            <p:spPr>
              <a:xfrm>
                <a:off x="7763" y="2886"/>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86" name="Google Shape;1486;p92"/>
              <p:cNvSpPr/>
              <p:nvPr/>
            </p:nvSpPr>
            <p:spPr>
              <a:xfrm>
                <a:off x="7763" y="3037"/>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87" name="Google Shape;1487;p92"/>
              <p:cNvSpPr/>
              <p:nvPr/>
            </p:nvSpPr>
            <p:spPr>
              <a:xfrm>
                <a:off x="7763" y="3037"/>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88" name="Google Shape;1488;p92"/>
              <p:cNvSpPr/>
              <p:nvPr/>
            </p:nvSpPr>
            <p:spPr>
              <a:xfrm>
                <a:off x="7763" y="3183"/>
                <a:ext cx="4"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89" name="Google Shape;1489;p92"/>
              <p:cNvSpPr/>
              <p:nvPr/>
            </p:nvSpPr>
            <p:spPr>
              <a:xfrm>
                <a:off x="7763" y="3183"/>
                <a:ext cx="4"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90" name="Google Shape;1490;p92"/>
              <p:cNvSpPr/>
              <p:nvPr/>
            </p:nvSpPr>
            <p:spPr>
              <a:xfrm>
                <a:off x="7861" y="1096"/>
                <a:ext cx="5" cy="20"/>
              </a:xfrm>
              <a:custGeom>
                <a:avLst/>
                <a:gdLst/>
                <a:ahLst/>
                <a:cxnLst/>
                <a:rect l="l" t="t" r="r" b="b"/>
                <a:pathLst>
                  <a:path w="4" h="17" extrusionOk="0">
                    <a:moveTo>
                      <a:pt x="0" y="0"/>
                    </a:moveTo>
                    <a:cubicBezTo>
                      <a:pt x="0" y="17"/>
                      <a:pt x="0" y="17"/>
                      <a:pt x="0" y="17"/>
                    </a:cubicBezTo>
                    <a:cubicBezTo>
                      <a:pt x="4" y="17"/>
                      <a:pt x="4" y="17"/>
                      <a:pt x="4" y="17"/>
                    </a:cubicBezTo>
                    <a:cubicBezTo>
                      <a:pt x="4" y="2"/>
                      <a:pt x="4" y="2"/>
                      <a:pt x="4" y="2"/>
                    </a:cubicBezTo>
                    <a:cubicBezTo>
                      <a:pt x="2" y="2"/>
                      <a:pt x="1" y="1"/>
                      <a:pt x="0" y="0"/>
                    </a:cubicBezTo>
                  </a:path>
                </a:pathLst>
              </a:cu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91" name="Google Shape;1491;p92"/>
              <p:cNvSpPr/>
              <p:nvPr/>
            </p:nvSpPr>
            <p:spPr>
              <a:xfrm>
                <a:off x="7861" y="1177"/>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92" name="Google Shape;1492;p92"/>
              <p:cNvSpPr/>
              <p:nvPr/>
            </p:nvSpPr>
            <p:spPr>
              <a:xfrm>
                <a:off x="7861" y="1177"/>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93" name="Google Shape;1493;p92"/>
              <p:cNvSpPr/>
              <p:nvPr/>
            </p:nvSpPr>
            <p:spPr>
              <a:xfrm>
                <a:off x="7861" y="1328"/>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94" name="Google Shape;1494;p92"/>
              <p:cNvSpPr/>
              <p:nvPr/>
            </p:nvSpPr>
            <p:spPr>
              <a:xfrm>
                <a:off x="7861" y="1328"/>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95" name="Google Shape;1495;p92"/>
              <p:cNvSpPr/>
              <p:nvPr/>
            </p:nvSpPr>
            <p:spPr>
              <a:xfrm>
                <a:off x="7861" y="1474"/>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96" name="Google Shape;1496;p92"/>
              <p:cNvSpPr/>
              <p:nvPr/>
            </p:nvSpPr>
            <p:spPr>
              <a:xfrm>
                <a:off x="7861" y="1474"/>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97" name="Google Shape;1497;p92"/>
              <p:cNvSpPr/>
              <p:nvPr/>
            </p:nvSpPr>
            <p:spPr>
              <a:xfrm>
                <a:off x="7861" y="1624"/>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98" name="Google Shape;1498;p92"/>
              <p:cNvSpPr/>
              <p:nvPr/>
            </p:nvSpPr>
            <p:spPr>
              <a:xfrm>
                <a:off x="7861" y="1624"/>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99" name="Google Shape;1499;p92"/>
              <p:cNvSpPr/>
              <p:nvPr/>
            </p:nvSpPr>
            <p:spPr>
              <a:xfrm>
                <a:off x="7861" y="1770"/>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00" name="Google Shape;1500;p92"/>
              <p:cNvSpPr/>
              <p:nvPr/>
            </p:nvSpPr>
            <p:spPr>
              <a:xfrm>
                <a:off x="7861" y="1770"/>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01" name="Google Shape;1501;p92"/>
              <p:cNvSpPr/>
              <p:nvPr/>
            </p:nvSpPr>
            <p:spPr>
              <a:xfrm>
                <a:off x="7861" y="1921"/>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02" name="Google Shape;1502;p92"/>
              <p:cNvSpPr/>
              <p:nvPr/>
            </p:nvSpPr>
            <p:spPr>
              <a:xfrm>
                <a:off x="7861" y="1921"/>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03" name="Google Shape;1503;p92"/>
              <p:cNvSpPr/>
              <p:nvPr/>
            </p:nvSpPr>
            <p:spPr>
              <a:xfrm>
                <a:off x="7861" y="2071"/>
                <a:ext cx="5" cy="81"/>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04" name="Google Shape;1504;p92"/>
              <p:cNvSpPr/>
              <p:nvPr/>
            </p:nvSpPr>
            <p:spPr>
              <a:xfrm>
                <a:off x="7861" y="2071"/>
                <a:ext cx="5" cy="81"/>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05" name="Google Shape;1505;p92"/>
              <p:cNvSpPr/>
              <p:nvPr/>
            </p:nvSpPr>
            <p:spPr>
              <a:xfrm>
                <a:off x="7861" y="2217"/>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06" name="Google Shape;1506;p92"/>
              <p:cNvSpPr/>
              <p:nvPr/>
            </p:nvSpPr>
            <p:spPr>
              <a:xfrm>
                <a:off x="7861" y="2217"/>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07" name="Google Shape;1507;p92"/>
              <p:cNvSpPr/>
              <p:nvPr/>
            </p:nvSpPr>
            <p:spPr>
              <a:xfrm>
                <a:off x="7861" y="2368"/>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08" name="Google Shape;1508;p92"/>
              <p:cNvSpPr/>
              <p:nvPr/>
            </p:nvSpPr>
            <p:spPr>
              <a:xfrm>
                <a:off x="7861" y="2368"/>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09" name="Google Shape;1509;p92"/>
              <p:cNvSpPr/>
              <p:nvPr/>
            </p:nvSpPr>
            <p:spPr>
              <a:xfrm>
                <a:off x="7861" y="2514"/>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10" name="Google Shape;1510;p92"/>
              <p:cNvSpPr/>
              <p:nvPr/>
            </p:nvSpPr>
            <p:spPr>
              <a:xfrm>
                <a:off x="7861" y="2514"/>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11" name="Google Shape;1511;p92"/>
              <p:cNvSpPr/>
              <p:nvPr/>
            </p:nvSpPr>
            <p:spPr>
              <a:xfrm>
                <a:off x="7861" y="2665"/>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12" name="Google Shape;1512;p92"/>
              <p:cNvSpPr/>
              <p:nvPr/>
            </p:nvSpPr>
            <p:spPr>
              <a:xfrm>
                <a:off x="7861" y="2665"/>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13" name="Google Shape;1513;p92"/>
              <p:cNvSpPr/>
              <p:nvPr/>
            </p:nvSpPr>
            <p:spPr>
              <a:xfrm>
                <a:off x="7861" y="2811"/>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14" name="Google Shape;1514;p92"/>
              <p:cNvSpPr/>
              <p:nvPr/>
            </p:nvSpPr>
            <p:spPr>
              <a:xfrm>
                <a:off x="7861" y="2811"/>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15" name="Google Shape;1515;p92"/>
              <p:cNvSpPr/>
              <p:nvPr/>
            </p:nvSpPr>
            <p:spPr>
              <a:xfrm>
                <a:off x="7861" y="2961"/>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16" name="Google Shape;1516;p92"/>
              <p:cNvSpPr/>
              <p:nvPr/>
            </p:nvSpPr>
            <p:spPr>
              <a:xfrm>
                <a:off x="7861" y="2961"/>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17" name="Google Shape;1517;p92"/>
              <p:cNvSpPr/>
              <p:nvPr/>
            </p:nvSpPr>
            <p:spPr>
              <a:xfrm>
                <a:off x="7861" y="3107"/>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18" name="Google Shape;1518;p92"/>
              <p:cNvSpPr/>
              <p:nvPr/>
            </p:nvSpPr>
            <p:spPr>
              <a:xfrm>
                <a:off x="7861" y="3107"/>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19" name="Google Shape;1519;p92"/>
              <p:cNvSpPr/>
              <p:nvPr/>
            </p:nvSpPr>
            <p:spPr>
              <a:xfrm>
                <a:off x="7956" y="1152"/>
                <a:ext cx="4" cy="39"/>
              </a:xfrm>
              <a:custGeom>
                <a:avLst/>
                <a:gdLst/>
                <a:ahLst/>
                <a:cxnLst/>
                <a:rect l="l" t="t" r="r" b="b"/>
                <a:pathLst>
                  <a:path w="4" h="33" extrusionOk="0">
                    <a:moveTo>
                      <a:pt x="0" y="0"/>
                    </a:moveTo>
                    <a:cubicBezTo>
                      <a:pt x="0" y="33"/>
                      <a:pt x="0" y="33"/>
                      <a:pt x="0" y="33"/>
                    </a:cubicBezTo>
                    <a:cubicBezTo>
                      <a:pt x="4" y="33"/>
                      <a:pt x="4" y="33"/>
                      <a:pt x="4" y="33"/>
                    </a:cubicBezTo>
                    <a:cubicBezTo>
                      <a:pt x="4" y="3"/>
                      <a:pt x="4" y="3"/>
                      <a:pt x="4" y="3"/>
                    </a:cubicBezTo>
                    <a:cubicBezTo>
                      <a:pt x="2" y="2"/>
                      <a:pt x="1" y="1"/>
                      <a:pt x="0" y="0"/>
                    </a:cubicBezTo>
                  </a:path>
                </a:pathLst>
              </a:cu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20" name="Google Shape;1520;p92"/>
              <p:cNvSpPr/>
              <p:nvPr/>
            </p:nvSpPr>
            <p:spPr>
              <a:xfrm>
                <a:off x="7956" y="1257"/>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21" name="Google Shape;1521;p92"/>
              <p:cNvSpPr/>
              <p:nvPr/>
            </p:nvSpPr>
            <p:spPr>
              <a:xfrm>
                <a:off x="7956" y="1257"/>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22" name="Google Shape;1522;p92"/>
              <p:cNvSpPr/>
              <p:nvPr/>
            </p:nvSpPr>
            <p:spPr>
              <a:xfrm>
                <a:off x="7956" y="1403"/>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23" name="Google Shape;1523;p92"/>
              <p:cNvSpPr/>
              <p:nvPr/>
            </p:nvSpPr>
            <p:spPr>
              <a:xfrm>
                <a:off x="7956" y="1403"/>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24" name="Google Shape;1524;p92"/>
              <p:cNvSpPr/>
              <p:nvPr/>
            </p:nvSpPr>
            <p:spPr>
              <a:xfrm>
                <a:off x="7956" y="1554"/>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25" name="Google Shape;1525;p92"/>
              <p:cNvSpPr/>
              <p:nvPr/>
            </p:nvSpPr>
            <p:spPr>
              <a:xfrm>
                <a:off x="7956" y="1554"/>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26" name="Google Shape;1526;p92"/>
              <p:cNvSpPr/>
              <p:nvPr/>
            </p:nvSpPr>
            <p:spPr>
              <a:xfrm>
                <a:off x="7956" y="1700"/>
                <a:ext cx="4"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27" name="Google Shape;1527;p92"/>
              <p:cNvSpPr/>
              <p:nvPr/>
            </p:nvSpPr>
            <p:spPr>
              <a:xfrm>
                <a:off x="7956" y="1700"/>
                <a:ext cx="4"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28" name="Google Shape;1528;p92"/>
              <p:cNvSpPr/>
              <p:nvPr/>
            </p:nvSpPr>
            <p:spPr>
              <a:xfrm>
                <a:off x="7956" y="1850"/>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29" name="Google Shape;1529;p92"/>
              <p:cNvSpPr/>
              <p:nvPr/>
            </p:nvSpPr>
            <p:spPr>
              <a:xfrm>
                <a:off x="7956" y="1850"/>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30" name="Google Shape;1530;p92"/>
              <p:cNvSpPr/>
              <p:nvPr/>
            </p:nvSpPr>
            <p:spPr>
              <a:xfrm>
                <a:off x="7956" y="1996"/>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31" name="Google Shape;1531;p92"/>
              <p:cNvSpPr/>
              <p:nvPr/>
            </p:nvSpPr>
            <p:spPr>
              <a:xfrm>
                <a:off x="7956" y="1996"/>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32" name="Google Shape;1532;p92"/>
              <p:cNvSpPr/>
              <p:nvPr/>
            </p:nvSpPr>
            <p:spPr>
              <a:xfrm>
                <a:off x="7956" y="2147"/>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33" name="Google Shape;1533;p92"/>
              <p:cNvSpPr/>
              <p:nvPr/>
            </p:nvSpPr>
            <p:spPr>
              <a:xfrm>
                <a:off x="7956" y="2147"/>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34" name="Google Shape;1534;p92"/>
              <p:cNvSpPr/>
              <p:nvPr/>
            </p:nvSpPr>
            <p:spPr>
              <a:xfrm>
                <a:off x="7956" y="2293"/>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35" name="Google Shape;1535;p92"/>
              <p:cNvSpPr/>
              <p:nvPr/>
            </p:nvSpPr>
            <p:spPr>
              <a:xfrm>
                <a:off x="7956" y="2293"/>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36" name="Google Shape;1536;p92"/>
              <p:cNvSpPr/>
              <p:nvPr/>
            </p:nvSpPr>
            <p:spPr>
              <a:xfrm>
                <a:off x="7956" y="2443"/>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37" name="Google Shape;1537;p92"/>
              <p:cNvSpPr/>
              <p:nvPr/>
            </p:nvSpPr>
            <p:spPr>
              <a:xfrm>
                <a:off x="7956" y="2443"/>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38" name="Google Shape;1538;p92"/>
              <p:cNvSpPr/>
              <p:nvPr/>
            </p:nvSpPr>
            <p:spPr>
              <a:xfrm>
                <a:off x="7956" y="2589"/>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39" name="Google Shape;1539;p92"/>
              <p:cNvSpPr/>
              <p:nvPr/>
            </p:nvSpPr>
            <p:spPr>
              <a:xfrm>
                <a:off x="7956" y="2589"/>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40" name="Google Shape;1540;p92"/>
              <p:cNvSpPr/>
              <p:nvPr/>
            </p:nvSpPr>
            <p:spPr>
              <a:xfrm>
                <a:off x="7956" y="2740"/>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41" name="Google Shape;1541;p92"/>
              <p:cNvSpPr/>
              <p:nvPr/>
            </p:nvSpPr>
            <p:spPr>
              <a:xfrm>
                <a:off x="7956" y="2740"/>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42" name="Google Shape;1542;p92"/>
              <p:cNvSpPr/>
              <p:nvPr/>
            </p:nvSpPr>
            <p:spPr>
              <a:xfrm>
                <a:off x="7956" y="2886"/>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43" name="Google Shape;1543;p92"/>
              <p:cNvSpPr/>
              <p:nvPr/>
            </p:nvSpPr>
            <p:spPr>
              <a:xfrm>
                <a:off x="7956" y="2886"/>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44" name="Google Shape;1544;p92"/>
              <p:cNvSpPr/>
              <p:nvPr/>
            </p:nvSpPr>
            <p:spPr>
              <a:xfrm>
                <a:off x="7956" y="3037"/>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45" name="Google Shape;1545;p92"/>
              <p:cNvSpPr/>
              <p:nvPr/>
            </p:nvSpPr>
            <p:spPr>
              <a:xfrm>
                <a:off x="7956" y="3037"/>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46" name="Google Shape;1546;p92"/>
              <p:cNvSpPr/>
              <p:nvPr/>
            </p:nvSpPr>
            <p:spPr>
              <a:xfrm>
                <a:off x="7956" y="3183"/>
                <a:ext cx="4" cy="14"/>
              </a:xfrm>
              <a:custGeom>
                <a:avLst/>
                <a:gdLst/>
                <a:ahLst/>
                <a:cxnLst/>
                <a:rect l="l" t="t" r="r" b="b"/>
                <a:pathLst>
                  <a:path w="4" h="12" extrusionOk="0">
                    <a:moveTo>
                      <a:pt x="4" y="0"/>
                    </a:moveTo>
                    <a:cubicBezTo>
                      <a:pt x="0" y="0"/>
                      <a:pt x="0" y="0"/>
                      <a:pt x="0" y="0"/>
                    </a:cubicBezTo>
                    <a:cubicBezTo>
                      <a:pt x="0" y="12"/>
                      <a:pt x="0" y="12"/>
                      <a:pt x="0" y="12"/>
                    </a:cubicBezTo>
                    <a:cubicBezTo>
                      <a:pt x="1" y="11"/>
                      <a:pt x="2" y="11"/>
                      <a:pt x="4" y="10"/>
                    </a:cubicBezTo>
                    <a:cubicBezTo>
                      <a:pt x="4" y="0"/>
                      <a:pt x="4" y="0"/>
                      <a:pt x="4" y="0"/>
                    </a:cubicBezTo>
                  </a:path>
                </a:pathLst>
              </a:cu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47" name="Google Shape;1547;p92"/>
              <p:cNvSpPr/>
              <p:nvPr/>
            </p:nvSpPr>
            <p:spPr>
              <a:xfrm>
                <a:off x="8050" y="1221"/>
                <a:ext cx="4" cy="41"/>
              </a:xfrm>
              <a:custGeom>
                <a:avLst/>
                <a:gdLst/>
                <a:ahLst/>
                <a:cxnLst/>
                <a:rect l="l" t="t" r="r" b="b"/>
                <a:pathLst>
                  <a:path w="4" h="35" extrusionOk="0">
                    <a:moveTo>
                      <a:pt x="0" y="0"/>
                    </a:moveTo>
                    <a:cubicBezTo>
                      <a:pt x="0" y="35"/>
                      <a:pt x="0" y="35"/>
                      <a:pt x="0" y="35"/>
                    </a:cubicBezTo>
                    <a:cubicBezTo>
                      <a:pt x="4" y="35"/>
                      <a:pt x="4" y="35"/>
                      <a:pt x="4" y="35"/>
                    </a:cubicBezTo>
                    <a:cubicBezTo>
                      <a:pt x="4" y="4"/>
                      <a:pt x="4" y="4"/>
                      <a:pt x="4" y="4"/>
                    </a:cubicBezTo>
                    <a:cubicBezTo>
                      <a:pt x="2" y="2"/>
                      <a:pt x="1" y="1"/>
                      <a:pt x="0" y="0"/>
                    </a:cubicBezTo>
                  </a:path>
                </a:pathLst>
              </a:cu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48" name="Google Shape;1548;p92"/>
              <p:cNvSpPr/>
              <p:nvPr/>
            </p:nvSpPr>
            <p:spPr>
              <a:xfrm>
                <a:off x="8050" y="1328"/>
                <a:ext cx="4"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49" name="Google Shape;1549;p92"/>
              <p:cNvSpPr/>
              <p:nvPr/>
            </p:nvSpPr>
            <p:spPr>
              <a:xfrm>
                <a:off x="8050" y="1328"/>
                <a:ext cx="4"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50" name="Google Shape;1550;p92"/>
              <p:cNvSpPr/>
              <p:nvPr/>
            </p:nvSpPr>
            <p:spPr>
              <a:xfrm>
                <a:off x="8050" y="1474"/>
                <a:ext cx="4"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51" name="Google Shape;1551;p92"/>
              <p:cNvSpPr/>
              <p:nvPr/>
            </p:nvSpPr>
            <p:spPr>
              <a:xfrm>
                <a:off x="8050" y="1474"/>
                <a:ext cx="4"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52" name="Google Shape;1552;p92"/>
              <p:cNvSpPr/>
              <p:nvPr/>
            </p:nvSpPr>
            <p:spPr>
              <a:xfrm>
                <a:off x="8050" y="1624"/>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53" name="Google Shape;1553;p92"/>
              <p:cNvSpPr/>
              <p:nvPr/>
            </p:nvSpPr>
            <p:spPr>
              <a:xfrm>
                <a:off x="8050" y="1624"/>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54" name="Google Shape;1554;p92"/>
              <p:cNvSpPr/>
              <p:nvPr/>
            </p:nvSpPr>
            <p:spPr>
              <a:xfrm>
                <a:off x="8050" y="1770"/>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55" name="Google Shape;1555;p92"/>
              <p:cNvSpPr/>
              <p:nvPr/>
            </p:nvSpPr>
            <p:spPr>
              <a:xfrm>
                <a:off x="8050" y="1770"/>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56" name="Google Shape;1556;p92"/>
              <p:cNvSpPr/>
              <p:nvPr/>
            </p:nvSpPr>
            <p:spPr>
              <a:xfrm>
                <a:off x="8050" y="1921"/>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57" name="Google Shape;1557;p92"/>
              <p:cNvSpPr/>
              <p:nvPr/>
            </p:nvSpPr>
            <p:spPr>
              <a:xfrm>
                <a:off x="8050" y="1921"/>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58" name="Google Shape;1558;p92"/>
              <p:cNvSpPr/>
              <p:nvPr/>
            </p:nvSpPr>
            <p:spPr>
              <a:xfrm>
                <a:off x="8050" y="2071"/>
                <a:ext cx="4" cy="81"/>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59" name="Google Shape;1559;p92"/>
              <p:cNvSpPr/>
              <p:nvPr/>
            </p:nvSpPr>
            <p:spPr>
              <a:xfrm>
                <a:off x="8050" y="2071"/>
                <a:ext cx="4" cy="81"/>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60" name="Google Shape;1560;p92"/>
              <p:cNvSpPr/>
              <p:nvPr/>
            </p:nvSpPr>
            <p:spPr>
              <a:xfrm>
                <a:off x="8050" y="2217"/>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61" name="Google Shape;1561;p92"/>
              <p:cNvSpPr/>
              <p:nvPr/>
            </p:nvSpPr>
            <p:spPr>
              <a:xfrm>
                <a:off x="8050" y="2217"/>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62" name="Google Shape;1562;p92"/>
              <p:cNvSpPr/>
              <p:nvPr/>
            </p:nvSpPr>
            <p:spPr>
              <a:xfrm>
                <a:off x="8050" y="2368"/>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63" name="Google Shape;1563;p92"/>
              <p:cNvSpPr/>
              <p:nvPr/>
            </p:nvSpPr>
            <p:spPr>
              <a:xfrm>
                <a:off x="8050" y="2368"/>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64" name="Google Shape;1564;p92"/>
              <p:cNvSpPr/>
              <p:nvPr/>
            </p:nvSpPr>
            <p:spPr>
              <a:xfrm>
                <a:off x="8050" y="2514"/>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65" name="Google Shape;1565;p92"/>
              <p:cNvSpPr/>
              <p:nvPr/>
            </p:nvSpPr>
            <p:spPr>
              <a:xfrm>
                <a:off x="8050" y="2514"/>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66" name="Google Shape;1566;p92"/>
              <p:cNvSpPr/>
              <p:nvPr/>
            </p:nvSpPr>
            <p:spPr>
              <a:xfrm>
                <a:off x="8050" y="2665"/>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67" name="Google Shape;1567;p92"/>
              <p:cNvSpPr/>
              <p:nvPr/>
            </p:nvSpPr>
            <p:spPr>
              <a:xfrm>
                <a:off x="8050" y="2665"/>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68" name="Google Shape;1568;p92"/>
              <p:cNvSpPr/>
              <p:nvPr/>
            </p:nvSpPr>
            <p:spPr>
              <a:xfrm>
                <a:off x="8050" y="2811"/>
                <a:ext cx="4"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69" name="Google Shape;1569;p92"/>
              <p:cNvSpPr/>
              <p:nvPr/>
            </p:nvSpPr>
            <p:spPr>
              <a:xfrm>
                <a:off x="8050" y="2811"/>
                <a:ext cx="4"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70" name="Google Shape;1570;p92"/>
              <p:cNvSpPr/>
              <p:nvPr/>
            </p:nvSpPr>
            <p:spPr>
              <a:xfrm>
                <a:off x="8050" y="2961"/>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71" name="Google Shape;1571;p92"/>
              <p:cNvSpPr/>
              <p:nvPr/>
            </p:nvSpPr>
            <p:spPr>
              <a:xfrm>
                <a:off x="8050" y="2961"/>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72" name="Google Shape;1572;p92"/>
              <p:cNvSpPr/>
              <p:nvPr/>
            </p:nvSpPr>
            <p:spPr>
              <a:xfrm>
                <a:off x="8050" y="3107"/>
                <a:ext cx="4" cy="21"/>
              </a:xfrm>
              <a:custGeom>
                <a:avLst/>
                <a:gdLst/>
                <a:ahLst/>
                <a:cxnLst/>
                <a:rect l="l" t="t" r="r" b="b"/>
                <a:pathLst>
                  <a:path w="4" h="18" extrusionOk="0">
                    <a:moveTo>
                      <a:pt x="4" y="0"/>
                    </a:moveTo>
                    <a:cubicBezTo>
                      <a:pt x="0" y="0"/>
                      <a:pt x="0" y="0"/>
                      <a:pt x="0" y="0"/>
                    </a:cubicBezTo>
                    <a:cubicBezTo>
                      <a:pt x="0" y="18"/>
                      <a:pt x="0" y="18"/>
                      <a:pt x="0" y="18"/>
                    </a:cubicBezTo>
                    <a:cubicBezTo>
                      <a:pt x="1" y="17"/>
                      <a:pt x="2" y="16"/>
                      <a:pt x="4" y="15"/>
                    </a:cubicBezTo>
                    <a:cubicBezTo>
                      <a:pt x="4" y="0"/>
                      <a:pt x="4" y="0"/>
                      <a:pt x="4" y="0"/>
                    </a:cubicBezTo>
                  </a:path>
                </a:pathLst>
              </a:cu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73" name="Google Shape;1573;p92"/>
              <p:cNvSpPr/>
              <p:nvPr/>
            </p:nvSpPr>
            <p:spPr>
              <a:xfrm>
                <a:off x="8149" y="1310"/>
                <a:ext cx="4" cy="27"/>
              </a:xfrm>
              <a:custGeom>
                <a:avLst/>
                <a:gdLst/>
                <a:ahLst/>
                <a:cxnLst/>
                <a:rect l="l" t="t" r="r" b="b"/>
                <a:pathLst>
                  <a:path w="4" h="23" extrusionOk="0">
                    <a:moveTo>
                      <a:pt x="0" y="0"/>
                    </a:moveTo>
                    <a:cubicBezTo>
                      <a:pt x="0" y="23"/>
                      <a:pt x="0" y="23"/>
                      <a:pt x="0" y="23"/>
                    </a:cubicBezTo>
                    <a:cubicBezTo>
                      <a:pt x="4" y="23"/>
                      <a:pt x="4" y="23"/>
                      <a:pt x="4" y="23"/>
                    </a:cubicBezTo>
                    <a:cubicBezTo>
                      <a:pt x="4" y="4"/>
                      <a:pt x="4" y="4"/>
                      <a:pt x="4" y="4"/>
                    </a:cubicBezTo>
                    <a:cubicBezTo>
                      <a:pt x="2" y="2"/>
                      <a:pt x="1" y="1"/>
                      <a:pt x="0" y="0"/>
                    </a:cubicBezTo>
                  </a:path>
                </a:pathLst>
              </a:cu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74" name="Google Shape;1574;p92"/>
              <p:cNvSpPr/>
              <p:nvPr/>
            </p:nvSpPr>
            <p:spPr>
              <a:xfrm>
                <a:off x="8149" y="1403"/>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75" name="Google Shape;1575;p92"/>
              <p:cNvSpPr/>
              <p:nvPr/>
            </p:nvSpPr>
            <p:spPr>
              <a:xfrm>
                <a:off x="8149" y="1403"/>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76" name="Google Shape;1576;p92"/>
              <p:cNvSpPr/>
              <p:nvPr/>
            </p:nvSpPr>
            <p:spPr>
              <a:xfrm>
                <a:off x="8149" y="1554"/>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77" name="Google Shape;1577;p92"/>
              <p:cNvSpPr/>
              <p:nvPr/>
            </p:nvSpPr>
            <p:spPr>
              <a:xfrm>
                <a:off x="8149" y="1554"/>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78" name="Google Shape;1578;p92"/>
              <p:cNvSpPr/>
              <p:nvPr/>
            </p:nvSpPr>
            <p:spPr>
              <a:xfrm>
                <a:off x="8149" y="1700"/>
                <a:ext cx="4"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79" name="Google Shape;1579;p92"/>
              <p:cNvSpPr/>
              <p:nvPr/>
            </p:nvSpPr>
            <p:spPr>
              <a:xfrm>
                <a:off x="8149" y="1700"/>
                <a:ext cx="4"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80" name="Google Shape;1580;p92"/>
              <p:cNvSpPr/>
              <p:nvPr/>
            </p:nvSpPr>
            <p:spPr>
              <a:xfrm>
                <a:off x="8149" y="1850"/>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grpSp>
        <p:sp>
          <p:nvSpPr>
            <p:cNvPr id="1581" name="Google Shape;1581;p92"/>
            <p:cNvSpPr/>
            <p:nvPr/>
          </p:nvSpPr>
          <p:spPr>
            <a:xfrm>
              <a:off x="4026166" y="1876701"/>
              <a:ext cx="6350" cy="12700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82" name="Google Shape;1582;p92"/>
            <p:cNvSpPr/>
            <p:nvPr/>
          </p:nvSpPr>
          <p:spPr>
            <a:xfrm>
              <a:off x="4026166" y="2108476"/>
              <a:ext cx="6350" cy="134937"/>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83" name="Google Shape;1583;p92"/>
            <p:cNvSpPr/>
            <p:nvPr/>
          </p:nvSpPr>
          <p:spPr>
            <a:xfrm>
              <a:off x="4026166" y="2108476"/>
              <a:ext cx="6350" cy="134937"/>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84" name="Google Shape;1584;p92"/>
            <p:cNvSpPr/>
            <p:nvPr/>
          </p:nvSpPr>
          <p:spPr>
            <a:xfrm>
              <a:off x="4026166" y="2348189"/>
              <a:ext cx="6350" cy="12700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85" name="Google Shape;1585;p92"/>
            <p:cNvSpPr/>
            <p:nvPr/>
          </p:nvSpPr>
          <p:spPr>
            <a:xfrm>
              <a:off x="4026166" y="2348189"/>
              <a:ext cx="6350" cy="12700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86" name="Google Shape;1586;p92"/>
            <p:cNvSpPr/>
            <p:nvPr/>
          </p:nvSpPr>
          <p:spPr>
            <a:xfrm>
              <a:off x="4026166" y="2579964"/>
              <a:ext cx="6350" cy="134937"/>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87" name="Google Shape;1587;p92"/>
            <p:cNvSpPr/>
            <p:nvPr/>
          </p:nvSpPr>
          <p:spPr>
            <a:xfrm>
              <a:off x="4026166" y="2579964"/>
              <a:ext cx="6350" cy="134937"/>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88" name="Google Shape;1588;p92"/>
            <p:cNvSpPr/>
            <p:nvPr/>
          </p:nvSpPr>
          <p:spPr>
            <a:xfrm>
              <a:off x="4026166" y="2818089"/>
              <a:ext cx="6350" cy="12700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89" name="Google Shape;1589;p92"/>
            <p:cNvSpPr/>
            <p:nvPr/>
          </p:nvSpPr>
          <p:spPr>
            <a:xfrm>
              <a:off x="4026166" y="2818089"/>
              <a:ext cx="6350" cy="12700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90" name="Google Shape;1590;p92"/>
            <p:cNvSpPr/>
            <p:nvPr/>
          </p:nvSpPr>
          <p:spPr>
            <a:xfrm>
              <a:off x="4026166" y="3049864"/>
              <a:ext cx="6350" cy="134937"/>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91" name="Google Shape;1591;p92"/>
            <p:cNvSpPr/>
            <p:nvPr/>
          </p:nvSpPr>
          <p:spPr>
            <a:xfrm>
              <a:off x="4026166" y="3049864"/>
              <a:ext cx="6350" cy="134937"/>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92" name="Google Shape;1592;p92"/>
            <p:cNvSpPr/>
            <p:nvPr/>
          </p:nvSpPr>
          <p:spPr>
            <a:xfrm>
              <a:off x="4026166" y="3289576"/>
              <a:ext cx="6350" cy="12700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93" name="Google Shape;1593;p92"/>
            <p:cNvSpPr/>
            <p:nvPr/>
          </p:nvSpPr>
          <p:spPr>
            <a:xfrm>
              <a:off x="4026166" y="3289576"/>
              <a:ext cx="6350" cy="12700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94" name="Google Shape;1594;p92"/>
            <p:cNvSpPr/>
            <p:nvPr/>
          </p:nvSpPr>
          <p:spPr>
            <a:xfrm>
              <a:off x="4026166" y="3521351"/>
              <a:ext cx="6350" cy="134937"/>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95" name="Google Shape;1595;p92"/>
            <p:cNvSpPr/>
            <p:nvPr/>
          </p:nvSpPr>
          <p:spPr>
            <a:xfrm>
              <a:off x="4026166" y="3521351"/>
              <a:ext cx="6350" cy="134937"/>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96" name="Google Shape;1596;p92"/>
            <p:cNvSpPr/>
            <p:nvPr/>
          </p:nvSpPr>
          <p:spPr>
            <a:xfrm>
              <a:off x="4026166" y="3761064"/>
              <a:ext cx="3175" cy="3175"/>
            </a:xfrm>
            <a:custGeom>
              <a:avLst/>
              <a:gdLst/>
              <a:ahLst/>
              <a:cxnLst/>
              <a:rect l="l" t="t" r="r" b="b"/>
              <a:pathLst>
                <a:path w="2" h="2" extrusionOk="0">
                  <a:moveTo>
                    <a:pt x="2" y="0"/>
                  </a:moveTo>
                  <a:cubicBezTo>
                    <a:pt x="0" y="0"/>
                    <a:pt x="0" y="0"/>
                    <a:pt x="0" y="0"/>
                  </a:cubicBezTo>
                  <a:cubicBezTo>
                    <a:pt x="0" y="2"/>
                    <a:pt x="0" y="2"/>
                    <a:pt x="0" y="2"/>
                  </a:cubicBezTo>
                  <a:cubicBezTo>
                    <a:pt x="1" y="1"/>
                    <a:pt x="2" y="0"/>
                    <a:pt x="2" y="0"/>
                  </a:cubicBezTo>
                </a:path>
              </a:pathLst>
            </a:cu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97" name="Google Shape;1597;p92"/>
            <p:cNvSpPr/>
            <p:nvPr/>
          </p:nvSpPr>
          <p:spPr>
            <a:xfrm>
              <a:off x="4175391" y="1279801"/>
              <a:ext cx="6350" cy="13335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98" name="Google Shape;1598;p92"/>
            <p:cNvSpPr/>
            <p:nvPr/>
          </p:nvSpPr>
          <p:spPr>
            <a:xfrm>
              <a:off x="4175391" y="1279801"/>
              <a:ext cx="6350" cy="13335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99" name="Google Shape;1599;p92"/>
            <p:cNvSpPr/>
            <p:nvPr/>
          </p:nvSpPr>
          <p:spPr>
            <a:xfrm>
              <a:off x="4175391" y="1517926"/>
              <a:ext cx="6350" cy="134937"/>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00" name="Google Shape;1600;p92"/>
            <p:cNvSpPr/>
            <p:nvPr/>
          </p:nvSpPr>
          <p:spPr>
            <a:xfrm>
              <a:off x="4175391" y="1517926"/>
              <a:ext cx="6350" cy="134937"/>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01" name="Google Shape;1601;p92"/>
            <p:cNvSpPr/>
            <p:nvPr/>
          </p:nvSpPr>
          <p:spPr>
            <a:xfrm>
              <a:off x="4175391" y="1749701"/>
              <a:ext cx="6350" cy="134937"/>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02" name="Google Shape;1602;p92"/>
            <p:cNvSpPr/>
            <p:nvPr/>
          </p:nvSpPr>
          <p:spPr>
            <a:xfrm>
              <a:off x="4175391" y="1749701"/>
              <a:ext cx="6350" cy="134937"/>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03" name="Google Shape;1603;p92"/>
            <p:cNvSpPr/>
            <p:nvPr/>
          </p:nvSpPr>
          <p:spPr>
            <a:xfrm>
              <a:off x="4175391" y="1989414"/>
              <a:ext cx="6350" cy="134937"/>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04" name="Google Shape;1604;p92"/>
            <p:cNvSpPr/>
            <p:nvPr/>
          </p:nvSpPr>
          <p:spPr>
            <a:xfrm>
              <a:off x="4175391" y="1989414"/>
              <a:ext cx="6350" cy="134937"/>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05" name="Google Shape;1605;p92"/>
            <p:cNvSpPr/>
            <p:nvPr/>
          </p:nvSpPr>
          <p:spPr>
            <a:xfrm>
              <a:off x="4175391" y="2227539"/>
              <a:ext cx="6350" cy="128587"/>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06" name="Google Shape;1606;p92"/>
            <p:cNvSpPr/>
            <p:nvPr/>
          </p:nvSpPr>
          <p:spPr>
            <a:xfrm>
              <a:off x="4175391" y="2227539"/>
              <a:ext cx="6350" cy="128587"/>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07" name="Google Shape;1607;p92"/>
            <p:cNvSpPr/>
            <p:nvPr/>
          </p:nvSpPr>
          <p:spPr>
            <a:xfrm>
              <a:off x="4175391" y="2459314"/>
              <a:ext cx="6350" cy="134937"/>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08" name="Google Shape;1608;p92"/>
            <p:cNvSpPr/>
            <p:nvPr/>
          </p:nvSpPr>
          <p:spPr>
            <a:xfrm>
              <a:off x="4175391" y="2459314"/>
              <a:ext cx="6350" cy="134937"/>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09" name="Google Shape;1609;p92"/>
            <p:cNvSpPr/>
            <p:nvPr/>
          </p:nvSpPr>
          <p:spPr>
            <a:xfrm>
              <a:off x="4175391" y="2699026"/>
              <a:ext cx="6350" cy="12700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10" name="Google Shape;1610;p92"/>
            <p:cNvSpPr/>
            <p:nvPr/>
          </p:nvSpPr>
          <p:spPr>
            <a:xfrm>
              <a:off x="4175391" y="2699026"/>
              <a:ext cx="6350" cy="12700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11" name="Google Shape;1611;p92"/>
            <p:cNvSpPr/>
            <p:nvPr/>
          </p:nvSpPr>
          <p:spPr>
            <a:xfrm>
              <a:off x="4175391" y="2930801"/>
              <a:ext cx="6350" cy="134937"/>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12" name="Google Shape;1612;p92"/>
            <p:cNvSpPr/>
            <p:nvPr/>
          </p:nvSpPr>
          <p:spPr>
            <a:xfrm>
              <a:off x="4175391" y="2930801"/>
              <a:ext cx="6350" cy="134937"/>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13" name="Google Shape;1613;p92"/>
            <p:cNvSpPr/>
            <p:nvPr/>
          </p:nvSpPr>
          <p:spPr>
            <a:xfrm>
              <a:off x="4175391" y="3170514"/>
              <a:ext cx="6350" cy="12700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14" name="Google Shape;1614;p92"/>
            <p:cNvSpPr/>
            <p:nvPr/>
          </p:nvSpPr>
          <p:spPr>
            <a:xfrm>
              <a:off x="4175391" y="3170514"/>
              <a:ext cx="6350" cy="12700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15" name="Google Shape;1615;p92"/>
            <p:cNvSpPr/>
            <p:nvPr/>
          </p:nvSpPr>
          <p:spPr>
            <a:xfrm>
              <a:off x="4175391" y="3402289"/>
              <a:ext cx="6350" cy="13335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16" name="Google Shape;1616;p92"/>
            <p:cNvSpPr/>
            <p:nvPr/>
          </p:nvSpPr>
          <p:spPr>
            <a:xfrm>
              <a:off x="4175391" y="3402289"/>
              <a:ext cx="6350" cy="13335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17" name="Google Shape;1617;p92"/>
            <p:cNvSpPr/>
            <p:nvPr/>
          </p:nvSpPr>
          <p:spPr>
            <a:xfrm>
              <a:off x="4324616" y="1406801"/>
              <a:ext cx="6350" cy="127000"/>
            </a:xfrm>
            <a:custGeom>
              <a:avLst/>
              <a:gdLst/>
              <a:ahLst/>
              <a:cxnLst/>
              <a:rect l="l" t="t" r="r" b="b"/>
              <a:pathLst>
                <a:path w="4" h="68" extrusionOk="0">
                  <a:moveTo>
                    <a:pt x="0" y="0"/>
                  </a:moveTo>
                  <a:cubicBezTo>
                    <a:pt x="0" y="0"/>
                    <a:pt x="0" y="0"/>
                    <a:pt x="0" y="0"/>
                  </a:cubicBezTo>
                  <a:cubicBezTo>
                    <a:pt x="0" y="68"/>
                    <a:pt x="0" y="68"/>
                    <a:pt x="0" y="68"/>
                  </a:cubicBezTo>
                  <a:cubicBezTo>
                    <a:pt x="4" y="68"/>
                    <a:pt x="4" y="68"/>
                    <a:pt x="4" y="68"/>
                  </a:cubicBezTo>
                  <a:cubicBezTo>
                    <a:pt x="4" y="6"/>
                    <a:pt x="4" y="6"/>
                    <a:pt x="4" y="6"/>
                  </a:cubicBezTo>
                  <a:cubicBezTo>
                    <a:pt x="2" y="4"/>
                    <a:pt x="1" y="2"/>
                    <a:pt x="0" y="0"/>
                  </a:cubicBezTo>
                </a:path>
              </a:pathLst>
            </a:cu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18" name="Google Shape;1618;p92"/>
            <p:cNvSpPr/>
            <p:nvPr/>
          </p:nvSpPr>
          <p:spPr>
            <a:xfrm>
              <a:off x="4324616" y="1638576"/>
              <a:ext cx="6350" cy="13335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19" name="Google Shape;1619;p92"/>
            <p:cNvSpPr/>
            <p:nvPr/>
          </p:nvSpPr>
          <p:spPr>
            <a:xfrm>
              <a:off x="4324616" y="1638576"/>
              <a:ext cx="6350" cy="13335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20" name="Google Shape;1620;p92"/>
            <p:cNvSpPr/>
            <p:nvPr/>
          </p:nvSpPr>
          <p:spPr>
            <a:xfrm>
              <a:off x="4324616" y="1876701"/>
              <a:ext cx="6350" cy="12700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21" name="Google Shape;1621;p92"/>
            <p:cNvSpPr/>
            <p:nvPr/>
          </p:nvSpPr>
          <p:spPr>
            <a:xfrm>
              <a:off x="4324616" y="1876701"/>
              <a:ext cx="6350" cy="12700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22" name="Google Shape;1622;p92"/>
            <p:cNvSpPr/>
            <p:nvPr/>
          </p:nvSpPr>
          <p:spPr>
            <a:xfrm>
              <a:off x="4324616" y="2108476"/>
              <a:ext cx="6350" cy="134937"/>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23" name="Google Shape;1623;p92"/>
            <p:cNvSpPr/>
            <p:nvPr/>
          </p:nvSpPr>
          <p:spPr>
            <a:xfrm>
              <a:off x="4324616" y="2108476"/>
              <a:ext cx="6350" cy="134937"/>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24" name="Google Shape;1624;p92"/>
            <p:cNvSpPr/>
            <p:nvPr/>
          </p:nvSpPr>
          <p:spPr>
            <a:xfrm>
              <a:off x="4324616" y="2348189"/>
              <a:ext cx="6350" cy="12700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25" name="Google Shape;1625;p92"/>
            <p:cNvSpPr/>
            <p:nvPr/>
          </p:nvSpPr>
          <p:spPr>
            <a:xfrm>
              <a:off x="4324616" y="2348189"/>
              <a:ext cx="6350" cy="12700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26" name="Google Shape;1626;p92"/>
            <p:cNvSpPr/>
            <p:nvPr/>
          </p:nvSpPr>
          <p:spPr>
            <a:xfrm>
              <a:off x="4324616" y="2579964"/>
              <a:ext cx="6350" cy="134937"/>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27" name="Google Shape;1627;p92"/>
            <p:cNvSpPr/>
            <p:nvPr/>
          </p:nvSpPr>
          <p:spPr>
            <a:xfrm>
              <a:off x="4324616" y="2579964"/>
              <a:ext cx="6350" cy="134937"/>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28" name="Google Shape;1628;p92"/>
            <p:cNvSpPr/>
            <p:nvPr/>
          </p:nvSpPr>
          <p:spPr>
            <a:xfrm>
              <a:off x="4324616" y="2818089"/>
              <a:ext cx="6350" cy="12700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29" name="Google Shape;1629;p92"/>
            <p:cNvSpPr/>
            <p:nvPr/>
          </p:nvSpPr>
          <p:spPr>
            <a:xfrm>
              <a:off x="4324616" y="2818089"/>
              <a:ext cx="6350" cy="12700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30" name="Google Shape;1630;p92"/>
            <p:cNvSpPr/>
            <p:nvPr/>
          </p:nvSpPr>
          <p:spPr>
            <a:xfrm>
              <a:off x="4324616" y="3049864"/>
              <a:ext cx="6350" cy="134937"/>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31" name="Google Shape;1631;p92"/>
            <p:cNvSpPr/>
            <p:nvPr/>
          </p:nvSpPr>
          <p:spPr>
            <a:xfrm>
              <a:off x="4324616" y="3049864"/>
              <a:ext cx="6350" cy="134937"/>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32" name="Google Shape;1632;p92"/>
            <p:cNvSpPr/>
            <p:nvPr/>
          </p:nvSpPr>
          <p:spPr>
            <a:xfrm>
              <a:off x="4324616" y="3289576"/>
              <a:ext cx="6350" cy="90487"/>
            </a:xfrm>
            <a:custGeom>
              <a:avLst/>
              <a:gdLst/>
              <a:ahLst/>
              <a:cxnLst/>
              <a:rect l="l" t="t" r="r" b="b"/>
              <a:pathLst>
                <a:path w="4" h="48" extrusionOk="0">
                  <a:moveTo>
                    <a:pt x="4" y="0"/>
                  </a:moveTo>
                  <a:cubicBezTo>
                    <a:pt x="0" y="0"/>
                    <a:pt x="0" y="0"/>
                    <a:pt x="0" y="0"/>
                  </a:cubicBezTo>
                  <a:cubicBezTo>
                    <a:pt x="0" y="48"/>
                    <a:pt x="0" y="48"/>
                    <a:pt x="0" y="48"/>
                  </a:cubicBezTo>
                  <a:cubicBezTo>
                    <a:pt x="1" y="46"/>
                    <a:pt x="2" y="43"/>
                    <a:pt x="4" y="41"/>
                  </a:cubicBezTo>
                  <a:cubicBezTo>
                    <a:pt x="4" y="0"/>
                    <a:pt x="4" y="0"/>
                    <a:pt x="4" y="0"/>
                  </a:cubicBezTo>
                </a:path>
              </a:pathLst>
            </a:cu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33" name="Google Shape;1633;p92"/>
            <p:cNvSpPr/>
            <p:nvPr/>
          </p:nvSpPr>
          <p:spPr>
            <a:xfrm>
              <a:off x="4473841" y="1749701"/>
              <a:ext cx="7938" cy="134937"/>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34" name="Google Shape;1634;p92"/>
            <p:cNvSpPr/>
            <p:nvPr/>
          </p:nvSpPr>
          <p:spPr>
            <a:xfrm>
              <a:off x="4473841" y="1749701"/>
              <a:ext cx="7938" cy="134937"/>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35" name="Google Shape;1635;p92"/>
            <p:cNvSpPr/>
            <p:nvPr/>
          </p:nvSpPr>
          <p:spPr>
            <a:xfrm>
              <a:off x="4473841" y="1989414"/>
              <a:ext cx="7938" cy="134937"/>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36" name="Google Shape;1636;p92"/>
            <p:cNvSpPr/>
            <p:nvPr/>
          </p:nvSpPr>
          <p:spPr>
            <a:xfrm>
              <a:off x="4473841" y="1989414"/>
              <a:ext cx="7938" cy="134937"/>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37" name="Google Shape;1637;p92"/>
            <p:cNvSpPr/>
            <p:nvPr/>
          </p:nvSpPr>
          <p:spPr>
            <a:xfrm>
              <a:off x="4473841" y="2227539"/>
              <a:ext cx="7938" cy="128587"/>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38" name="Google Shape;1638;p92"/>
            <p:cNvSpPr/>
            <p:nvPr/>
          </p:nvSpPr>
          <p:spPr>
            <a:xfrm>
              <a:off x="4473841" y="2227539"/>
              <a:ext cx="7938" cy="128587"/>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39" name="Google Shape;1639;p92"/>
            <p:cNvSpPr/>
            <p:nvPr/>
          </p:nvSpPr>
          <p:spPr>
            <a:xfrm>
              <a:off x="4473841" y="2459314"/>
              <a:ext cx="7938" cy="134937"/>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40" name="Google Shape;1640;p92"/>
            <p:cNvSpPr/>
            <p:nvPr/>
          </p:nvSpPr>
          <p:spPr>
            <a:xfrm>
              <a:off x="4473841" y="2459314"/>
              <a:ext cx="7938" cy="134937"/>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41" name="Google Shape;1641;p92"/>
            <p:cNvSpPr/>
            <p:nvPr/>
          </p:nvSpPr>
          <p:spPr>
            <a:xfrm>
              <a:off x="4473841" y="2699026"/>
              <a:ext cx="7938" cy="12700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42" name="Google Shape;1642;p92"/>
            <p:cNvSpPr/>
            <p:nvPr/>
          </p:nvSpPr>
          <p:spPr>
            <a:xfrm>
              <a:off x="4473841" y="2699026"/>
              <a:ext cx="7938" cy="12700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43" name="Google Shape;1643;p92"/>
            <p:cNvSpPr/>
            <p:nvPr/>
          </p:nvSpPr>
          <p:spPr>
            <a:xfrm>
              <a:off x="4473841" y="2930801"/>
              <a:ext cx="7938" cy="134937"/>
            </a:xfrm>
            <a:custGeom>
              <a:avLst/>
              <a:gdLst/>
              <a:ahLst/>
              <a:cxnLst/>
              <a:rect l="l" t="t" r="r" b="b"/>
              <a:pathLst>
                <a:path w="4" h="72" extrusionOk="0">
                  <a:moveTo>
                    <a:pt x="4" y="0"/>
                  </a:moveTo>
                  <a:cubicBezTo>
                    <a:pt x="0" y="0"/>
                    <a:pt x="0" y="0"/>
                    <a:pt x="0" y="0"/>
                  </a:cubicBezTo>
                  <a:cubicBezTo>
                    <a:pt x="0" y="72"/>
                    <a:pt x="0" y="72"/>
                    <a:pt x="0" y="72"/>
                  </a:cubicBezTo>
                  <a:cubicBezTo>
                    <a:pt x="0" y="72"/>
                    <a:pt x="0" y="72"/>
                    <a:pt x="0" y="72"/>
                  </a:cubicBezTo>
                  <a:cubicBezTo>
                    <a:pt x="1" y="68"/>
                    <a:pt x="2" y="64"/>
                    <a:pt x="4" y="61"/>
                  </a:cubicBezTo>
                  <a:cubicBezTo>
                    <a:pt x="4" y="0"/>
                    <a:pt x="4" y="0"/>
                    <a:pt x="4" y="0"/>
                  </a:cubicBezTo>
                </a:path>
              </a:pathLst>
            </a:cu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grpSp>
      <p:pic>
        <p:nvPicPr>
          <p:cNvPr id="1644" name="Google Shape;1644;p92"/>
          <p:cNvPicPr preferRelativeResize="0"/>
          <p:nvPr/>
        </p:nvPicPr>
        <p:blipFill rotWithShape="1">
          <a:blip r:embed="rId4">
            <a:alphaModFix/>
          </a:blip>
          <a:srcRect/>
          <a:stretch/>
        </p:blipFill>
        <p:spPr>
          <a:xfrm>
            <a:off x="7759167" y="2727481"/>
            <a:ext cx="1410477" cy="1410477"/>
          </a:xfrm>
          <a:prstGeom prst="rect">
            <a:avLst/>
          </a:prstGeom>
          <a:noFill/>
          <a:ln>
            <a:noFill/>
          </a:ln>
        </p:spPr>
      </p:pic>
      <p:sp>
        <p:nvSpPr>
          <p:cNvPr id="1645" name="Google Shape;1645;p92"/>
          <p:cNvSpPr txBox="1">
            <a:spLocks noGrp="1"/>
          </p:cNvSpPr>
          <p:nvPr>
            <p:ph type="ftr" idx="11"/>
          </p:nvPr>
        </p:nvSpPr>
        <p:spPr>
          <a:xfrm>
            <a:off x="1306513" y="6591107"/>
            <a:ext cx="3001327" cy="153436"/>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sz="800">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64"/>
          <p:cNvSpPr txBox="1">
            <a:spLocks noGrp="1"/>
          </p:cNvSpPr>
          <p:nvPr>
            <p:ph type="title"/>
          </p:nvPr>
        </p:nvSpPr>
        <p:spPr>
          <a:xfrm>
            <a:off x="533399" y="342900"/>
            <a:ext cx="11117263" cy="710648"/>
          </a:xfrm>
          <a:prstGeom prst="rect">
            <a:avLst/>
          </a:prstGeom>
          <a:noFill/>
          <a:ln>
            <a:noFill/>
          </a:ln>
        </p:spPr>
        <p:txBody>
          <a:bodyPr spcFirstLastPara="1" wrap="square" lIns="27425" tIns="27425" rIns="27425" bIns="27425" anchor="b" anchorCtr="0">
            <a:normAutofit/>
          </a:bodyPr>
          <a:lstStyle>
            <a:lvl1pPr marR="0" lvl="0" algn="l" rtl="0">
              <a:lnSpc>
                <a:spcPct val="90000"/>
              </a:lnSpc>
              <a:spcBef>
                <a:spcPts val="0"/>
              </a:spcBef>
              <a:spcAft>
                <a:spcPts val="0"/>
              </a:spcAft>
              <a:buClr>
                <a:schemeClr val="dk1"/>
              </a:buClr>
              <a:buSzPts val="4000"/>
              <a:buFont typeface="Public Sans SemiBold"/>
              <a:buNone/>
              <a:defRPr sz="4000" b="0" i="0" u="none" strike="noStrike" cap="none">
                <a:solidFill>
                  <a:schemeClr val="dk1"/>
                </a:solidFill>
                <a:latin typeface="Public Sans SemiBold"/>
                <a:ea typeface="Public Sans SemiBold"/>
                <a:cs typeface="Public Sans SemiBold"/>
                <a:sym typeface="Public Sans SemiBol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64"/>
          <p:cNvSpPr txBox="1">
            <a:spLocks noGrp="1"/>
          </p:cNvSpPr>
          <p:nvPr>
            <p:ph type="body" idx="1"/>
          </p:nvPr>
        </p:nvSpPr>
        <p:spPr>
          <a:xfrm>
            <a:off x="533400" y="1477618"/>
            <a:ext cx="11117262" cy="4717774"/>
          </a:xfrm>
          <a:prstGeom prst="rect">
            <a:avLst/>
          </a:prstGeom>
          <a:noFill/>
          <a:ln>
            <a:noFill/>
          </a:ln>
        </p:spPr>
        <p:txBody>
          <a:bodyPr spcFirstLastPara="1" wrap="square" lIns="0" tIns="0" rIns="0" bIns="0" anchor="t" anchorCtr="0">
            <a:noAutofit/>
          </a:bodyPr>
          <a:lstStyle>
            <a:lvl1pPr marL="457200" marR="0" lvl="0" indent="-228600" algn="l" rtl="0">
              <a:lnSpc>
                <a:spcPct val="120000"/>
              </a:lnSpc>
              <a:spcBef>
                <a:spcPts val="0"/>
              </a:spcBef>
              <a:spcAft>
                <a:spcPts val="0"/>
              </a:spcAft>
              <a:buClr>
                <a:schemeClr val="dk1"/>
              </a:buClr>
              <a:buSzPts val="1600"/>
              <a:buFont typeface="Public Sans Light"/>
              <a:buNone/>
              <a:defRPr sz="1600" b="0" i="0" u="none" strike="noStrike" cap="none">
                <a:solidFill>
                  <a:schemeClr val="dk1"/>
                </a:solidFill>
                <a:latin typeface="Public Sans Light"/>
                <a:ea typeface="Public Sans Light"/>
                <a:cs typeface="Public Sans Light"/>
                <a:sym typeface="Public Sans Light"/>
              </a:defRPr>
            </a:lvl1pPr>
            <a:lvl2pPr marL="914400" marR="0" lvl="1" indent="-330200" algn="l" rtl="0">
              <a:lnSpc>
                <a:spcPct val="120000"/>
              </a:lnSpc>
              <a:spcBef>
                <a:spcPts val="900"/>
              </a:spcBef>
              <a:spcAft>
                <a:spcPts val="0"/>
              </a:spcAft>
              <a:buClr>
                <a:schemeClr val="dk1"/>
              </a:buClr>
              <a:buSzPts val="1600"/>
              <a:buFont typeface="Arial"/>
              <a:buChar char="•"/>
              <a:defRPr sz="1600" b="0" i="0" u="none" strike="noStrike" cap="none">
                <a:solidFill>
                  <a:schemeClr val="dk1"/>
                </a:solidFill>
                <a:latin typeface="Public Sans Light"/>
                <a:ea typeface="Public Sans Light"/>
                <a:cs typeface="Public Sans Light"/>
                <a:sym typeface="Public Sans Light"/>
              </a:defRPr>
            </a:lvl2pPr>
            <a:lvl3pPr marL="1371600" marR="0" lvl="2" indent="-228600" algn="l" rtl="0">
              <a:lnSpc>
                <a:spcPct val="120000"/>
              </a:lnSpc>
              <a:spcBef>
                <a:spcPts val="600"/>
              </a:spcBef>
              <a:spcAft>
                <a:spcPts val="0"/>
              </a:spcAft>
              <a:buClr>
                <a:schemeClr val="dk1"/>
              </a:buClr>
              <a:buSzPts val="1400"/>
              <a:buFont typeface="Public Sans Light"/>
              <a:buNone/>
              <a:defRPr sz="1400" b="0" i="0" u="none" strike="noStrike" cap="none">
                <a:solidFill>
                  <a:schemeClr val="dk1"/>
                </a:solidFill>
                <a:latin typeface="Public Sans Light"/>
                <a:ea typeface="Public Sans Light"/>
                <a:cs typeface="Public Sans Light"/>
                <a:sym typeface="Public Sans Light"/>
              </a:defRPr>
            </a:lvl3pPr>
            <a:lvl4pPr marL="1828800" marR="0" lvl="3" indent="-317500" algn="l" rtl="0">
              <a:lnSpc>
                <a:spcPct val="120000"/>
              </a:lnSpc>
              <a:spcBef>
                <a:spcPts val="800"/>
              </a:spcBef>
              <a:spcAft>
                <a:spcPts val="0"/>
              </a:spcAft>
              <a:buClr>
                <a:schemeClr val="dk1"/>
              </a:buClr>
              <a:buSzPts val="1400"/>
              <a:buFont typeface="Arial"/>
              <a:buChar char="•"/>
              <a:defRPr sz="1400" b="0" i="0" u="none" strike="noStrike" cap="none">
                <a:solidFill>
                  <a:schemeClr val="dk1"/>
                </a:solidFill>
                <a:latin typeface="Public Sans Light"/>
                <a:ea typeface="Public Sans Light"/>
                <a:cs typeface="Public Sans Light"/>
                <a:sym typeface="Public Sans Light"/>
              </a:defRPr>
            </a:lvl4pPr>
            <a:lvl5pPr marL="2286000" marR="0" lvl="4" indent="-228600" algn="l" rtl="0">
              <a:lnSpc>
                <a:spcPct val="130000"/>
              </a:lnSpc>
              <a:spcBef>
                <a:spcPts val="800"/>
              </a:spcBef>
              <a:spcAft>
                <a:spcPts val="0"/>
              </a:spcAft>
              <a:buClr>
                <a:schemeClr val="dk1"/>
              </a:buClr>
              <a:buSzPts val="1100"/>
              <a:buFont typeface="Arial"/>
              <a:buNone/>
              <a:defRPr sz="1100" b="0" i="0" u="none" strike="noStrike" cap="none">
                <a:solidFill>
                  <a:schemeClr val="dk1"/>
                </a:solidFill>
                <a:latin typeface="Public Sans Light"/>
                <a:ea typeface="Public Sans Light"/>
                <a:cs typeface="Public Sans Light"/>
                <a:sym typeface="Public Sans Light"/>
              </a:defRPr>
            </a:lvl5pPr>
            <a:lvl6pPr marL="2743200" marR="0" lvl="5" indent="-342900" algn="l" rtl="0">
              <a:lnSpc>
                <a:spcPct val="90000"/>
              </a:lnSpc>
              <a:spcBef>
                <a:spcPts val="900"/>
              </a:spcBef>
              <a:spcAft>
                <a:spcPts val="0"/>
              </a:spcAft>
              <a:buClr>
                <a:schemeClr val="dk1"/>
              </a:buClr>
              <a:buSzPts val="1800"/>
              <a:buFont typeface="Arial"/>
              <a:buChar char="•"/>
              <a:defRPr sz="1800" b="0" i="0" u="none" strike="noStrike" cap="none">
                <a:solidFill>
                  <a:schemeClr val="dk1"/>
                </a:solidFill>
                <a:latin typeface="Public Sans Light"/>
                <a:ea typeface="Public Sans Light"/>
                <a:cs typeface="Public Sans Light"/>
                <a:sym typeface="Public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ublic Sans Light"/>
                <a:ea typeface="Public Sans Light"/>
                <a:cs typeface="Public Sans Light"/>
                <a:sym typeface="Public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ublic Sans Light"/>
                <a:ea typeface="Public Sans Light"/>
                <a:cs typeface="Public Sans Light"/>
                <a:sym typeface="Public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ublic Sans Light"/>
                <a:ea typeface="Public Sans Light"/>
                <a:cs typeface="Public Sans Light"/>
                <a:sym typeface="Public Sans Light"/>
              </a:defRPr>
            </a:lvl9pPr>
          </a:lstStyle>
          <a:p>
            <a:endParaRPr/>
          </a:p>
        </p:txBody>
      </p:sp>
      <p:sp>
        <p:nvSpPr>
          <p:cNvPr id="12" name="Google Shape;12;p64"/>
          <p:cNvSpPr txBox="1">
            <a:spLocks noGrp="1"/>
          </p:cNvSpPr>
          <p:nvPr>
            <p:ph type="dt" idx="10"/>
          </p:nvPr>
        </p:nvSpPr>
        <p:spPr>
          <a:xfrm>
            <a:off x="745435" y="699908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98A8C"/>
                </a:solidFill>
                <a:latin typeface="Public Sans Light"/>
                <a:ea typeface="Public Sans Light"/>
                <a:cs typeface="Public Sans Light"/>
                <a:sym typeface="Public Sans Light"/>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ublic Sans Light"/>
                <a:ea typeface="Public Sans Light"/>
                <a:cs typeface="Public Sans Light"/>
                <a:sym typeface="Public Sans Light"/>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ublic Sans Light"/>
                <a:ea typeface="Public Sans Light"/>
                <a:cs typeface="Public Sans Light"/>
                <a:sym typeface="Public Sans Light"/>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ublic Sans Light"/>
                <a:ea typeface="Public Sans Light"/>
                <a:cs typeface="Public Sans Light"/>
                <a:sym typeface="Public Sans Light"/>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ublic Sans Light"/>
                <a:ea typeface="Public Sans Light"/>
                <a:cs typeface="Public Sans Light"/>
                <a:sym typeface="Public Sans Light"/>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ublic Sans Light"/>
                <a:ea typeface="Public Sans Light"/>
                <a:cs typeface="Public Sans Light"/>
                <a:sym typeface="Public Sans Light"/>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ublic Sans Light"/>
                <a:ea typeface="Public Sans Light"/>
                <a:cs typeface="Public Sans Light"/>
                <a:sym typeface="Public Sans Light"/>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ublic Sans Light"/>
                <a:ea typeface="Public Sans Light"/>
                <a:cs typeface="Public Sans Light"/>
                <a:sym typeface="Public Sans Light"/>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ublic Sans Light"/>
                <a:ea typeface="Public Sans Light"/>
                <a:cs typeface="Public Sans Light"/>
                <a:sym typeface="Public Sans Light"/>
              </a:defRPr>
            </a:lvl9pPr>
          </a:lstStyle>
          <a:p>
            <a:endParaRPr/>
          </a:p>
        </p:txBody>
      </p:sp>
      <p:sp>
        <p:nvSpPr>
          <p:cNvPr id="13" name="Google Shape;13;p64"/>
          <p:cNvSpPr txBox="1">
            <a:spLocks noGrp="1"/>
          </p:cNvSpPr>
          <p:nvPr>
            <p:ph type="ftr" idx="11"/>
          </p:nvPr>
        </p:nvSpPr>
        <p:spPr>
          <a:xfrm>
            <a:off x="1306513" y="6591107"/>
            <a:ext cx="3001200" cy="153300"/>
          </a:xfrm>
          <a:prstGeom prst="rect">
            <a:avLst/>
          </a:prstGeom>
          <a:noFill/>
          <a:ln>
            <a:noFill/>
          </a:ln>
        </p:spPr>
        <p:txBody>
          <a:bodyPr spcFirstLastPara="1" wrap="square" lIns="0" tIns="0" rIns="0" bIns="0" anchor="b" anchorCtr="0">
            <a:noAutofit/>
          </a:bodyPr>
          <a:lstStyle>
            <a:lvl1pPr marR="0" lvl="0" algn="l" rtl="0">
              <a:lnSpc>
                <a:spcPct val="100000"/>
              </a:lnSpc>
              <a:spcBef>
                <a:spcPts val="0"/>
              </a:spcBef>
              <a:spcAft>
                <a:spcPts val="0"/>
              </a:spcAft>
              <a:buClr>
                <a:srgbClr val="000000"/>
              </a:buClr>
              <a:buSzPts val="1400"/>
              <a:buFont typeface="Arial"/>
              <a:buNone/>
              <a:defRPr sz="800" b="0" i="0" u="none" strike="noStrike" cap="none">
                <a:solidFill>
                  <a:srgbClr val="A5A5A5"/>
                </a:solidFill>
                <a:latin typeface="Public Sans Light"/>
                <a:ea typeface="Public Sans Light"/>
                <a:cs typeface="Public Sans Light"/>
                <a:sym typeface="Public Sans Light"/>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ublic Sans Light"/>
                <a:ea typeface="Public Sans Light"/>
                <a:cs typeface="Public Sans Light"/>
                <a:sym typeface="Public Sans Light"/>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ublic Sans Light"/>
                <a:ea typeface="Public Sans Light"/>
                <a:cs typeface="Public Sans Light"/>
                <a:sym typeface="Public Sans Light"/>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ublic Sans Light"/>
                <a:ea typeface="Public Sans Light"/>
                <a:cs typeface="Public Sans Light"/>
                <a:sym typeface="Public Sans Light"/>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ublic Sans Light"/>
                <a:ea typeface="Public Sans Light"/>
                <a:cs typeface="Public Sans Light"/>
                <a:sym typeface="Public Sans Light"/>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ublic Sans Light"/>
                <a:ea typeface="Public Sans Light"/>
                <a:cs typeface="Public Sans Light"/>
                <a:sym typeface="Public Sans Light"/>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ublic Sans Light"/>
                <a:ea typeface="Public Sans Light"/>
                <a:cs typeface="Public Sans Light"/>
                <a:sym typeface="Public Sans Light"/>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ublic Sans Light"/>
                <a:ea typeface="Public Sans Light"/>
                <a:cs typeface="Public Sans Light"/>
                <a:sym typeface="Public Sans Light"/>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ublic Sans Light"/>
                <a:ea typeface="Public Sans Light"/>
                <a:cs typeface="Public Sans Light"/>
                <a:sym typeface="Public Sans Light"/>
              </a:defRPr>
            </a:lvl9pPr>
          </a:lstStyle>
          <a:p>
            <a:endParaRPr/>
          </a:p>
        </p:txBody>
      </p:sp>
      <p:sp>
        <p:nvSpPr>
          <p:cNvPr id="14" name="Google Shape;14;p64"/>
          <p:cNvSpPr txBox="1">
            <a:spLocks noGrp="1"/>
          </p:cNvSpPr>
          <p:nvPr>
            <p:ph type="sldNum" idx="12"/>
          </p:nvPr>
        </p:nvSpPr>
        <p:spPr>
          <a:xfrm>
            <a:off x="342900" y="6591107"/>
            <a:ext cx="892200" cy="157500"/>
          </a:xfrm>
          <a:prstGeom prst="rect">
            <a:avLst/>
          </a:prstGeom>
          <a:noFill/>
          <a:ln>
            <a:noFill/>
          </a:ln>
        </p:spPr>
        <p:txBody>
          <a:bodyPr spcFirstLastPara="1" wrap="square" lIns="0" tIns="0" rIns="0" bIns="0" anchor="b" anchorCtr="0">
            <a:noAutofit/>
          </a:bodyPr>
          <a:lstStyle>
            <a:lvl1pPr marL="0" marR="0" lvl="0" indent="0" algn="l" rtl="0">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1pPr>
            <a:lvl2pPr marL="0" marR="0" lvl="1" indent="0" algn="l" rtl="0">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2pPr>
            <a:lvl3pPr marL="0" marR="0" lvl="2" indent="0" algn="l" rtl="0">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3pPr>
            <a:lvl4pPr marL="0" marR="0" lvl="3" indent="0" algn="l" rtl="0">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4pPr>
            <a:lvl5pPr marL="0" marR="0" lvl="4" indent="0" algn="l" rtl="0">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5pPr>
            <a:lvl6pPr marL="0" marR="0" lvl="5" indent="0" algn="l" rtl="0">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6pPr>
            <a:lvl7pPr marL="0" marR="0" lvl="6" indent="0" algn="l" rtl="0">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7pPr>
            <a:lvl8pPr marL="0" marR="0" lvl="7" indent="0" algn="l" rtl="0">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8pPr>
            <a:lvl9pPr marL="0" marR="0" lvl="8" indent="0" algn="l" rtl="0">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9pPr>
          </a:lstStyle>
          <a:p>
            <a:pPr marL="0" lvl="0" indent="0" algn="l" rtl="0">
              <a:spcBef>
                <a:spcPts val="0"/>
              </a:spcBef>
              <a:spcAft>
                <a:spcPts val="0"/>
              </a:spcAft>
              <a:buNone/>
            </a:pPr>
            <a:fld id="{00000000-1234-1234-1234-123412341234}" type="slidenum">
              <a:rPr lang="en-IE"/>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9" r:id="rId5"/>
    <p:sldLayoutId id="2147483678" r:id="rId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216">
          <p15:clr>
            <a:srgbClr val="F26B43"/>
          </p15:clr>
        </p15:guide>
        <p15:guide id="2" pos="778">
          <p15:clr>
            <a:srgbClr val="F26B43"/>
          </p15:clr>
        </p15:guide>
        <p15:guide id="3" pos="823">
          <p15:clr>
            <a:srgbClr val="F26B43"/>
          </p15:clr>
        </p15:guide>
        <p15:guide id="4" pos="1386">
          <p15:clr>
            <a:srgbClr val="F26B43"/>
          </p15:clr>
        </p15:guide>
        <p15:guide id="5" pos="1431">
          <p15:clr>
            <a:srgbClr val="F26B43"/>
          </p15:clr>
        </p15:guide>
        <p15:guide id="6" pos="1994">
          <p15:clr>
            <a:srgbClr val="F26B43"/>
          </p15:clr>
        </p15:guide>
        <p15:guide id="7" pos="2039">
          <p15:clr>
            <a:srgbClr val="F26B43"/>
          </p15:clr>
        </p15:guide>
        <p15:guide id="8" pos="2602">
          <p15:clr>
            <a:srgbClr val="F26B43"/>
          </p15:clr>
        </p15:guide>
        <p15:guide id="9" pos="2646">
          <p15:clr>
            <a:srgbClr val="F26B43"/>
          </p15:clr>
        </p15:guide>
        <p15:guide id="10" pos="3209">
          <p15:clr>
            <a:srgbClr val="F26B43"/>
          </p15:clr>
        </p15:guide>
        <p15:guide id="11" pos="3254">
          <p15:clr>
            <a:srgbClr val="F26B43"/>
          </p15:clr>
        </p15:guide>
        <p15:guide id="12" pos="3817">
          <p15:clr>
            <a:srgbClr val="F26B43"/>
          </p15:clr>
        </p15:guide>
        <p15:guide id="13" pos="3862">
          <p15:clr>
            <a:srgbClr val="F26B43"/>
          </p15:clr>
        </p15:guide>
        <p15:guide id="14" pos="4425">
          <p15:clr>
            <a:srgbClr val="F26B43"/>
          </p15:clr>
        </p15:guide>
        <p15:guide id="15" pos="4470">
          <p15:clr>
            <a:srgbClr val="F26B43"/>
          </p15:clr>
        </p15:guide>
        <p15:guide id="16" pos="5033">
          <p15:clr>
            <a:srgbClr val="F26B43"/>
          </p15:clr>
        </p15:guide>
        <p15:guide id="17" pos="5077">
          <p15:clr>
            <a:srgbClr val="F26B43"/>
          </p15:clr>
        </p15:guide>
        <p15:guide id="18" pos="5640">
          <p15:clr>
            <a:srgbClr val="F26B43"/>
          </p15:clr>
        </p15:guide>
        <p15:guide id="19" pos="5685">
          <p15:clr>
            <a:srgbClr val="F26B43"/>
          </p15:clr>
        </p15:guide>
        <p15:guide id="20" pos="6248">
          <p15:clr>
            <a:srgbClr val="F26B43"/>
          </p15:clr>
        </p15:guide>
        <p15:guide id="21" pos="6293">
          <p15:clr>
            <a:srgbClr val="F26B43"/>
          </p15:clr>
        </p15:guide>
        <p15:guide id="22" pos="6856">
          <p15:clr>
            <a:srgbClr val="F26B43"/>
          </p15:clr>
        </p15:guide>
        <p15:guide id="23" pos="6901">
          <p15:clr>
            <a:srgbClr val="F26B43"/>
          </p15:clr>
        </p15:guide>
        <p15:guide id="24" pos="7464">
          <p15:clr>
            <a:srgbClr val="F26B43"/>
          </p15:clr>
        </p15:guide>
        <p15:guide id="25" orient="horz" pos="216">
          <p15:clr>
            <a:srgbClr val="F26B43"/>
          </p15:clr>
        </p15:guide>
        <p15:guide id="26" orient="horz" pos="4233">
          <p15:clr>
            <a:srgbClr val="F26B43"/>
          </p15:clr>
        </p15:guide>
        <p15:guide id="27" pos="336">
          <p15:clr>
            <a:srgbClr val="F26B43"/>
          </p15:clr>
        </p15:guide>
        <p15:guide id="28" pos="7339">
          <p15:clr>
            <a:srgbClr val="F26B43"/>
          </p15:clr>
        </p15:guide>
        <p15:guide id="29" orient="horz" pos="576">
          <p15:clr>
            <a:srgbClr val="F26B43"/>
          </p15:clr>
        </p15:guide>
        <p15:guide id="30" orient="horz" pos="96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hyperlink" Target="https://www.statsols.com/nquery-demo" TargetMode="Externa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8" Type="http://schemas.openxmlformats.org/officeDocument/2006/relationships/hyperlink" Target="https://database.ich.org/sites/default/files/E9-R1_Step4_Guideline_2019_1203.pdf" TargetMode="External"/><Relationship Id="rId13" Type="http://schemas.openxmlformats.org/officeDocument/2006/relationships/hyperlink" Target="https://www.consort-spirit.org/" TargetMode="External"/><Relationship Id="rId3" Type="http://schemas.openxmlformats.org/officeDocument/2006/relationships/hyperlink" Target="https://www.statsols.com/guides/statistical-power-from-first-principles" TargetMode="External"/><Relationship Id="rId7" Type="http://schemas.openxmlformats.org/officeDocument/2006/relationships/hyperlink" Target="https://database.ich.org/sites/default/files/E9_Guideline.pdf" TargetMode="External"/><Relationship Id="rId12" Type="http://schemas.openxmlformats.org/officeDocument/2006/relationships/hyperlink" Target="https://www.ema.europa.eu/en/human-regulatory-overview/research-and-development/clinical-trials-human-medicines/clinical-trials-regulation" TargetMode="External"/><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hyperlink" Target="https://lakens.github.io/statistical_inferences" TargetMode="External"/><Relationship Id="rId11" Type="http://schemas.openxmlformats.org/officeDocument/2006/relationships/hyperlink" Target="https://www.fda.gov/science-research/clinical-trials-and-human-subject-protection/clinical-trials-guidance-documents" TargetMode="External"/><Relationship Id="rId5" Type="http://schemas.openxmlformats.org/officeDocument/2006/relationships/hyperlink" Target="https://hbiostat.org/bbr/" TargetMode="External"/><Relationship Id="rId10" Type="http://schemas.openxmlformats.org/officeDocument/2006/relationships/hyperlink" Target="https://www.ich.org/page/ich-guidelines" TargetMode="External"/><Relationship Id="rId4" Type="http://schemas.openxmlformats.org/officeDocument/2006/relationships/hyperlink" Target="https://www.statsols.com/articles/everything-to-know-about-sample-size-determination" TargetMode="External"/><Relationship Id="rId9" Type="http://schemas.openxmlformats.org/officeDocument/2006/relationships/hyperlink" Target="https://database.ich.org/sites/default/files/ICH_E8-R1_Guideline_Step4_2021_1006.pdf"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0.xml.rels><?xml version="1.0" encoding="UTF-8" standalone="yes"?>
<Relationships xmlns="http://schemas.openxmlformats.org/package/2006/relationships"><Relationship Id="rId3" Type="http://schemas.openxmlformats.org/officeDocument/2006/relationships/hyperlink" Target="https://statsepi.substack.com/p/sorry-what-was-the-question-again" TargetMode="External"/><Relationship Id="rId2" Type="http://schemas.openxmlformats.org/officeDocument/2006/relationships/notesSlide" Target="../notesSlides/notesSlide17.xml"/><Relationship Id="rId1" Type="http://schemas.openxmlformats.org/officeDocument/2006/relationships/slideLayout" Target="../slideLayouts/slideLayout4.xml"/><Relationship Id="rId5" Type="http://schemas.openxmlformats.org/officeDocument/2006/relationships/hyperlink" Target="https://www.fda.gov/media/148910/download" TargetMode="External"/><Relationship Id="rId4" Type="http://schemas.openxmlformats.org/officeDocument/2006/relationships/hyperlink" Target="https://www.bmj.com/specialties/statistics-notes"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shiny.psy.lmu.de/felix/ShinyPHack/" TargetMode="External"/><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hyperlink" Target="https://www.fda.gov/media/160054/download" TargetMode="External"/><Relationship Id="rId4" Type="http://schemas.openxmlformats.org/officeDocument/2006/relationships/hyperlink" Target="https://www.fda.gov/media/78504/download"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rpsychologist.com/d3/nhst/" TargetMode="External"/><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hyperlink" Target="https://www.youtube.com/watch?v=c1R8vcHVvJs" TargetMode="External"/><Relationship Id="rId5" Type="http://schemas.openxmlformats.org/officeDocument/2006/relationships/hyperlink" Target="https://shiny.jdl-svr.lat/PowerSimulate/" TargetMode="External"/><Relationship Id="rId4" Type="http://schemas.openxmlformats.org/officeDocument/2006/relationships/hyperlink" Target="https://shiny.ieis.tue.nl/d_p_power/"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www.fda.gov/media/78495/download" TargetMode="External"/><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hyperlink" Target="http://tonyohagan.co.uk/shelf" TargetMode="External"/><Relationship Id="rId5" Type="http://schemas.openxmlformats.org/officeDocument/2006/relationships/hyperlink" Target="https://shiny.jdl-svr.lat/PowerSimulate/" TargetMode="External"/><Relationship Id="rId4" Type="http://schemas.openxmlformats.org/officeDocument/2006/relationships/hyperlink" Target="https://panda.shef.ac.uk/"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hyperlink" Target="https://www.statsols.com/nquery/sample-size-and-power-calculation-procedures" TargetMode="External"/><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032"/>
        <p:cNvGrpSpPr/>
        <p:nvPr/>
      </p:nvGrpSpPr>
      <p:grpSpPr>
        <a:xfrm>
          <a:off x="0" y="0"/>
          <a:ext cx="0" cy="0"/>
          <a:chOff x="0" y="0"/>
          <a:chExt cx="0" cy="0"/>
        </a:xfrm>
      </p:grpSpPr>
      <p:sp>
        <p:nvSpPr>
          <p:cNvPr id="2033" name="Google Shape;2033;p1"/>
          <p:cNvSpPr txBox="1">
            <a:spLocks noGrp="1"/>
          </p:cNvSpPr>
          <p:nvPr>
            <p:ph type="ctrTitle"/>
          </p:nvPr>
        </p:nvSpPr>
        <p:spPr>
          <a:xfrm>
            <a:off x="605050" y="2240825"/>
            <a:ext cx="4891500" cy="1188300"/>
          </a:xfrm>
          <a:prstGeom prst="rect">
            <a:avLst/>
          </a:prstGeom>
          <a:noFill/>
          <a:ln>
            <a:noFill/>
          </a:ln>
        </p:spPr>
        <p:txBody>
          <a:bodyPr spcFirstLastPara="1" wrap="square" lIns="27425" tIns="27425" rIns="27425" bIns="27425" anchor="t" anchorCtr="0">
            <a:noAutofit/>
          </a:bodyPr>
          <a:lstStyle/>
          <a:p>
            <a:pPr marL="0" lvl="0" indent="0" algn="l" rtl="0">
              <a:lnSpc>
                <a:spcPct val="105000"/>
              </a:lnSpc>
              <a:spcBef>
                <a:spcPts val="0"/>
              </a:spcBef>
              <a:spcAft>
                <a:spcPts val="0"/>
              </a:spcAft>
              <a:buClr>
                <a:schemeClr val="lt1"/>
              </a:buClr>
              <a:buSzPts val="4700"/>
              <a:buFont typeface="Public Sans Light"/>
              <a:buNone/>
            </a:pPr>
            <a:r>
              <a:rPr lang="en-GB" sz="4000" b="1" dirty="0"/>
              <a:t>Selecting the Right Clinical Trial Design</a:t>
            </a:r>
            <a:endParaRPr lang="en-IE" sz="6900" dirty="0"/>
          </a:p>
        </p:txBody>
      </p:sp>
      <p:sp>
        <p:nvSpPr>
          <p:cNvPr id="2034" name="Google Shape;2034;p1"/>
          <p:cNvSpPr txBox="1">
            <a:spLocks noGrp="1"/>
          </p:cNvSpPr>
          <p:nvPr>
            <p:ph type="ftr" idx="11"/>
          </p:nvPr>
        </p:nvSpPr>
        <p:spPr>
          <a:xfrm>
            <a:off x="587363" y="6591107"/>
            <a:ext cx="3001200" cy="1533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IE" dirty="0"/>
              <a:t>© nQuery</a:t>
            </a:r>
            <a:endParaRPr dirty="0"/>
          </a:p>
        </p:txBody>
      </p:sp>
      <p:pic>
        <p:nvPicPr>
          <p:cNvPr id="2035" name="Google Shape;2035;p1"/>
          <p:cNvPicPr preferRelativeResize="0"/>
          <p:nvPr/>
        </p:nvPicPr>
        <p:blipFill rotWithShape="1">
          <a:blip r:embed="rId3">
            <a:alphaModFix/>
          </a:blip>
          <a:srcRect/>
          <a:stretch/>
        </p:blipFill>
        <p:spPr>
          <a:xfrm>
            <a:off x="605050" y="706100"/>
            <a:ext cx="2686974" cy="791625"/>
          </a:xfrm>
          <a:prstGeom prst="rect">
            <a:avLst/>
          </a:prstGeom>
          <a:noFill/>
          <a:ln>
            <a:noFill/>
          </a:ln>
        </p:spPr>
      </p:pic>
      <p:sp>
        <p:nvSpPr>
          <p:cNvPr id="2037" name="Google Shape;2037;p1"/>
          <p:cNvSpPr txBox="1">
            <a:spLocks noGrp="1"/>
          </p:cNvSpPr>
          <p:nvPr>
            <p:ph type="ctrTitle"/>
          </p:nvPr>
        </p:nvSpPr>
        <p:spPr>
          <a:xfrm>
            <a:off x="605050" y="3617875"/>
            <a:ext cx="4891500" cy="1188300"/>
          </a:xfrm>
          <a:prstGeom prst="rect">
            <a:avLst/>
          </a:prstGeom>
          <a:noFill/>
          <a:ln>
            <a:noFill/>
          </a:ln>
        </p:spPr>
        <p:txBody>
          <a:bodyPr spcFirstLastPara="1" wrap="square" lIns="27425" tIns="27425" rIns="27425" bIns="27425" anchor="t" anchorCtr="0">
            <a:noAutofit/>
          </a:bodyPr>
          <a:lstStyle/>
          <a:p>
            <a:pPr marL="0" lvl="0" indent="0" algn="l" rtl="0">
              <a:lnSpc>
                <a:spcPct val="105000"/>
              </a:lnSpc>
              <a:spcBef>
                <a:spcPts val="0"/>
              </a:spcBef>
              <a:spcAft>
                <a:spcPts val="0"/>
              </a:spcAft>
              <a:buClr>
                <a:schemeClr val="lt1"/>
              </a:buClr>
              <a:buSzPts val="4700"/>
              <a:buFont typeface="Public Sans Light"/>
              <a:buNone/>
            </a:pPr>
            <a:r>
              <a:rPr lang="en-GB" sz="2800" b="1" dirty="0"/>
              <a:t>Impact on Probability of Success and Power</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3DFED3-6619-168B-1D70-3CD3BD67543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45C4947-C013-6228-39EC-F6CD879B8912}"/>
              </a:ext>
            </a:extLst>
          </p:cNvPr>
          <p:cNvSpPr>
            <a:spLocks noGrp="1"/>
          </p:cNvSpPr>
          <p:nvPr>
            <p:ph type="title"/>
          </p:nvPr>
        </p:nvSpPr>
        <p:spPr>
          <a:xfrm>
            <a:off x="537368" y="333796"/>
            <a:ext cx="11117263" cy="710648"/>
          </a:xfrm>
        </p:spPr>
        <p:txBody>
          <a:bodyPr/>
          <a:lstStyle/>
          <a:p>
            <a:r>
              <a:rPr lang="en-US" dirty="0"/>
              <a:t>Common Pitfalls</a:t>
            </a:r>
          </a:p>
        </p:txBody>
      </p:sp>
      <p:sp>
        <p:nvSpPr>
          <p:cNvPr id="3" name="Content Placeholder 2">
            <a:extLst>
              <a:ext uri="{FF2B5EF4-FFF2-40B4-BE49-F238E27FC236}">
                <a16:creationId xmlns:a16="http://schemas.microsoft.com/office/drawing/2014/main" id="{32B48C44-309F-B271-E2E2-39B7E84EDA15}"/>
              </a:ext>
            </a:extLst>
          </p:cNvPr>
          <p:cNvSpPr>
            <a:spLocks noGrp="1"/>
          </p:cNvSpPr>
          <p:nvPr>
            <p:ph type="body" idx="1"/>
          </p:nvPr>
        </p:nvSpPr>
        <p:spPr>
          <a:xfrm>
            <a:off x="630676" y="1215806"/>
            <a:ext cx="5779852" cy="4953074"/>
          </a:xfrm>
        </p:spPr>
        <p:txBody>
          <a:bodyPr/>
          <a:lstStyle/>
          <a:p>
            <a:pPr marL="0"/>
            <a:r>
              <a:rPr lang="en-US" b="1" dirty="0">
                <a:latin typeface="Public Sans" pitchFamily="2" charset="0"/>
              </a:rPr>
              <a:t>“Simplifying” data and/or Model</a:t>
            </a:r>
            <a:endParaRPr lang="en-US" dirty="0">
              <a:latin typeface="Public Sans" pitchFamily="2" charset="0"/>
            </a:endParaRPr>
          </a:p>
          <a:p>
            <a:pPr marL="285750" marR="0" lvl="1" indent="-285750" algn="l" defTabSz="914400" rtl="0" eaLnBrk="1" fontAlgn="auto" latinLnBrk="0" hangingPunct="1">
              <a:lnSpc>
                <a:spcPct val="120000"/>
              </a:lnSpc>
              <a:spcBef>
                <a:spcPts val="10"/>
              </a:spcBef>
              <a:spcAft>
                <a:spcPts val="0"/>
              </a:spcAft>
              <a:buClr>
                <a:srgbClr val="2EC99B"/>
              </a:buClr>
              <a:buSzPts val="1600"/>
              <a:buFont typeface="Arial"/>
              <a:buChar char="•"/>
              <a:tabLst/>
              <a:defRPr/>
            </a:pPr>
            <a:r>
              <a:rPr lang="en-US" dirty="0">
                <a:solidFill>
                  <a:srgbClr val="FFFFFF">
                    <a:lumMod val="50000"/>
                  </a:srgbClr>
                </a:solidFill>
                <a:latin typeface="Public Sans" pitchFamily="2" charset="0"/>
              </a:rPr>
              <a:t>“</a:t>
            </a:r>
            <a:r>
              <a:rPr lang="en-US" dirty="0" err="1">
                <a:solidFill>
                  <a:srgbClr val="FFFFFF">
                    <a:lumMod val="50000"/>
                  </a:srgbClr>
                </a:solidFill>
                <a:latin typeface="Public Sans" pitchFamily="2" charset="0"/>
              </a:rPr>
              <a:t>Dichotomania</a:t>
            </a:r>
            <a:r>
              <a:rPr lang="en-US" dirty="0">
                <a:solidFill>
                  <a:srgbClr val="FFFFFF">
                    <a:lumMod val="50000"/>
                  </a:srgbClr>
                </a:solidFill>
                <a:latin typeface="Public Sans" pitchFamily="2" charset="0"/>
              </a:rPr>
              <a:t>”: Lower efficiency by 1/3 or more</a:t>
            </a:r>
          </a:p>
          <a:p>
            <a:pPr marL="285750" marR="0" lvl="1" indent="-285750" algn="l" defTabSz="914400" rtl="0" eaLnBrk="1" fontAlgn="auto" latinLnBrk="0" hangingPunct="1">
              <a:lnSpc>
                <a:spcPct val="120000"/>
              </a:lnSpc>
              <a:spcBef>
                <a:spcPts val="10"/>
              </a:spcBef>
              <a:spcAft>
                <a:spcPts val="0"/>
              </a:spcAft>
              <a:buClr>
                <a:srgbClr val="2EC99B"/>
              </a:buClr>
              <a:buSzPts val="1600"/>
              <a:buFont typeface="Arial"/>
              <a:buChar char="•"/>
              <a:tabLst/>
              <a:defRPr/>
            </a:pPr>
            <a:r>
              <a:rPr kumimoji="0" lang="en-US" sz="1600" b="0" i="0" u="none" strike="noStrike" kern="0" cap="none" spc="0" normalizeH="0" baseline="0" noProof="0" dirty="0">
                <a:ln>
                  <a:noFill/>
                </a:ln>
                <a:solidFill>
                  <a:srgbClr val="FFFFFF">
                    <a:lumMod val="50000"/>
                  </a:srgbClr>
                </a:solidFill>
                <a:effectLst/>
                <a:uLnTx/>
                <a:uFillTx/>
                <a:latin typeface="Public Sans" pitchFamily="2" charset="0"/>
                <a:sym typeface="Public Sans Light"/>
              </a:rPr>
              <a:t>Responder Anal</a:t>
            </a:r>
            <a:r>
              <a:rPr lang="en-US" dirty="0" err="1">
                <a:solidFill>
                  <a:srgbClr val="FFFFFF">
                    <a:lumMod val="50000"/>
                  </a:srgbClr>
                </a:solidFill>
                <a:latin typeface="Public Sans" pitchFamily="2" charset="0"/>
              </a:rPr>
              <a:t>ysis</a:t>
            </a:r>
            <a:r>
              <a:rPr lang="en-US" dirty="0">
                <a:solidFill>
                  <a:srgbClr val="FFFFFF">
                    <a:lumMod val="50000"/>
                  </a:srgbClr>
                </a:solidFill>
                <a:latin typeface="Public Sans" pitchFamily="2" charset="0"/>
              </a:rPr>
              <a:t>: Less efficient and often misleading</a:t>
            </a:r>
          </a:p>
          <a:p>
            <a:pPr marL="285750" marR="0" lvl="1" indent="-285750" algn="l" defTabSz="914400" rtl="0" eaLnBrk="1" fontAlgn="auto" latinLnBrk="0" hangingPunct="1">
              <a:lnSpc>
                <a:spcPct val="120000"/>
              </a:lnSpc>
              <a:spcBef>
                <a:spcPts val="10"/>
              </a:spcBef>
              <a:spcAft>
                <a:spcPts val="0"/>
              </a:spcAft>
              <a:buClr>
                <a:srgbClr val="2EC99B"/>
              </a:buClr>
              <a:buSzPts val="1600"/>
              <a:buFont typeface="Arial"/>
              <a:buChar char="•"/>
              <a:tabLst/>
              <a:defRPr/>
            </a:pPr>
            <a:r>
              <a:rPr lang="en-US" dirty="0">
                <a:solidFill>
                  <a:srgbClr val="FFFFFF">
                    <a:lumMod val="50000"/>
                  </a:srgbClr>
                </a:solidFill>
                <a:latin typeface="Public Sans" pitchFamily="2" charset="0"/>
              </a:rPr>
              <a:t>Covariates: Use (pre-rand.) covariates (e.g. baseline) in model (ANCOVA, regression) but avoid change scores</a:t>
            </a:r>
            <a:endParaRPr kumimoji="0" lang="en-US" sz="1600" b="0" i="0" u="none" strike="noStrike" kern="0" cap="none" spc="0" normalizeH="0" baseline="0" noProof="0" dirty="0">
              <a:ln>
                <a:noFill/>
              </a:ln>
              <a:solidFill>
                <a:srgbClr val="FFFFFF">
                  <a:lumMod val="50000"/>
                </a:srgbClr>
              </a:solidFill>
              <a:effectLst/>
              <a:uLnTx/>
              <a:uFillTx/>
              <a:latin typeface="Public Sans" pitchFamily="2" charset="0"/>
              <a:sym typeface="Public Sans Light"/>
            </a:endParaRPr>
          </a:p>
          <a:p>
            <a:pPr marL="0"/>
            <a:endParaRPr lang="en-US" dirty="0">
              <a:latin typeface="Public Sans" pitchFamily="2" charset="0"/>
            </a:endParaRPr>
          </a:p>
          <a:p>
            <a:pPr marL="0"/>
            <a:r>
              <a:rPr lang="en-US" b="1" dirty="0">
                <a:latin typeface="Public Sans" pitchFamily="2" charset="0"/>
              </a:rPr>
              <a:t>Not Justifying or Understanding Design</a:t>
            </a:r>
          </a:p>
          <a:p>
            <a:pPr marL="285750" lvl="1" indent="-285750">
              <a:spcBef>
                <a:spcPts val="10"/>
              </a:spcBef>
              <a:buClr>
                <a:schemeClr val="accent2"/>
              </a:buClr>
            </a:pPr>
            <a:r>
              <a:rPr lang="en-US" dirty="0">
                <a:solidFill>
                  <a:schemeClr val="bg1">
                    <a:lumMod val="50000"/>
                  </a:schemeClr>
                </a:solidFill>
                <a:latin typeface="Public Sans" pitchFamily="2" charset="0"/>
              </a:rPr>
              <a:t>Compare design in terms of robustness/efficiency etc.</a:t>
            </a:r>
          </a:p>
          <a:p>
            <a:pPr marL="285750" lvl="1" indent="-285750">
              <a:spcBef>
                <a:spcPts val="10"/>
              </a:spcBef>
              <a:buClr>
                <a:schemeClr val="accent2"/>
              </a:buClr>
            </a:pPr>
            <a:r>
              <a:rPr lang="en-US" dirty="0">
                <a:solidFill>
                  <a:schemeClr val="bg1">
                    <a:lumMod val="50000"/>
                  </a:schemeClr>
                </a:solidFill>
                <a:latin typeface="Public Sans" pitchFamily="2" charset="0"/>
              </a:rPr>
              <a:t>Interpret p-value + hypothesis correctly – use equivalence and non-inferiority if needed instead (but justify margins!)</a:t>
            </a:r>
          </a:p>
          <a:p>
            <a:pPr marL="0" lvl="1" indent="0">
              <a:spcBef>
                <a:spcPts val="10"/>
              </a:spcBef>
              <a:buClr>
                <a:schemeClr val="accent2"/>
              </a:buClr>
              <a:buNone/>
            </a:pPr>
            <a:endParaRPr lang="en-US" dirty="0">
              <a:latin typeface="Public Sans" pitchFamily="2" charset="0"/>
            </a:endParaRPr>
          </a:p>
          <a:p>
            <a:pPr marL="0" lvl="1" indent="0">
              <a:spcBef>
                <a:spcPts val="10"/>
              </a:spcBef>
              <a:buClr>
                <a:schemeClr val="accent2"/>
              </a:buClr>
              <a:buNone/>
            </a:pPr>
            <a:r>
              <a:rPr lang="en-US" b="1" dirty="0">
                <a:latin typeface="Public Sans" pitchFamily="2" charset="0"/>
              </a:rPr>
              <a:t>Post-hoc Design Changes or Rationalization</a:t>
            </a:r>
          </a:p>
          <a:p>
            <a:pPr marL="285750" lvl="1" indent="-285750">
              <a:spcBef>
                <a:spcPts val="10"/>
              </a:spcBef>
              <a:buClr>
                <a:srgbClr val="2EC99B"/>
              </a:buClr>
              <a:defRPr/>
            </a:pPr>
            <a:r>
              <a:rPr lang="en-IE" dirty="0">
                <a:solidFill>
                  <a:schemeClr val="bg1">
                    <a:lumMod val="50000"/>
                  </a:schemeClr>
                </a:solidFill>
                <a:latin typeface="Public Sans" pitchFamily="2" charset="0"/>
              </a:rPr>
              <a:t>P</a:t>
            </a:r>
            <a:r>
              <a:rPr kumimoji="0" lang="en-IE" sz="1600" b="0" i="0" u="none" strike="noStrike" kern="0" cap="none" spc="0" normalizeH="0" baseline="0" noProof="0" dirty="0">
                <a:ln>
                  <a:noFill/>
                </a:ln>
                <a:solidFill>
                  <a:schemeClr val="bg1">
                    <a:lumMod val="50000"/>
                  </a:schemeClr>
                </a:solidFill>
                <a:effectLst/>
                <a:uLnTx/>
                <a:uFillTx/>
                <a:latin typeface="Public Sans" pitchFamily="2" charset="0"/>
                <a:sym typeface="Public Sans Light"/>
              </a:rPr>
              <a:t>re-specify as much of design as reasonably possible</a:t>
            </a:r>
          </a:p>
          <a:p>
            <a:pPr marL="285750" lvl="1" indent="-285750">
              <a:spcBef>
                <a:spcPts val="10"/>
              </a:spcBef>
              <a:buClr>
                <a:srgbClr val="2EC99B"/>
              </a:buClr>
              <a:defRPr/>
            </a:pPr>
            <a:r>
              <a:rPr kumimoji="0" lang="en-IE" sz="1600" b="0" i="0" u="none" strike="noStrike" kern="0" cap="none" spc="0" normalizeH="0" baseline="0" noProof="0" dirty="0">
                <a:ln>
                  <a:noFill/>
                </a:ln>
                <a:solidFill>
                  <a:schemeClr val="bg1">
                    <a:lumMod val="50000"/>
                  </a:schemeClr>
                </a:solidFill>
                <a:effectLst/>
                <a:uLnTx/>
                <a:uFillTx/>
                <a:latin typeface="Public Sans" pitchFamily="2" charset="0"/>
                <a:sym typeface="Public Sans Light"/>
              </a:rPr>
              <a:t>Avoid p-hacking, data dredging (e.g. subgroups), model tinkering or including post-rand. covariates in model</a:t>
            </a:r>
            <a:endParaRPr lang="en-US" dirty="0">
              <a:solidFill>
                <a:schemeClr val="bg1">
                  <a:lumMod val="50000"/>
                </a:schemeClr>
              </a:solidFill>
              <a:latin typeface="Public Sans" pitchFamily="2" charset="0"/>
            </a:endParaRPr>
          </a:p>
          <a:p>
            <a:pPr marL="285750" lvl="1" indent="-285750">
              <a:spcBef>
                <a:spcPts val="10"/>
              </a:spcBef>
              <a:buClr>
                <a:srgbClr val="2EC99B"/>
              </a:buClr>
              <a:defRPr/>
            </a:pPr>
            <a:endParaRPr kumimoji="0" lang="en-US" sz="1600" b="0" i="0" u="none" strike="noStrike" kern="0" cap="none" spc="0" normalizeH="0" baseline="0" noProof="0" dirty="0">
              <a:ln>
                <a:noFill/>
              </a:ln>
              <a:solidFill>
                <a:schemeClr val="bg1">
                  <a:lumMod val="50000"/>
                </a:schemeClr>
              </a:solidFill>
              <a:effectLst/>
              <a:uLnTx/>
              <a:uFillTx/>
              <a:latin typeface="Public Sans" pitchFamily="2" charset="0"/>
              <a:sym typeface="Public Sans Light"/>
            </a:endParaRPr>
          </a:p>
          <a:p>
            <a:pPr marL="0" lvl="1" indent="0">
              <a:spcBef>
                <a:spcPts val="10"/>
              </a:spcBef>
              <a:buClr>
                <a:schemeClr val="accent2"/>
              </a:buClr>
              <a:buNone/>
            </a:pPr>
            <a:r>
              <a:rPr lang="en-US" b="1" dirty="0">
                <a:latin typeface="Public Sans" pitchFamily="2" charset="0"/>
              </a:rPr>
              <a:t>Not Involving Other Stakeholders (Early and Often)</a:t>
            </a:r>
          </a:p>
          <a:p>
            <a:pPr marL="285750" lvl="1" indent="-285750">
              <a:spcBef>
                <a:spcPts val="10"/>
              </a:spcBef>
              <a:buClr>
                <a:srgbClr val="2EC99B"/>
              </a:buClr>
              <a:defRPr/>
            </a:pPr>
            <a:r>
              <a:rPr kumimoji="0" lang="en-US" sz="1600" b="0" i="0" u="none" strike="noStrike" kern="0" cap="none" spc="0" normalizeH="0" baseline="0" noProof="0" dirty="0">
                <a:ln>
                  <a:noFill/>
                </a:ln>
                <a:solidFill>
                  <a:schemeClr val="bg1">
                    <a:lumMod val="50000"/>
                  </a:schemeClr>
                </a:solidFill>
                <a:effectLst/>
                <a:uLnTx/>
                <a:uFillTx/>
                <a:latin typeface="Public Sans" pitchFamily="2" charset="0"/>
                <a:sym typeface="Public Sans Light"/>
              </a:rPr>
              <a:t>Involve &amp; get feedback from regulators, patients and data professionals early to increase chances of trial success</a:t>
            </a:r>
          </a:p>
          <a:p>
            <a:pPr marL="457200" lvl="2" indent="0">
              <a:spcBef>
                <a:spcPts val="10"/>
              </a:spcBef>
              <a:buClr>
                <a:schemeClr val="accent2"/>
              </a:buClr>
            </a:pPr>
            <a:endParaRPr lang="en-US" dirty="0">
              <a:latin typeface="Public Sans" pitchFamily="2" charset="0"/>
            </a:endParaRPr>
          </a:p>
          <a:p>
            <a:pPr marL="457200" lvl="2" indent="0">
              <a:spcBef>
                <a:spcPts val="10"/>
              </a:spcBef>
              <a:buClr>
                <a:schemeClr val="accent2"/>
              </a:buClr>
            </a:pPr>
            <a:endParaRPr lang="en-US" dirty="0">
              <a:latin typeface="Public Sans" pitchFamily="2" charset="0"/>
            </a:endParaRPr>
          </a:p>
        </p:txBody>
      </p:sp>
      <p:sp>
        <p:nvSpPr>
          <p:cNvPr id="4" name="Rectangle 3">
            <a:extLst>
              <a:ext uri="{FF2B5EF4-FFF2-40B4-BE49-F238E27FC236}">
                <a16:creationId xmlns:a16="http://schemas.microsoft.com/office/drawing/2014/main" id="{98A4FCEE-2FF6-E231-5866-4C8FAF271D8A}"/>
              </a:ext>
            </a:extLst>
          </p:cNvPr>
          <p:cNvSpPr/>
          <p:nvPr/>
        </p:nvSpPr>
        <p:spPr>
          <a:xfrm>
            <a:off x="7320064" y="4010944"/>
            <a:ext cx="4075889" cy="2554545"/>
          </a:xfrm>
          <a:prstGeom prst="rect">
            <a:avLst/>
          </a:prstGeom>
        </p:spPr>
        <p:txBody>
          <a:bodyPr wrap="square">
            <a:spAutoFit/>
          </a:bodyPr>
          <a:lstStyle/>
          <a:p>
            <a:pPr>
              <a:buNone/>
            </a:pPr>
            <a:r>
              <a:rPr lang="en-IE" sz="2000" b="0" i="0" dirty="0">
                <a:solidFill>
                  <a:srgbClr val="1F1F1F"/>
                </a:solidFill>
                <a:effectLst/>
                <a:latin typeface="Arial" panose="020B0604020202020204" pitchFamily="34" charset="0"/>
              </a:rPr>
              <a:t>“</a:t>
            </a:r>
            <a:r>
              <a:rPr lang="en-GB" sz="2000" b="0" i="0" dirty="0">
                <a:solidFill>
                  <a:srgbClr val="1F1F1F"/>
                </a:solidFill>
                <a:effectLst/>
                <a:latin typeface="Arial" panose="020B0604020202020204" pitchFamily="34" charset="0"/>
              </a:rPr>
              <a:t>To call in the statistician after the experiment is done may be no more than asking him to perform a postmortem examination: he may be able to say what the experiment died of.”</a:t>
            </a:r>
          </a:p>
          <a:p>
            <a:pPr>
              <a:buNone/>
            </a:pPr>
            <a:br>
              <a:rPr lang="en-IE" sz="2000" b="0" i="0" dirty="0">
                <a:solidFill>
                  <a:srgbClr val="1F1F1F"/>
                </a:solidFill>
                <a:effectLst/>
                <a:latin typeface="Arial" panose="020B0604020202020204" pitchFamily="34" charset="0"/>
              </a:rPr>
            </a:br>
            <a:r>
              <a:rPr lang="en-IE" sz="2000" b="0" i="0" dirty="0">
                <a:solidFill>
                  <a:srgbClr val="1F1F1F"/>
                </a:solidFill>
                <a:effectLst/>
                <a:latin typeface="Arial" panose="020B0604020202020204" pitchFamily="34" charset="0"/>
              </a:rPr>
              <a:t>Ronald Fisher</a:t>
            </a:r>
            <a:endParaRPr lang="en-IE" i="1" kern="1200" dirty="0">
              <a:latin typeface="Cambria Math" panose="02040503050406030204" pitchFamily="18" charset="0"/>
              <a:ea typeface="Cambria Math" panose="02040503050406030204" pitchFamily="18" charset="0"/>
              <a:cs typeface="Arial" panose="020B0604020202020204" pitchFamily="34" charset="0"/>
            </a:endParaRPr>
          </a:p>
        </p:txBody>
      </p:sp>
      <p:pic>
        <p:nvPicPr>
          <p:cNvPr id="6" name="Picture 5">
            <a:extLst>
              <a:ext uri="{FF2B5EF4-FFF2-40B4-BE49-F238E27FC236}">
                <a16:creationId xmlns:a16="http://schemas.microsoft.com/office/drawing/2014/main" id="{22E97196-E1C9-8401-48E7-4D826984A22D}"/>
              </a:ext>
            </a:extLst>
          </p:cNvPr>
          <p:cNvPicPr>
            <a:picLocks noChangeAspect="1"/>
          </p:cNvPicPr>
          <p:nvPr/>
        </p:nvPicPr>
        <p:blipFill>
          <a:blip r:embed="rId2"/>
          <a:srcRect l="4753" t="5292" r="9090"/>
          <a:stretch/>
        </p:blipFill>
        <p:spPr>
          <a:xfrm>
            <a:off x="7159557" y="1215806"/>
            <a:ext cx="3842425" cy="2795138"/>
          </a:xfrm>
          <a:prstGeom prst="rect">
            <a:avLst/>
          </a:prstGeom>
        </p:spPr>
      </p:pic>
    </p:spTree>
    <p:extLst>
      <p:ext uri="{BB962C8B-B14F-4D97-AF65-F5344CB8AC3E}">
        <p14:creationId xmlns:p14="http://schemas.microsoft.com/office/powerpoint/2010/main" val="17709264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44"/>
        <p:cNvGrpSpPr/>
        <p:nvPr/>
      </p:nvGrpSpPr>
      <p:grpSpPr>
        <a:xfrm>
          <a:off x="0" y="0"/>
          <a:ext cx="0" cy="0"/>
          <a:chOff x="0" y="0"/>
          <a:chExt cx="0" cy="0"/>
        </a:xfrm>
      </p:grpSpPr>
      <p:sp>
        <p:nvSpPr>
          <p:cNvPr id="2145" name="Google Shape;2145;p25"/>
          <p:cNvSpPr txBox="1">
            <a:spLocks noGrp="1"/>
          </p:cNvSpPr>
          <p:nvPr>
            <p:ph type="body" idx="1"/>
          </p:nvPr>
        </p:nvSpPr>
        <p:spPr>
          <a:xfrm>
            <a:off x="197732" y="2735629"/>
            <a:ext cx="3923905" cy="508733"/>
          </a:xfrm>
          <a:prstGeom prst="rect">
            <a:avLst/>
          </a:prstGeom>
          <a:noFill/>
          <a:ln>
            <a:noFill/>
          </a:ln>
        </p:spPr>
        <p:txBody>
          <a:bodyPr spcFirstLastPara="1" wrap="square" lIns="0" tIns="0" rIns="0" bIns="0" anchor="t" anchorCtr="0">
            <a:noAutofit/>
          </a:bodyPr>
          <a:lstStyle/>
          <a:p>
            <a:pPr marL="457200" lvl="0" indent="-228600" algn="l" rtl="0">
              <a:lnSpc>
                <a:spcPct val="100000"/>
              </a:lnSpc>
              <a:spcBef>
                <a:spcPts val="0"/>
              </a:spcBef>
              <a:spcAft>
                <a:spcPts val="0"/>
              </a:spcAft>
              <a:buClr>
                <a:schemeClr val="dk1"/>
              </a:buClr>
              <a:buSzPts val="4700"/>
              <a:buFont typeface="Public Sans SemiBold"/>
              <a:buNone/>
            </a:pPr>
            <a:r>
              <a:rPr lang="en-IE" sz="3600" dirty="0"/>
              <a:t>Part 2</a:t>
            </a:r>
            <a:endParaRPr dirty="0"/>
          </a:p>
          <a:p>
            <a:pPr marL="457200" lvl="0" indent="-228600" algn="l" rtl="0">
              <a:lnSpc>
                <a:spcPct val="100000"/>
              </a:lnSpc>
              <a:spcBef>
                <a:spcPts val="0"/>
              </a:spcBef>
              <a:spcAft>
                <a:spcPts val="0"/>
              </a:spcAft>
              <a:buClr>
                <a:schemeClr val="dk1"/>
              </a:buClr>
              <a:buSzPts val="4700"/>
              <a:buFont typeface="Public Sans SemiBold"/>
              <a:buNone/>
            </a:pPr>
            <a:endParaRPr sz="3600" dirty="0"/>
          </a:p>
        </p:txBody>
      </p:sp>
      <p:sp>
        <p:nvSpPr>
          <p:cNvPr id="2146" name="Google Shape;2146;p25"/>
          <p:cNvSpPr txBox="1">
            <a:spLocks noGrp="1"/>
          </p:cNvSpPr>
          <p:nvPr>
            <p:ph type="title" idx="4294967295"/>
          </p:nvPr>
        </p:nvSpPr>
        <p:spPr>
          <a:xfrm>
            <a:off x="397525" y="3613639"/>
            <a:ext cx="9096375" cy="666750"/>
          </a:xfrm>
          <a:prstGeom prst="rect">
            <a:avLst/>
          </a:prstGeom>
          <a:noFill/>
          <a:ln>
            <a:noFill/>
          </a:ln>
        </p:spPr>
        <p:txBody>
          <a:bodyPr spcFirstLastPara="1" wrap="square" lIns="27425" tIns="27425" rIns="27425" bIns="27425" anchor="b" anchorCtr="0">
            <a:normAutofit fontScale="90000"/>
          </a:bodyPr>
          <a:lstStyle/>
          <a:p>
            <a:pPr marL="0" marR="0" lvl="0" indent="0" algn="l" rtl="0">
              <a:lnSpc>
                <a:spcPct val="90000"/>
              </a:lnSpc>
              <a:spcBef>
                <a:spcPts val="0"/>
              </a:spcBef>
              <a:spcAft>
                <a:spcPts val="0"/>
              </a:spcAft>
              <a:buClr>
                <a:schemeClr val="dk1"/>
              </a:buClr>
              <a:buSzPts val="4000"/>
              <a:buFont typeface="Public Sans SemiBold"/>
              <a:buNone/>
            </a:pPr>
            <a:r>
              <a:rPr lang="en-IE" sz="3600" dirty="0">
                <a:solidFill>
                  <a:schemeClr val="accent2"/>
                </a:solidFill>
              </a:rPr>
              <a:t>Power as Trial</a:t>
            </a:r>
            <a:br>
              <a:rPr lang="en-IE" sz="3600" dirty="0">
                <a:solidFill>
                  <a:schemeClr val="accent2"/>
                </a:solidFill>
              </a:rPr>
            </a:br>
            <a:r>
              <a:rPr lang="en-IE" sz="3600" dirty="0">
                <a:solidFill>
                  <a:schemeClr val="accent2"/>
                </a:solidFill>
              </a:rPr>
              <a:t>Design Choice Tool</a:t>
            </a:r>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26">
          <a:extLst>
            <a:ext uri="{FF2B5EF4-FFF2-40B4-BE49-F238E27FC236}">
              <a16:creationId xmlns:a16="http://schemas.microsoft.com/office/drawing/2014/main" id="{3E73B487-7A2F-24B3-FA04-56B00E8411DA}"/>
            </a:ext>
          </a:extLst>
        </p:cNvPr>
        <p:cNvGrpSpPr/>
        <p:nvPr/>
      </p:nvGrpSpPr>
      <p:grpSpPr>
        <a:xfrm>
          <a:off x="0" y="0"/>
          <a:ext cx="0" cy="0"/>
          <a:chOff x="0" y="0"/>
          <a:chExt cx="0" cy="0"/>
        </a:xfrm>
      </p:grpSpPr>
      <p:sp>
        <p:nvSpPr>
          <p:cNvPr id="2127" name="Google Shape;2127;g2b148969348_0_114">
            <a:extLst>
              <a:ext uri="{FF2B5EF4-FFF2-40B4-BE49-F238E27FC236}">
                <a16:creationId xmlns:a16="http://schemas.microsoft.com/office/drawing/2014/main" id="{21ED4ABD-251F-CB36-A11F-4E1BFC871D97}"/>
              </a:ext>
            </a:extLst>
          </p:cNvPr>
          <p:cNvSpPr txBox="1">
            <a:spLocks noGrp="1"/>
          </p:cNvSpPr>
          <p:nvPr>
            <p:ph type="title"/>
          </p:nvPr>
        </p:nvSpPr>
        <p:spPr>
          <a:xfrm>
            <a:off x="632297" y="342900"/>
            <a:ext cx="11117263" cy="710648"/>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chemeClr val="dk1"/>
              </a:buClr>
              <a:buSzPts val="4400"/>
              <a:buFont typeface="Calibri"/>
              <a:buNone/>
            </a:pPr>
            <a:r>
              <a:rPr lang="en-IE" dirty="0"/>
              <a:t>Power as Design Choice Tool</a:t>
            </a:r>
            <a:endParaRPr dirty="0"/>
          </a:p>
        </p:txBody>
      </p:sp>
      <p:sp>
        <p:nvSpPr>
          <p:cNvPr id="2128" name="Google Shape;2128;g2b148969348_0_114">
            <a:extLst>
              <a:ext uri="{FF2B5EF4-FFF2-40B4-BE49-F238E27FC236}">
                <a16:creationId xmlns:a16="http://schemas.microsoft.com/office/drawing/2014/main" id="{2ADC47F7-8FB0-5619-840E-D50E93592B60}"/>
              </a:ext>
            </a:extLst>
          </p:cNvPr>
          <p:cNvSpPr txBox="1">
            <a:spLocks noGrp="1"/>
          </p:cNvSpPr>
          <p:nvPr>
            <p:ph type="body" idx="1"/>
          </p:nvPr>
        </p:nvSpPr>
        <p:spPr>
          <a:xfrm>
            <a:off x="632297" y="1355651"/>
            <a:ext cx="10719881" cy="4953074"/>
          </a:xfrm>
          <a:prstGeom prst="rect">
            <a:avLst/>
          </a:prstGeom>
          <a:noFill/>
          <a:ln>
            <a:noFill/>
          </a:ln>
        </p:spPr>
        <p:txBody>
          <a:bodyPr spcFirstLastPara="1" wrap="square" lIns="0" tIns="0" rIns="0" bIns="0" anchor="t" anchorCtr="0">
            <a:noAutofit/>
          </a:bodyPr>
          <a:lstStyle/>
          <a:p>
            <a:pPr marL="0" indent="-76200">
              <a:lnSpc>
                <a:spcPct val="100000"/>
              </a:lnSpc>
              <a:buSzPts val="2400"/>
            </a:pPr>
            <a:r>
              <a:rPr lang="en-GB" sz="2400" dirty="0"/>
              <a:t>Power is a useful a priori metric to evaluate the chance of success of a trial</a:t>
            </a:r>
          </a:p>
          <a:p>
            <a:pPr marL="0" marR="0" lvl="0" indent="-76200" algn="l" defTabSz="914400" rtl="0" eaLnBrk="1" fontAlgn="auto" latinLnBrk="0" hangingPunct="1">
              <a:lnSpc>
                <a:spcPct val="100000"/>
              </a:lnSpc>
              <a:spcBef>
                <a:spcPts val="0"/>
              </a:spcBef>
              <a:spcAft>
                <a:spcPts val="0"/>
              </a:spcAft>
              <a:buClr>
                <a:srgbClr val="152430"/>
              </a:buClr>
              <a:buSzPts val="2400"/>
              <a:buFont typeface="Public Sans Light"/>
              <a:buNone/>
              <a:tabLst/>
              <a:defRPr/>
            </a:pPr>
            <a:r>
              <a:rPr lang="en-GB" sz="2000" dirty="0">
                <a:solidFill>
                  <a:srgbClr val="7F7F7F"/>
                </a:solidFill>
              </a:rPr>
              <a:t>Similar concepts (assurance, conditional power) can also be useful in some contexts  </a:t>
            </a:r>
            <a:endParaRPr kumimoji="0" lang="en-GB" sz="2000" b="0" i="0" u="none" strike="noStrike" kern="0" cap="none" spc="0" normalizeH="0" baseline="0" noProof="0" dirty="0">
              <a:ln>
                <a:noFill/>
              </a:ln>
              <a:solidFill>
                <a:srgbClr val="7F7F7F"/>
              </a:solidFill>
              <a:effectLst/>
              <a:uLnTx/>
              <a:uFillTx/>
              <a:latin typeface="Public Sans Light"/>
              <a:sym typeface="Public Sans Light"/>
            </a:endParaRPr>
          </a:p>
          <a:p>
            <a:pPr marL="0" indent="-76200">
              <a:lnSpc>
                <a:spcPct val="100000"/>
              </a:lnSpc>
              <a:buSzPts val="2400"/>
            </a:pPr>
            <a:endParaRPr lang="en-GB" sz="2400" dirty="0"/>
          </a:p>
          <a:p>
            <a:pPr marL="0" lvl="0" indent="-76200" algn="l" rtl="0">
              <a:lnSpc>
                <a:spcPct val="100000"/>
              </a:lnSpc>
              <a:spcAft>
                <a:spcPts val="0"/>
              </a:spcAft>
              <a:buSzPts val="2400"/>
              <a:buNone/>
            </a:pPr>
            <a:r>
              <a:rPr lang="en-GB" sz="2400" dirty="0"/>
              <a:t>Power can be used to evaluate across various design choices &amp; scenarios</a:t>
            </a:r>
          </a:p>
          <a:p>
            <a:pPr marL="0" marR="0" lvl="0" indent="-76200" algn="l" defTabSz="914400" rtl="0" eaLnBrk="1" fontAlgn="auto" latinLnBrk="0" hangingPunct="1">
              <a:lnSpc>
                <a:spcPct val="100000"/>
              </a:lnSpc>
              <a:spcBef>
                <a:spcPts val="0"/>
              </a:spcBef>
              <a:spcAft>
                <a:spcPts val="0"/>
              </a:spcAft>
              <a:buClr>
                <a:srgbClr val="152430"/>
              </a:buClr>
              <a:buSzPts val="2400"/>
              <a:buFont typeface="Public Sans Light"/>
              <a:buNone/>
              <a:tabLst/>
              <a:defRPr/>
            </a:pPr>
            <a:r>
              <a:rPr lang="en-GB" sz="2000" dirty="0">
                <a:solidFill>
                  <a:srgbClr val="7F7F7F"/>
                </a:solidFill>
              </a:rPr>
              <a:t>Useful for illustrating consequences of design pitfalls e.g. higher sample size requirements</a:t>
            </a:r>
            <a:endParaRPr lang="en-GB" sz="2400" dirty="0"/>
          </a:p>
          <a:p>
            <a:pPr marL="0" indent="-76200">
              <a:lnSpc>
                <a:spcPct val="100000"/>
              </a:lnSpc>
              <a:buSzPts val="2400"/>
            </a:pPr>
            <a:endParaRPr lang="en-GB" sz="2400" dirty="0"/>
          </a:p>
          <a:p>
            <a:pPr marL="0" indent="-76200">
              <a:lnSpc>
                <a:spcPct val="100000"/>
              </a:lnSpc>
              <a:buSzPts val="2400"/>
            </a:pPr>
            <a:r>
              <a:rPr lang="en-GB" sz="2400" dirty="0"/>
              <a:t>Standard power calculations with same inputs but different methods often an easy way to verify the effect of a design choice for stakeholders</a:t>
            </a:r>
          </a:p>
          <a:p>
            <a:pPr marL="0" indent="-76200">
              <a:lnSpc>
                <a:spcPct val="100000"/>
              </a:lnSpc>
              <a:buSzPts val="2400"/>
            </a:pPr>
            <a:r>
              <a:rPr lang="en-GB" sz="2000" dirty="0">
                <a:solidFill>
                  <a:srgbClr val="7F7F7F"/>
                </a:solidFill>
              </a:rPr>
              <a:t>Many power tools will have multiple integrated options for comparable tests/designs</a:t>
            </a:r>
            <a:endParaRPr kumimoji="0" lang="en-GB" sz="2000" b="0" i="0" u="none" strike="noStrike" kern="0" cap="none" spc="0" normalizeH="0" baseline="0" noProof="0" dirty="0">
              <a:ln>
                <a:noFill/>
              </a:ln>
              <a:solidFill>
                <a:srgbClr val="7F7F7F"/>
              </a:solidFill>
              <a:effectLst/>
              <a:uLnTx/>
              <a:uFillTx/>
              <a:latin typeface="Public Sans Light"/>
              <a:sym typeface="Public Sans Light"/>
            </a:endParaRPr>
          </a:p>
          <a:p>
            <a:pPr marL="0" indent="-76200">
              <a:lnSpc>
                <a:spcPct val="100000"/>
              </a:lnSpc>
              <a:buSzPts val="2400"/>
            </a:pPr>
            <a:endParaRPr lang="en-GB" sz="2400" dirty="0"/>
          </a:p>
          <a:p>
            <a:pPr marL="0" indent="-76200">
              <a:lnSpc>
                <a:spcPct val="100000"/>
              </a:lnSpc>
              <a:buSzPts val="2400"/>
            </a:pPr>
            <a:r>
              <a:rPr lang="en-GB" sz="2400" dirty="0"/>
              <a:t>Complex scenarios such as adaptive design, power still useful but require holistic view of trade-offs e.g. power vs. chance of early success</a:t>
            </a:r>
          </a:p>
          <a:p>
            <a:pPr marL="0" marR="0" lvl="0" indent="0" algn="l" defTabSz="914400" rtl="0" eaLnBrk="1" fontAlgn="auto" latinLnBrk="0" hangingPunct="1">
              <a:lnSpc>
                <a:spcPct val="100000"/>
              </a:lnSpc>
              <a:spcBef>
                <a:spcPts val="0"/>
              </a:spcBef>
              <a:spcAft>
                <a:spcPts val="0"/>
              </a:spcAft>
              <a:buClr>
                <a:srgbClr val="152430"/>
              </a:buClr>
              <a:buSzPts val="2400"/>
              <a:buFont typeface="Public Sans Light"/>
              <a:buNone/>
              <a:tabLst/>
              <a:defRPr/>
            </a:pPr>
            <a:r>
              <a:rPr kumimoji="0" lang="en-GB" sz="2000" b="0" i="0" u="none" strike="noStrike" kern="0" cap="none" spc="0" normalizeH="0" baseline="0" noProof="0" dirty="0">
                <a:ln>
                  <a:noFill/>
                </a:ln>
                <a:solidFill>
                  <a:srgbClr val="7F7F7F"/>
                </a:solidFill>
                <a:effectLst/>
                <a:uLnTx/>
                <a:uFillTx/>
                <a:latin typeface="Public Sans Light"/>
                <a:sym typeface="Public Sans Light"/>
              </a:rPr>
              <a:t>Simulation often a vital tool for complex designs – can help evaluate power over more scenarios in addition to other considerations e.g. Type I error, reduced time/patients/$$$</a:t>
            </a:r>
            <a:endParaRPr kumimoji="0" lang="en-GB" sz="2400" b="0" i="0" u="none" strike="noStrike" kern="0" cap="none" spc="0" normalizeH="0" baseline="0" noProof="0" dirty="0">
              <a:ln>
                <a:noFill/>
              </a:ln>
              <a:solidFill>
                <a:srgbClr val="152430"/>
              </a:solidFill>
              <a:effectLst/>
              <a:uLnTx/>
              <a:uFillTx/>
              <a:latin typeface="Public Sans Light"/>
              <a:sym typeface="Public Sans Light"/>
            </a:endParaRPr>
          </a:p>
          <a:p>
            <a:pPr marL="0" indent="-76200">
              <a:lnSpc>
                <a:spcPct val="100000"/>
              </a:lnSpc>
              <a:buSzPts val="2400"/>
            </a:pPr>
            <a:endParaRPr lang="en-GB" sz="2400" dirty="0"/>
          </a:p>
        </p:txBody>
      </p:sp>
    </p:spTree>
    <p:extLst>
      <p:ext uri="{BB962C8B-B14F-4D97-AF65-F5344CB8AC3E}">
        <p14:creationId xmlns:p14="http://schemas.microsoft.com/office/powerpoint/2010/main" val="40965874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44">
          <a:extLst>
            <a:ext uri="{FF2B5EF4-FFF2-40B4-BE49-F238E27FC236}">
              <a16:creationId xmlns:a16="http://schemas.microsoft.com/office/drawing/2014/main" id="{55559CA8-C326-31A4-1C49-DCE914BEEBC1}"/>
            </a:ext>
          </a:extLst>
        </p:cNvPr>
        <p:cNvGrpSpPr/>
        <p:nvPr/>
      </p:nvGrpSpPr>
      <p:grpSpPr>
        <a:xfrm>
          <a:off x="0" y="0"/>
          <a:ext cx="0" cy="0"/>
          <a:chOff x="0" y="0"/>
          <a:chExt cx="0" cy="0"/>
        </a:xfrm>
      </p:grpSpPr>
      <p:sp>
        <p:nvSpPr>
          <p:cNvPr id="2145" name="Google Shape;2145;g2b148969348_0_187">
            <a:extLst>
              <a:ext uri="{FF2B5EF4-FFF2-40B4-BE49-F238E27FC236}">
                <a16:creationId xmlns:a16="http://schemas.microsoft.com/office/drawing/2014/main" id="{C08C1A54-ED84-A9D9-64E4-D6B7FB846114}"/>
              </a:ext>
            </a:extLst>
          </p:cNvPr>
          <p:cNvSpPr txBox="1">
            <a:spLocks noGrp="1"/>
          </p:cNvSpPr>
          <p:nvPr>
            <p:ph type="title"/>
          </p:nvPr>
        </p:nvSpPr>
        <p:spPr>
          <a:xfrm>
            <a:off x="595008" y="357766"/>
            <a:ext cx="11117400" cy="710700"/>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chemeClr val="dk1"/>
              </a:buClr>
              <a:buSzPts val="4400"/>
              <a:buFont typeface="Calibri"/>
              <a:buNone/>
            </a:pPr>
            <a:r>
              <a:rPr lang="en-IE" dirty="0"/>
              <a:t>Two Sample t-test Example</a:t>
            </a:r>
            <a:endParaRPr dirty="0"/>
          </a:p>
        </p:txBody>
      </p:sp>
      <p:sp>
        <p:nvSpPr>
          <p:cNvPr id="2146" name="Google Shape;2146;g2b148969348_0_187">
            <a:extLst>
              <a:ext uri="{FF2B5EF4-FFF2-40B4-BE49-F238E27FC236}">
                <a16:creationId xmlns:a16="http://schemas.microsoft.com/office/drawing/2014/main" id="{0CAB711F-E4A7-D0F5-BF31-5346749F1CCE}"/>
              </a:ext>
            </a:extLst>
          </p:cNvPr>
          <p:cNvSpPr txBox="1">
            <a:spLocks noGrp="1"/>
          </p:cNvSpPr>
          <p:nvPr>
            <p:ph type="body" idx="4294967295"/>
          </p:nvPr>
        </p:nvSpPr>
        <p:spPr>
          <a:xfrm>
            <a:off x="595008" y="1413353"/>
            <a:ext cx="5281585" cy="4963263"/>
          </a:xfrm>
          <a:prstGeom prst="rect">
            <a:avLst/>
          </a:prstGeom>
          <a:noFill/>
          <a:ln>
            <a:noFill/>
          </a:ln>
        </p:spPr>
        <p:txBody>
          <a:bodyPr spcFirstLastPara="1" wrap="square" lIns="0" tIns="0" rIns="0" bIns="0" anchor="t" anchorCtr="0">
            <a:noAutofit/>
          </a:bodyPr>
          <a:lstStyle/>
          <a:p>
            <a:pPr marL="112712" lvl="0" indent="-112712" rtl="0">
              <a:lnSpc>
                <a:spcPct val="100000"/>
              </a:lnSpc>
              <a:spcBef>
                <a:spcPts val="0"/>
              </a:spcBef>
              <a:spcAft>
                <a:spcPts val="0"/>
              </a:spcAft>
              <a:buSzPts val="2000"/>
              <a:buNone/>
            </a:pPr>
            <a:r>
              <a:rPr lang="en-GB" sz="2200" dirty="0"/>
              <a:t>“</a:t>
            </a:r>
            <a:r>
              <a:rPr lang="en-GB" sz="2200" b="1" dirty="0"/>
              <a:t>Assuming a mean (±SD) number of ventilator-free days of 12.7±10.6</a:t>
            </a:r>
            <a:r>
              <a:rPr lang="en-GB" sz="2200" dirty="0"/>
              <a:t>, we estimated that </a:t>
            </a:r>
            <a:r>
              <a:rPr lang="en-GB" sz="2200" b="1" dirty="0"/>
              <a:t>a sample of 524 patients would need to be enrolled in order for the study to have 80% power, at a two-tailed significance level of 0.05, to detect a mean between-group difference of 2.6 ventilator-free days</a:t>
            </a:r>
            <a:r>
              <a:rPr lang="en-GB" sz="2200" dirty="0"/>
              <a:t>. On the basis of data from the Pulmonary Artery Catheters in Management of Patients in Intensive Care (PAC-Man) trial, </a:t>
            </a:r>
            <a:r>
              <a:rPr lang="en-GB" sz="2200" b="1" dirty="0"/>
              <a:t>we estimated that the study-withdrawal rate would be 3%, and we therefore calculated that the study required a total of 540 patients.”</a:t>
            </a:r>
          </a:p>
        </p:txBody>
      </p:sp>
      <p:graphicFrame>
        <p:nvGraphicFramePr>
          <p:cNvPr id="2147" name="Google Shape;2147;g2b148969348_0_187">
            <a:extLst>
              <a:ext uri="{FF2B5EF4-FFF2-40B4-BE49-F238E27FC236}">
                <a16:creationId xmlns:a16="http://schemas.microsoft.com/office/drawing/2014/main" id="{C73B5A3E-EB99-A5B2-40A1-2D982A6D9DAF}"/>
              </a:ext>
            </a:extLst>
          </p:cNvPr>
          <p:cNvGraphicFramePr/>
          <p:nvPr>
            <p:extLst>
              <p:ext uri="{D42A27DB-BD31-4B8C-83A1-F6EECF244321}">
                <p14:modId xmlns:p14="http://schemas.microsoft.com/office/powerpoint/2010/main" val="4293204729"/>
              </p:ext>
            </p:extLst>
          </p:nvPr>
        </p:nvGraphicFramePr>
        <p:xfrm>
          <a:off x="6212075" y="2457091"/>
          <a:ext cx="5132656" cy="3803686"/>
        </p:xfrm>
        <a:graphic>
          <a:graphicData uri="http://schemas.openxmlformats.org/drawingml/2006/table">
            <a:tbl>
              <a:tblPr firstRow="1">
                <a:noFill/>
              </a:tblPr>
              <a:tblGrid>
                <a:gridCol w="3081510">
                  <a:extLst>
                    <a:ext uri="{9D8B030D-6E8A-4147-A177-3AD203B41FA5}">
                      <a16:colId xmlns:a16="http://schemas.microsoft.com/office/drawing/2014/main" val="20000"/>
                    </a:ext>
                  </a:extLst>
                </a:gridCol>
                <a:gridCol w="2051146">
                  <a:extLst>
                    <a:ext uri="{9D8B030D-6E8A-4147-A177-3AD203B41FA5}">
                      <a16:colId xmlns:a16="http://schemas.microsoft.com/office/drawing/2014/main" val="20001"/>
                    </a:ext>
                  </a:extLst>
                </a:gridCol>
              </a:tblGrid>
              <a:tr h="441600">
                <a:tc>
                  <a:txBody>
                    <a:bodyPr/>
                    <a:lstStyle/>
                    <a:p>
                      <a:pPr marL="0" marR="0" lvl="0" indent="0" algn="l" rtl="0">
                        <a:spcBef>
                          <a:spcPts val="0"/>
                        </a:spcBef>
                        <a:spcAft>
                          <a:spcPts val="0"/>
                        </a:spcAft>
                        <a:buNone/>
                      </a:pPr>
                      <a:r>
                        <a:rPr lang="en-IE" sz="2400" b="1" u="none" strike="noStrike" cap="none" dirty="0">
                          <a:solidFill>
                            <a:schemeClr val="bg1"/>
                          </a:solidFill>
                        </a:rPr>
                        <a:t>Parameter</a:t>
                      </a:r>
                      <a:endParaRPr b="1" dirty="0">
                        <a:solidFill>
                          <a:schemeClr val="bg1"/>
                        </a:solidFill>
                      </a:endParaRPr>
                    </a:p>
                  </a:txBody>
                  <a:tcPr marL="91450" marR="91450" marT="45725" marB="45725">
                    <a:lnR w="12700" cap="flat" cmpd="sng">
                      <a:solidFill>
                        <a:srgbClr val="37C2D6"/>
                      </a:solidFill>
                      <a:prstDash val="solid"/>
                      <a:round/>
                      <a:headEnd type="none" w="sm" len="sm"/>
                      <a:tailEnd type="none" w="sm" len="sm"/>
                    </a:lnR>
                    <a:lnB w="19050" cap="flat" cmpd="sng">
                      <a:solidFill>
                        <a:schemeClr val="accent1"/>
                      </a:solidFill>
                      <a:prstDash val="solid"/>
                      <a:round/>
                      <a:headEnd type="none" w="sm" len="sm"/>
                      <a:tailEnd type="none" w="sm" len="sm"/>
                    </a:lnB>
                    <a:solidFill>
                      <a:schemeClr val="accent2"/>
                    </a:solidFill>
                  </a:tcPr>
                </a:tc>
                <a:tc>
                  <a:txBody>
                    <a:bodyPr/>
                    <a:lstStyle/>
                    <a:p>
                      <a:pPr marL="0" marR="0" lvl="0" indent="0" algn="ctr" rtl="0">
                        <a:spcBef>
                          <a:spcPts val="0"/>
                        </a:spcBef>
                        <a:spcAft>
                          <a:spcPts val="0"/>
                        </a:spcAft>
                        <a:buNone/>
                      </a:pPr>
                      <a:r>
                        <a:rPr lang="en-IE" sz="2400" b="1" u="none" strike="noStrike" cap="none" dirty="0">
                          <a:solidFill>
                            <a:schemeClr val="bg1"/>
                          </a:solidFill>
                        </a:rPr>
                        <a:t>Value</a:t>
                      </a:r>
                      <a:endParaRPr b="1" dirty="0">
                        <a:solidFill>
                          <a:schemeClr val="bg1"/>
                        </a:solidFill>
                      </a:endParaRPr>
                    </a:p>
                  </a:txBody>
                  <a:tcPr marL="91450" marR="91450" marT="45725" marB="45725">
                    <a:lnL w="12700" cap="flat" cmpd="sng">
                      <a:solidFill>
                        <a:srgbClr val="37C2D6"/>
                      </a:solidFill>
                      <a:prstDash val="solid"/>
                      <a:round/>
                      <a:headEnd type="none" w="sm" len="sm"/>
                      <a:tailEnd type="none" w="sm" len="sm"/>
                    </a:lnL>
                    <a:lnB w="19050" cap="flat" cmpd="sng">
                      <a:solidFill>
                        <a:schemeClr val="accent1"/>
                      </a:solidFill>
                      <a:prstDash val="solid"/>
                      <a:round/>
                      <a:headEnd type="none" w="sm" len="sm"/>
                      <a:tailEnd type="none" w="sm" len="sm"/>
                    </a:lnB>
                    <a:solidFill>
                      <a:schemeClr val="accent2"/>
                    </a:solidFill>
                  </a:tcPr>
                </a:tc>
                <a:extLst>
                  <a:ext uri="{0D108BD9-81ED-4DB2-BD59-A6C34878D82A}">
                    <a16:rowId xmlns:a16="http://schemas.microsoft.com/office/drawing/2014/main" val="10000"/>
                  </a:ext>
                </a:extLst>
              </a:tr>
              <a:tr h="557746">
                <a:tc>
                  <a:txBody>
                    <a:bodyPr/>
                    <a:lstStyle/>
                    <a:p>
                      <a:pPr marL="0" marR="0" lvl="0" indent="0" algn="l" rtl="0">
                        <a:lnSpc>
                          <a:spcPct val="100000"/>
                        </a:lnSpc>
                        <a:spcBef>
                          <a:spcPts val="0"/>
                        </a:spcBef>
                        <a:spcAft>
                          <a:spcPts val="0"/>
                        </a:spcAft>
                        <a:buClr>
                          <a:srgbClr val="000000"/>
                        </a:buClr>
                        <a:buSzPts val="2000"/>
                        <a:buFont typeface="Arial"/>
                        <a:buNone/>
                      </a:pPr>
                      <a:r>
                        <a:rPr lang="en-IE" sz="1800" b="0" u="none" strike="noStrike" cap="none" dirty="0">
                          <a:latin typeface="+mj-lt"/>
                        </a:rPr>
                        <a:t>Significance Level (2-sided)</a:t>
                      </a:r>
                      <a:endParaRPr sz="1800" b="0" u="none" strike="noStrike" cap="none" dirty="0">
                        <a:latin typeface="+mj-lt"/>
                        <a:ea typeface="Calibri"/>
                        <a:cs typeface="Calibri"/>
                        <a:sym typeface="Calibri"/>
                      </a:endParaRPr>
                    </a:p>
                  </a:txBody>
                  <a:tcPr marL="68575" marR="68575" marT="0" marB="0" anchor="ctr">
                    <a:lnR w="12700" cap="flat" cmpd="sng">
                      <a:solidFill>
                        <a:srgbClr val="37C2D6"/>
                      </a:solidFill>
                      <a:prstDash val="solid"/>
                      <a:round/>
                      <a:headEnd type="none" w="sm" len="sm"/>
                      <a:tailEnd type="none" w="sm" len="sm"/>
                    </a:lnR>
                    <a:lnT w="19050" cap="flat" cmpd="sng">
                      <a:solidFill>
                        <a:schemeClr val="accent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en-IE" sz="1800" u="none" strike="noStrike" cap="none" dirty="0">
                          <a:latin typeface="+mj-lt"/>
                        </a:rPr>
                        <a:t>0.05</a:t>
                      </a:r>
                      <a:endParaRPr sz="1800" u="none" strike="noStrike" cap="none" dirty="0">
                        <a:latin typeface="+mj-lt"/>
                        <a:ea typeface="Calibri"/>
                        <a:cs typeface="Calibri"/>
                        <a:sym typeface="Calibri"/>
                      </a:endParaRPr>
                    </a:p>
                  </a:txBody>
                  <a:tcPr marL="68575" marR="68575" marT="0" marB="0" anchor="ctr">
                    <a:lnL w="12700" cap="flat" cmpd="sng">
                      <a:solidFill>
                        <a:srgbClr val="37C2D6"/>
                      </a:solidFill>
                      <a:prstDash val="solid"/>
                      <a:round/>
                      <a:headEnd type="none" w="sm" len="sm"/>
                      <a:tailEnd type="none" w="sm" len="sm"/>
                    </a:lnL>
                    <a:lnT w="19050" cap="flat" cmpd="sng">
                      <a:solidFill>
                        <a:schemeClr val="accent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557746">
                <a:tc>
                  <a:txBody>
                    <a:bodyPr/>
                    <a:lstStyle/>
                    <a:p>
                      <a:pPr marL="0" marR="0" lvl="0" indent="0" algn="l" rtl="0">
                        <a:lnSpc>
                          <a:spcPct val="100000"/>
                        </a:lnSpc>
                        <a:spcBef>
                          <a:spcPts val="0"/>
                        </a:spcBef>
                        <a:spcAft>
                          <a:spcPts val="0"/>
                        </a:spcAft>
                        <a:buClr>
                          <a:srgbClr val="000000"/>
                        </a:buClr>
                        <a:buSzPts val="2000"/>
                        <a:buFont typeface="Arial"/>
                        <a:buNone/>
                      </a:pPr>
                      <a:r>
                        <a:rPr lang="en-IE" sz="1800" b="0" u="none" strike="noStrike" cap="none" dirty="0">
                          <a:latin typeface="+mj-lt"/>
                          <a:ea typeface="Calibri"/>
                          <a:cs typeface="Calibri"/>
                          <a:sym typeface="Calibri"/>
                        </a:rPr>
                        <a:t>Mean Difference</a:t>
                      </a:r>
                      <a:endParaRPr sz="1800" b="0" u="none" strike="noStrike" cap="none" dirty="0">
                        <a:latin typeface="+mj-lt"/>
                        <a:ea typeface="Calibri"/>
                        <a:cs typeface="Calibri"/>
                        <a:sym typeface="Calibri"/>
                      </a:endParaRPr>
                    </a:p>
                  </a:txBody>
                  <a:tcPr marL="68575" marR="68575" marT="0" marB="0" anchor="ctr">
                    <a:lnR w="12700" cap="flat" cmpd="sng">
                      <a:solidFill>
                        <a:srgbClr val="37C2D6"/>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en-IE" sz="1800" u="none" strike="noStrike" cap="none" dirty="0">
                          <a:latin typeface="+mj-lt"/>
                          <a:ea typeface="Calibri"/>
                          <a:cs typeface="Calibri"/>
                          <a:sym typeface="Calibri"/>
                        </a:rPr>
                        <a:t>2.6</a:t>
                      </a:r>
                      <a:endParaRPr sz="1800" u="none" strike="noStrike" cap="none" dirty="0">
                        <a:latin typeface="+mj-lt"/>
                        <a:ea typeface="Calibri"/>
                        <a:cs typeface="Calibri"/>
                        <a:sym typeface="Calibri"/>
                      </a:endParaRPr>
                    </a:p>
                  </a:txBody>
                  <a:tcPr marL="68575" marR="68575" marT="0" marB="0" anchor="ctr">
                    <a:lnL w="12700" cap="flat" cmpd="sng">
                      <a:solidFill>
                        <a:srgbClr val="37C2D6"/>
                      </a:solidFill>
                      <a:prstDash val="solid"/>
                      <a:round/>
                      <a:headEnd type="none" w="sm" len="sm"/>
                      <a:tailEnd type="none" w="sm" len="sm"/>
                    </a:lnL>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557746">
                <a:tc>
                  <a:txBody>
                    <a:bodyPr/>
                    <a:lstStyle/>
                    <a:p>
                      <a:pPr marL="0" marR="0" lvl="0" indent="0" algn="l" rtl="0">
                        <a:lnSpc>
                          <a:spcPct val="100000"/>
                        </a:lnSpc>
                        <a:spcBef>
                          <a:spcPts val="0"/>
                        </a:spcBef>
                        <a:spcAft>
                          <a:spcPts val="0"/>
                        </a:spcAft>
                        <a:buClr>
                          <a:srgbClr val="000000"/>
                        </a:buClr>
                        <a:buSzPts val="2000"/>
                        <a:buFont typeface="Arial"/>
                        <a:buNone/>
                      </a:pPr>
                      <a:r>
                        <a:rPr lang="en-IE" sz="1800" b="0" u="none" strike="noStrike" cap="none" dirty="0">
                          <a:latin typeface="+mj-lt"/>
                        </a:rPr>
                        <a:t>Standard Deviation</a:t>
                      </a:r>
                      <a:endParaRPr sz="1800" b="0" u="none" strike="noStrike" cap="none" dirty="0">
                        <a:latin typeface="+mj-lt"/>
                        <a:ea typeface="Calibri"/>
                        <a:cs typeface="Calibri"/>
                        <a:sym typeface="Calibri"/>
                      </a:endParaRPr>
                    </a:p>
                  </a:txBody>
                  <a:tcPr marL="68575" marR="68575" marT="0" marB="0" anchor="ctr">
                    <a:lnR w="12700" cap="flat" cmpd="sng">
                      <a:solidFill>
                        <a:srgbClr val="37C2D6"/>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en-IE" sz="1800" u="none" strike="noStrike" cap="none" dirty="0">
                          <a:latin typeface="+mj-lt"/>
                          <a:ea typeface="Calibri"/>
                          <a:cs typeface="Calibri"/>
                          <a:sym typeface="Calibri"/>
                        </a:rPr>
                        <a:t>10.6</a:t>
                      </a:r>
                      <a:endParaRPr sz="1800" u="none" strike="noStrike" cap="none" dirty="0">
                        <a:latin typeface="+mj-lt"/>
                      </a:endParaRPr>
                    </a:p>
                  </a:txBody>
                  <a:tcPr marL="68575" marR="68575" marT="0" marB="0" anchor="ctr">
                    <a:lnL w="12700" cap="flat" cmpd="sng">
                      <a:solidFill>
                        <a:srgbClr val="37C2D6"/>
                      </a:solidFill>
                      <a:prstDash val="solid"/>
                      <a:round/>
                      <a:headEnd type="none" w="sm" len="sm"/>
                      <a:tailEnd type="none" w="sm" len="sm"/>
                    </a:lnL>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557746">
                <a:tc>
                  <a:txBody>
                    <a:bodyPr/>
                    <a:lstStyle/>
                    <a:p>
                      <a:pPr marL="0" marR="0" lvl="0" indent="0" algn="l" rtl="0">
                        <a:lnSpc>
                          <a:spcPct val="100000"/>
                        </a:lnSpc>
                        <a:spcBef>
                          <a:spcPts val="0"/>
                        </a:spcBef>
                        <a:spcAft>
                          <a:spcPts val="0"/>
                        </a:spcAft>
                        <a:buClr>
                          <a:srgbClr val="000000"/>
                        </a:buClr>
                        <a:buSzPts val="2000"/>
                        <a:buFont typeface="Arial"/>
                        <a:buNone/>
                      </a:pPr>
                      <a:r>
                        <a:rPr lang="en-IE" sz="1800" b="0" u="none" strike="noStrike" cap="none" dirty="0">
                          <a:latin typeface="+mj-lt"/>
                        </a:rPr>
                        <a:t>Power</a:t>
                      </a:r>
                      <a:endParaRPr sz="1800" b="0" u="none" strike="noStrike" cap="none" dirty="0">
                        <a:latin typeface="+mj-lt"/>
                        <a:ea typeface="Calibri"/>
                        <a:cs typeface="Calibri"/>
                        <a:sym typeface="Calibri"/>
                      </a:endParaRPr>
                    </a:p>
                  </a:txBody>
                  <a:tcPr marL="68575" marR="68575" marT="0" marB="0" anchor="ctr">
                    <a:lnR w="12700" cap="flat" cmpd="sng">
                      <a:solidFill>
                        <a:srgbClr val="37C2D6"/>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en-IE" sz="1800" u="none" strike="noStrike" cap="none" dirty="0">
                          <a:latin typeface="+mj-lt"/>
                        </a:rPr>
                        <a:t>80%</a:t>
                      </a:r>
                      <a:endParaRPr sz="1800" u="none" strike="noStrike" cap="none" dirty="0">
                        <a:latin typeface="+mj-lt"/>
                        <a:ea typeface="Calibri"/>
                        <a:cs typeface="Calibri"/>
                        <a:sym typeface="Calibri"/>
                      </a:endParaRPr>
                    </a:p>
                  </a:txBody>
                  <a:tcPr marL="68575" marR="68575" marT="0" marB="0" anchor="ctr">
                    <a:lnL w="12700" cap="flat" cmpd="sng">
                      <a:solidFill>
                        <a:srgbClr val="37C2D6"/>
                      </a:solidFill>
                      <a:prstDash val="solid"/>
                      <a:round/>
                      <a:headEnd type="none" w="sm" len="sm"/>
                      <a:tailEnd type="none" w="sm" len="sm"/>
                    </a:lnL>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r h="557746">
                <a:tc>
                  <a:txBody>
                    <a:bodyPr/>
                    <a:lstStyle/>
                    <a:p>
                      <a:pPr marL="0" marR="0" lvl="0" indent="0" algn="l" rtl="0">
                        <a:lnSpc>
                          <a:spcPct val="100000"/>
                        </a:lnSpc>
                        <a:spcBef>
                          <a:spcPts val="0"/>
                        </a:spcBef>
                        <a:spcAft>
                          <a:spcPts val="0"/>
                        </a:spcAft>
                        <a:buClr>
                          <a:srgbClr val="000000"/>
                        </a:buClr>
                        <a:buSzPts val="2000"/>
                        <a:buFont typeface="Arial"/>
                        <a:buNone/>
                      </a:pPr>
                      <a:r>
                        <a:rPr lang="en-IE" sz="1800" b="0" u="none" strike="noStrike" cap="none" dirty="0">
                          <a:latin typeface="+mj-lt"/>
                        </a:rPr>
                        <a:t>Sample Size (per group)</a:t>
                      </a:r>
                      <a:endParaRPr sz="1800" b="0" u="none" strike="noStrike" cap="none" dirty="0">
                        <a:latin typeface="+mj-lt"/>
                        <a:ea typeface="Calibri"/>
                        <a:cs typeface="Calibri"/>
                        <a:sym typeface="Calibri"/>
                      </a:endParaRPr>
                    </a:p>
                  </a:txBody>
                  <a:tcPr marL="68575" marR="68575" marT="0" marB="0" anchor="ctr">
                    <a:lnR w="12700" cap="flat" cmpd="sng">
                      <a:solidFill>
                        <a:srgbClr val="37C2D6"/>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en-IE" sz="1800" b="0" i="0" u="none" strike="noStrike" cap="none" dirty="0">
                          <a:solidFill>
                            <a:schemeClr val="dk1"/>
                          </a:solidFill>
                          <a:latin typeface="+mj-lt"/>
                          <a:ea typeface="Calibri"/>
                          <a:cs typeface="Calibri"/>
                          <a:sym typeface="Calibri"/>
                        </a:rPr>
                        <a:t>524/2 = 262</a:t>
                      </a:r>
                      <a:endParaRPr sz="1800" u="none" strike="noStrike" cap="none" dirty="0">
                        <a:latin typeface="+mj-lt"/>
                        <a:ea typeface="Calibri"/>
                        <a:cs typeface="Calibri"/>
                        <a:sym typeface="Calibri"/>
                      </a:endParaRPr>
                    </a:p>
                  </a:txBody>
                  <a:tcPr marL="68575" marR="68575" marT="0" marB="0" anchor="ctr">
                    <a:lnL w="12700" cap="flat" cmpd="sng">
                      <a:solidFill>
                        <a:srgbClr val="37C2D6"/>
                      </a:solidFill>
                      <a:prstDash val="solid"/>
                      <a:round/>
                      <a:headEnd type="none" w="sm" len="sm"/>
                      <a:tailEnd type="none" w="sm" len="sm"/>
                    </a:lnL>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5"/>
                  </a:ext>
                </a:extLst>
              </a:tr>
              <a:tr h="557746">
                <a:tc>
                  <a:txBody>
                    <a:bodyPr/>
                    <a:lstStyle/>
                    <a:p>
                      <a:pPr marL="0" marR="0" lvl="0" indent="0" algn="l" rtl="0">
                        <a:lnSpc>
                          <a:spcPct val="100000"/>
                        </a:lnSpc>
                        <a:spcBef>
                          <a:spcPts val="0"/>
                        </a:spcBef>
                        <a:spcAft>
                          <a:spcPts val="0"/>
                        </a:spcAft>
                        <a:buClr>
                          <a:srgbClr val="000000"/>
                        </a:buClr>
                        <a:buSzPts val="2000"/>
                        <a:buFont typeface="Arial"/>
                        <a:buNone/>
                      </a:pPr>
                      <a:r>
                        <a:rPr lang="en-IE" sz="1800" b="0" u="none" strike="noStrike" cap="none" dirty="0">
                          <a:latin typeface="+mj-lt"/>
                        </a:rPr>
                        <a:t>Sample Size (post-dropout)</a:t>
                      </a:r>
                      <a:endParaRPr sz="1800" b="0" u="none" strike="noStrike" cap="none" dirty="0">
                        <a:latin typeface="+mj-lt"/>
                        <a:ea typeface="Calibri"/>
                        <a:cs typeface="Calibri"/>
                        <a:sym typeface="Calibri"/>
                      </a:endParaRPr>
                    </a:p>
                  </a:txBody>
                  <a:tcPr marL="68575" marR="68575" marT="0" marB="0" anchor="ctr">
                    <a:lnR w="12700" cap="flat" cmpd="sng">
                      <a:solidFill>
                        <a:srgbClr val="37C2D6"/>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en-IE" sz="1800" u="none" strike="noStrike" cap="none" dirty="0">
                          <a:latin typeface="+mj-lt"/>
                          <a:ea typeface="Calibri"/>
                          <a:cs typeface="Calibri"/>
                          <a:sym typeface="Calibri"/>
                        </a:rPr>
                        <a:t>524/(0.97) = 540</a:t>
                      </a:r>
                      <a:endParaRPr sz="1800" u="none" strike="noStrike" cap="none" dirty="0">
                        <a:latin typeface="+mj-lt"/>
                        <a:ea typeface="Calibri"/>
                        <a:cs typeface="Calibri"/>
                        <a:sym typeface="Calibri"/>
                      </a:endParaRPr>
                    </a:p>
                  </a:txBody>
                  <a:tcPr marL="68575" marR="68575" marT="0" marB="0" anchor="ctr">
                    <a:lnL w="12700" cap="flat" cmpd="sng">
                      <a:solidFill>
                        <a:srgbClr val="37C2D6"/>
                      </a:solidFill>
                      <a:prstDash val="solid"/>
                      <a:round/>
                      <a:headEnd type="none" w="sm" len="sm"/>
                      <a:tailEnd type="none" w="sm" len="sm"/>
                    </a:lnL>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6"/>
                  </a:ext>
                </a:extLst>
              </a:tr>
            </a:tbl>
          </a:graphicData>
        </a:graphic>
      </p:graphicFrame>
      <p:pic>
        <p:nvPicPr>
          <p:cNvPr id="3" name="Picture 2">
            <a:extLst>
              <a:ext uri="{FF2B5EF4-FFF2-40B4-BE49-F238E27FC236}">
                <a16:creationId xmlns:a16="http://schemas.microsoft.com/office/drawing/2014/main" id="{BE2AABB1-F429-619F-0DE0-4D04510AE460}"/>
              </a:ext>
            </a:extLst>
          </p:cNvPr>
          <p:cNvPicPr>
            <a:picLocks noChangeAspect="1"/>
          </p:cNvPicPr>
          <p:nvPr/>
        </p:nvPicPr>
        <p:blipFill>
          <a:blip r:embed="rId3"/>
          <a:stretch>
            <a:fillRect/>
          </a:stretch>
        </p:blipFill>
        <p:spPr>
          <a:xfrm>
            <a:off x="6315408" y="1413353"/>
            <a:ext cx="5188366" cy="766945"/>
          </a:xfrm>
          <a:prstGeom prst="rect">
            <a:avLst/>
          </a:prstGeom>
        </p:spPr>
      </p:pic>
    </p:spTree>
    <p:extLst>
      <p:ext uri="{BB962C8B-B14F-4D97-AF65-F5344CB8AC3E}">
        <p14:creationId xmlns:p14="http://schemas.microsoft.com/office/powerpoint/2010/main" val="39072004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26">
          <a:extLst>
            <a:ext uri="{FF2B5EF4-FFF2-40B4-BE49-F238E27FC236}">
              <a16:creationId xmlns:a16="http://schemas.microsoft.com/office/drawing/2014/main" id="{F85EEF0D-EAD5-8D09-E2A6-3D3880702C54}"/>
            </a:ext>
          </a:extLst>
        </p:cNvPr>
        <p:cNvGrpSpPr/>
        <p:nvPr/>
      </p:nvGrpSpPr>
      <p:grpSpPr>
        <a:xfrm>
          <a:off x="0" y="0"/>
          <a:ext cx="0" cy="0"/>
          <a:chOff x="0" y="0"/>
          <a:chExt cx="0" cy="0"/>
        </a:xfrm>
      </p:grpSpPr>
      <p:sp>
        <p:nvSpPr>
          <p:cNvPr id="2127" name="Google Shape;2127;g2b148969348_0_114">
            <a:extLst>
              <a:ext uri="{FF2B5EF4-FFF2-40B4-BE49-F238E27FC236}">
                <a16:creationId xmlns:a16="http://schemas.microsoft.com/office/drawing/2014/main" id="{7E9344FC-F070-0653-BD15-224154144730}"/>
              </a:ext>
            </a:extLst>
          </p:cNvPr>
          <p:cNvSpPr txBox="1">
            <a:spLocks noGrp="1"/>
          </p:cNvSpPr>
          <p:nvPr>
            <p:ph type="title"/>
          </p:nvPr>
        </p:nvSpPr>
        <p:spPr>
          <a:xfrm>
            <a:off x="632297" y="342900"/>
            <a:ext cx="11117263" cy="710648"/>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chemeClr val="dk1"/>
              </a:buClr>
              <a:buSzPts val="4400"/>
              <a:buFont typeface="Calibri"/>
              <a:buNone/>
            </a:pPr>
            <a:r>
              <a:rPr lang="en-IE" dirty="0"/>
              <a:t>Trial Design Choice Power Summary</a:t>
            </a:r>
            <a:endParaRPr dirty="0"/>
          </a:p>
        </p:txBody>
      </p:sp>
      <p:graphicFrame>
        <p:nvGraphicFramePr>
          <p:cNvPr id="4" name="Google Shape;2239;g2b1c0db4310_0_57">
            <a:extLst>
              <a:ext uri="{FF2B5EF4-FFF2-40B4-BE49-F238E27FC236}">
                <a16:creationId xmlns:a16="http://schemas.microsoft.com/office/drawing/2014/main" id="{4FF314B1-A324-D926-F29D-538A917C90B8}"/>
              </a:ext>
            </a:extLst>
          </p:cNvPr>
          <p:cNvGraphicFramePr/>
          <p:nvPr>
            <p:extLst>
              <p:ext uri="{D42A27DB-BD31-4B8C-83A1-F6EECF244321}">
                <p14:modId xmlns:p14="http://schemas.microsoft.com/office/powerpoint/2010/main" val="1792703993"/>
              </p:ext>
            </p:extLst>
          </p:nvPr>
        </p:nvGraphicFramePr>
        <p:xfrm>
          <a:off x="632297" y="1147865"/>
          <a:ext cx="10690699" cy="4970544"/>
        </p:xfrm>
        <a:graphic>
          <a:graphicData uri="http://schemas.openxmlformats.org/drawingml/2006/table">
            <a:tbl>
              <a:tblPr bandCol="1">
                <a:noFill/>
              </a:tblPr>
              <a:tblGrid>
                <a:gridCol w="2188724">
                  <a:extLst>
                    <a:ext uri="{9D8B030D-6E8A-4147-A177-3AD203B41FA5}">
                      <a16:colId xmlns:a16="http://schemas.microsoft.com/office/drawing/2014/main" val="20001"/>
                    </a:ext>
                  </a:extLst>
                </a:gridCol>
                <a:gridCol w="8501975">
                  <a:extLst>
                    <a:ext uri="{9D8B030D-6E8A-4147-A177-3AD203B41FA5}">
                      <a16:colId xmlns:a16="http://schemas.microsoft.com/office/drawing/2014/main" val="20002"/>
                    </a:ext>
                  </a:extLst>
                </a:gridCol>
              </a:tblGrid>
              <a:tr h="936287">
                <a:tc>
                  <a:txBody>
                    <a:bodyPr/>
                    <a:lstStyle/>
                    <a:p>
                      <a:pPr marL="0" marR="0" lvl="0" indent="0" algn="ctr" rtl="0">
                        <a:spcBef>
                          <a:spcPts val="0"/>
                        </a:spcBef>
                        <a:spcAft>
                          <a:spcPts val="0"/>
                        </a:spcAft>
                        <a:buNone/>
                      </a:pPr>
                      <a:r>
                        <a:rPr lang="en-IE" sz="2000" b="1" u="none" strike="noStrike" cap="none" dirty="0">
                          <a:solidFill>
                            <a:schemeClr val="lt1"/>
                          </a:solidFill>
                          <a:latin typeface="Calibri" panose="020F0502020204030204" pitchFamily="34" charset="0"/>
                          <a:cs typeface="Calibri" panose="020F0502020204030204" pitchFamily="34" charset="0"/>
                        </a:rPr>
                        <a:t>Dichotomization</a:t>
                      </a:r>
                    </a:p>
                  </a:txBody>
                  <a:tcPr marL="91450" marR="91450" marT="91450" marB="91450" anchor="ctr">
                    <a:lnL w="9525" cap="flat" cmpd="sng">
                      <a:solidFill>
                        <a:srgbClr val="000000">
                          <a:alpha val="0"/>
                        </a:srgbClr>
                      </a:solidFill>
                      <a:prstDash val="solid"/>
                      <a:round/>
                      <a:headEnd type="none" w="sm" len="sm"/>
                      <a:tailEnd type="none" w="sm" len="sm"/>
                    </a:lnL>
                    <a:lnR w="38100" cap="flat" cmpd="sng">
                      <a:solidFill>
                        <a:schemeClr val="accent2"/>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lgn="ctr">
                      <a:solidFill>
                        <a:schemeClr val="lt1"/>
                      </a:solidFill>
                      <a:prstDash val="solid"/>
                      <a:round/>
                      <a:headEnd type="none" w="sm" len="sm"/>
                      <a:tailEnd type="none" w="sm" len="sm"/>
                    </a:lnB>
                    <a:solidFill>
                      <a:srgbClr val="262626">
                        <a:alpha val="49800"/>
                      </a:srgbClr>
                    </a:solidFill>
                  </a:tcPr>
                </a:tc>
                <a:tc>
                  <a:txBody>
                    <a:bodyPr/>
                    <a:lstStyle/>
                    <a:p>
                      <a:pPr marL="0" marR="0" lvl="0" indent="0" algn="l" rtl="0">
                        <a:spcBef>
                          <a:spcPts val="0"/>
                        </a:spcBef>
                        <a:spcAft>
                          <a:spcPts val="0"/>
                        </a:spcAft>
                        <a:buClr>
                          <a:schemeClr val="dk1"/>
                        </a:buClr>
                        <a:buSzPts val="2000"/>
                        <a:buFont typeface="Arial"/>
                        <a:buNone/>
                      </a:pPr>
                      <a:r>
                        <a:rPr lang="en-IE" sz="2000" b="0" u="none" strike="noStrike" cap="none" dirty="0">
                          <a:solidFill>
                            <a:schemeClr val="dk1"/>
                          </a:solidFill>
                          <a:latin typeface="Calibri" panose="020F0502020204030204" pitchFamily="34" charset="0"/>
                          <a:cs typeface="Calibri" panose="020F0502020204030204" pitchFamily="34" charset="0"/>
                        </a:rPr>
                        <a:t>Always significantly reduces power/increases sample size vs continuous measure – responder analysis (nearly) always a poor choice! </a:t>
                      </a:r>
                      <a:endParaRPr dirty="0">
                        <a:latin typeface="Calibri" panose="020F0502020204030204" pitchFamily="34" charset="0"/>
                        <a:cs typeface="Calibri" panose="020F0502020204030204" pitchFamily="34" charset="0"/>
                      </a:endParaRPr>
                    </a:p>
                  </a:txBody>
                  <a:tcPr marL="91450" marR="91450" marT="91450" marB="91450" anchor="ctr">
                    <a:lnL w="38100" cap="flat" cmpd="sng">
                      <a:solidFill>
                        <a:schemeClr val="accent2"/>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lt1"/>
                      </a:solidFill>
                      <a:prstDash val="solid"/>
                      <a:round/>
                      <a:headEnd type="none" w="sm" len="sm"/>
                      <a:tailEnd type="none" w="sm" len="sm"/>
                    </a:lnB>
                    <a:solidFill>
                      <a:srgbClr val="D6F2F6">
                        <a:alpha val="49800"/>
                      </a:srgbClr>
                    </a:solidFill>
                  </a:tcPr>
                </a:tc>
                <a:extLst>
                  <a:ext uri="{0D108BD9-81ED-4DB2-BD59-A6C34878D82A}">
                    <a16:rowId xmlns:a16="http://schemas.microsoft.com/office/drawing/2014/main" val="10000"/>
                  </a:ext>
                </a:extLst>
              </a:tr>
              <a:tr h="936287">
                <a:tc>
                  <a:txBody>
                    <a:bodyPr/>
                    <a:lstStyle/>
                    <a:p>
                      <a:pPr marL="0" marR="0" lvl="0" indent="0" algn="ctr" rtl="0">
                        <a:spcBef>
                          <a:spcPts val="0"/>
                        </a:spcBef>
                        <a:spcAft>
                          <a:spcPts val="0"/>
                        </a:spcAft>
                        <a:buNone/>
                      </a:pPr>
                      <a:r>
                        <a:rPr lang="en-IE" sz="2000" b="1" u="none" strike="noStrike" cap="none" dirty="0">
                          <a:solidFill>
                            <a:schemeClr val="lt1"/>
                          </a:solidFill>
                          <a:latin typeface="Calibri" panose="020F0502020204030204" pitchFamily="34" charset="0"/>
                          <a:cs typeface="Calibri" panose="020F0502020204030204" pitchFamily="34" charset="0"/>
                        </a:rPr>
                        <a:t>Including Covariates</a:t>
                      </a:r>
                      <a:endParaRPr dirty="0">
                        <a:latin typeface="Calibri" panose="020F0502020204030204" pitchFamily="34" charset="0"/>
                        <a:cs typeface="Calibri" panose="020F0502020204030204" pitchFamily="34" charset="0"/>
                      </a:endParaRPr>
                    </a:p>
                  </a:txBody>
                  <a:tcPr marL="91450" marR="91450" marT="91450" marB="91450" anchor="ctr">
                    <a:lnL w="9525" cap="flat" cmpd="sng">
                      <a:solidFill>
                        <a:srgbClr val="000000">
                          <a:alpha val="0"/>
                        </a:srgbClr>
                      </a:solidFill>
                      <a:prstDash val="solid"/>
                      <a:round/>
                      <a:headEnd type="none" w="sm" len="sm"/>
                      <a:tailEnd type="none" w="sm" len="sm"/>
                    </a:lnL>
                    <a:lnR w="38100" cap="flat" cmpd="sng">
                      <a:solidFill>
                        <a:schemeClr val="accent2"/>
                      </a:solidFill>
                      <a:prstDash val="solid"/>
                      <a:round/>
                      <a:headEnd type="none" w="sm" len="sm"/>
                      <a:tailEnd type="none" w="sm" len="sm"/>
                    </a:lnR>
                    <a:lnT w="12700" cap="flat" cmpd="sng" algn="ctr">
                      <a:solidFill>
                        <a:schemeClr val="lt1"/>
                      </a:solidFill>
                      <a:prstDash val="solid"/>
                      <a:round/>
                      <a:headEnd type="none" w="sm" len="sm"/>
                      <a:tailEnd type="none" w="sm" len="sm"/>
                    </a:lnT>
                    <a:lnB w="12700" cap="flat" cmpd="sng" algn="ctr">
                      <a:solidFill>
                        <a:schemeClr val="lt1"/>
                      </a:solidFill>
                      <a:prstDash val="solid"/>
                      <a:round/>
                      <a:headEnd type="none" w="sm" len="sm"/>
                      <a:tailEnd type="none" w="sm" len="sm"/>
                    </a:lnB>
                    <a:solidFill>
                      <a:srgbClr val="262626">
                        <a:alpha val="49800"/>
                      </a:srgbClr>
                    </a:solidFill>
                  </a:tcPr>
                </a:tc>
                <a:tc>
                  <a:txBody>
                    <a:bodyPr/>
                    <a:lstStyle/>
                    <a:p>
                      <a:pPr marL="0" marR="0" lvl="0" indent="0" algn="l" rtl="0">
                        <a:spcBef>
                          <a:spcPts val="0"/>
                        </a:spcBef>
                        <a:spcAft>
                          <a:spcPts val="0"/>
                        </a:spcAft>
                        <a:buClr>
                          <a:schemeClr val="dk1"/>
                        </a:buClr>
                        <a:buSzPts val="2000"/>
                        <a:buFont typeface="Arial"/>
                        <a:buNone/>
                      </a:pPr>
                      <a:r>
                        <a:rPr lang="en-IE" sz="2000" b="0" u="none" strike="noStrike" cap="none" dirty="0">
                          <a:solidFill>
                            <a:schemeClr val="dk1"/>
                          </a:solidFill>
                          <a:latin typeface="Calibri" panose="020F0502020204030204" pitchFamily="34" charset="0"/>
                          <a:ea typeface="Calibri"/>
                          <a:cs typeface="Calibri" panose="020F0502020204030204" pitchFamily="34" charset="0"/>
                          <a:sym typeface="Calibri"/>
                        </a:rPr>
                        <a:t>Increases power proportional to variance explained (R</a:t>
                      </a:r>
                      <a:r>
                        <a:rPr lang="en-IE" sz="2000" b="0" u="none" strike="noStrike" cap="none" baseline="30000" dirty="0">
                          <a:solidFill>
                            <a:schemeClr val="dk1"/>
                          </a:solidFill>
                          <a:latin typeface="Calibri" panose="020F0502020204030204" pitchFamily="34" charset="0"/>
                          <a:ea typeface="Calibri"/>
                          <a:cs typeface="Calibri" panose="020F0502020204030204" pitchFamily="34" charset="0"/>
                          <a:sym typeface="Calibri"/>
                        </a:rPr>
                        <a:t>2</a:t>
                      </a:r>
                      <a:r>
                        <a:rPr lang="en-IE" sz="2000" b="0" u="none" strike="noStrike" cap="none" dirty="0">
                          <a:solidFill>
                            <a:schemeClr val="dk1"/>
                          </a:solidFill>
                          <a:latin typeface="Calibri" panose="020F0502020204030204" pitchFamily="34" charset="0"/>
                          <a:ea typeface="Calibri"/>
                          <a:cs typeface="Calibri" panose="020F0502020204030204" pitchFamily="34" charset="0"/>
                          <a:sym typeface="Calibri"/>
                        </a:rPr>
                        <a:t>) if included in model –  no gain with score change alone + only include pre-randomization covariate</a:t>
                      </a:r>
                      <a:endParaRPr dirty="0">
                        <a:latin typeface="Calibri" panose="020F0502020204030204" pitchFamily="34" charset="0"/>
                        <a:cs typeface="Calibri" panose="020F0502020204030204" pitchFamily="34" charset="0"/>
                      </a:endParaRPr>
                    </a:p>
                  </a:txBody>
                  <a:tcPr marL="91450" marR="91450" marT="91450" marB="91450" anchor="ctr">
                    <a:lnL w="38100" cap="flat" cmpd="sng">
                      <a:solidFill>
                        <a:schemeClr val="accent2"/>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D6F2F6">
                        <a:alpha val="49800"/>
                      </a:srgbClr>
                    </a:solidFill>
                  </a:tcPr>
                </a:tc>
                <a:extLst>
                  <a:ext uri="{0D108BD9-81ED-4DB2-BD59-A6C34878D82A}">
                    <a16:rowId xmlns:a16="http://schemas.microsoft.com/office/drawing/2014/main" val="10001"/>
                  </a:ext>
                </a:extLst>
              </a:tr>
              <a:tr h="1064383">
                <a:tc>
                  <a:txBody>
                    <a:bodyPr/>
                    <a:lstStyle/>
                    <a:p>
                      <a:pPr marL="0" marR="0" lvl="0" indent="0" algn="ctr" rtl="0">
                        <a:spcBef>
                          <a:spcPts val="0"/>
                        </a:spcBef>
                        <a:spcAft>
                          <a:spcPts val="0"/>
                        </a:spcAft>
                        <a:buNone/>
                      </a:pPr>
                      <a:r>
                        <a:rPr lang="en-IE" sz="2000" b="1" u="none" strike="noStrike" cap="none" dirty="0">
                          <a:solidFill>
                            <a:schemeClr val="lt1"/>
                          </a:solidFill>
                          <a:latin typeface="Calibri" panose="020F0502020204030204" pitchFamily="34" charset="0"/>
                          <a:cs typeface="Calibri" panose="020F0502020204030204" pitchFamily="34" charset="0"/>
                        </a:rPr>
                        <a:t>Group Sequential Design</a:t>
                      </a:r>
                      <a:endParaRPr dirty="0">
                        <a:latin typeface="Calibri" panose="020F0502020204030204" pitchFamily="34" charset="0"/>
                        <a:cs typeface="Calibri" panose="020F0502020204030204" pitchFamily="34" charset="0"/>
                      </a:endParaRPr>
                    </a:p>
                  </a:txBody>
                  <a:tcPr marL="91450" marR="91450" marT="91450" marB="91450" anchor="ctr">
                    <a:lnL w="9525" cap="flat" cmpd="sng">
                      <a:solidFill>
                        <a:srgbClr val="000000">
                          <a:alpha val="0"/>
                        </a:srgbClr>
                      </a:solidFill>
                      <a:prstDash val="solid"/>
                      <a:round/>
                      <a:headEnd type="none" w="sm" len="sm"/>
                      <a:tailEnd type="none" w="sm" len="sm"/>
                    </a:lnL>
                    <a:lnR w="38100" cap="flat" cmpd="sng">
                      <a:solidFill>
                        <a:schemeClr val="accent2"/>
                      </a:solidFill>
                      <a:prstDash val="solid"/>
                      <a:round/>
                      <a:headEnd type="none" w="sm" len="sm"/>
                      <a:tailEnd type="none" w="sm" len="sm"/>
                    </a:lnR>
                    <a:lnT w="12700" cap="flat" cmpd="sng" algn="ctr">
                      <a:solidFill>
                        <a:schemeClr val="lt1"/>
                      </a:solidFill>
                      <a:prstDash val="solid"/>
                      <a:round/>
                      <a:headEnd type="none" w="sm" len="sm"/>
                      <a:tailEnd type="none" w="sm" len="sm"/>
                    </a:lnT>
                    <a:lnB w="12700" cap="flat" cmpd="sng" algn="ctr">
                      <a:solidFill>
                        <a:schemeClr val="lt1"/>
                      </a:solidFill>
                      <a:prstDash val="solid"/>
                      <a:round/>
                      <a:headEnd type="none" w="sm" len="sm"/>
                      <a:tailEnd type="none" w="sm" len="sm"/>
                    </a:lnB>
                    <a:solidFill>
                      <a:srgbClr val="262626">
                        <a:alpha val="49800"/>
                      </a:srgbClr>
                    </a:solidFill>
                  </a:tcPr>
                </a:tc>
                <a:tc>
                  <a:txBody>
                    <a:bodyPr/>
                    <a:lstStyle/>
                    <a:p>
                      <a:pPr marL="0" marR="0" lvl="0" indent="0" algn="l" rtl="0">
                        <a:lnSpc>
                          <a:spcPct val="100000"/>
                        </a:lnSpc>
                        <a:spcBef>
                          <a:spcPts val="0"/>
                        </a:spcBef>
                        <a:spcAft>
                          <a:spcPts val="0"/>
                        </a:spcAft>
                        <a:buClr>
                          <a:schemeClr val="dk1"/>
                        </a:buClr>
                        <a:buSzPts val="2000"/>
                        <a:buFont typeface="Arial"/>
                        <a:buNone/>
                      </a:pPr>
                      <a:r>
                        <a:rPr lang="en-IE" sz="2000" b="0" u="none" strike="noStrike" cap="none" dirty="0">
                          <a:solidFill>
                            <a:schemeClr val="dk1"/>
                          </a:solidFill>
                          <a:latin typeface="Calibri" panose="020F0502020204030204" pitchFamily="34" charset="0"/>
                          <a:ea typeface="Calibri"/>
                          <a:cs typeface="Calibri" panose="020F0502020204030204" pitchFamily="34" charset="0"/>
                          <a:sym typeface="Calibri"/>
                        </a:rPr>
                        <a:t>Slight increase in maximum sample size but often significant decrease in expected sample size due to early stopping</a:t>
                      </a:r>
                      <a:endParaRPr dirty="0">
                        <a:latin typeface="Calibri" panose="020F0502020204030204" pitchFamily="34" charset="0"/>
                        <a:cs typeface="Calibri" panose="020F0502020204030204" pitchFamily="34" charset="0"/>
                      </a:endParaRPr>
                    </a:p>
                  </a:txBody>
                  <a:tcPr marL="91450" marR="91450" marT="91450" marB="91450" anchor="ctr">
                    <a:lnL w="38100" cap="flat" cmpd="sng">
                      <a:solidFill>
                        <a:schemeClr val="accent2"/>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D6F2F6">
                        <a:alpha val="49800"/>
                      </a:srgbClr>
                    </a:solidFill>
                  </a:tcPr>
                </a:tc>
                <a:extLst>
                  <a:ext uri="{0D108BD9-81ED-4DB2-BD59-A6C34878D82A}">
                    <a16:rowId xmlns:a16="http://schemas.microsoft.com/office/drawing/2014/main" val="10002"/>
                  </a:ext>
                </a:extLst>
              </a:tr>
              <a:tr h="1064383">
                <a:tc>
                  <a:txBody>
                    <a:bodyPr/>
                    <a:lstStyle/>
                    <a:p>
                      <a:pPr marL="0" marR="0" lvl="0" indent="0" algn="ctr" rtl="0">
                        <a:spcBef>
                          <a:spcPts val="0"/>
                        </a:spcBef>
                        <a:spcAft>
                          <a:spcPts val="0"/>
                        </a:spcAft>
                        <a:buNone/>
                      </a:pPr>
                      <a:r>
                        <a:rPr lang="en-IE" sz="2000" b="1" u="none" strike="noStrike" cap="none" dirty="0">
                          <a:solidFill>
                            <a:schemeClr val="lt1"/>
                          </a:solidFill>
                          <a:latin typeface="Calibri" panose="020F0502020204030204" pitchFamily="34" charset="0"/>
                          <a:cs typeface="Calibri" panose="020F0502020204030204" pitchFamily="34" charset="0"/>
                        </a:rPr>
                        <a:t>Randomization </a:t>
                      </a:r>
                    </a:p>
                    <a:p>
                      <a:pPr marL="0" marR="0" lvl="0" indent="0" algn="ctr" rtl="0">
                        <a:spcBef>
                          <a:spcPts val="0"/>
                        </a:spcBef>
                        <a:spcAft>
                          <a:spcPts val="0"/>
                        </a:spcAft>
                        <a:buNone/>
                      </a:pPr>
                      <a:r>
                        <a:rPr lang="en-IE" sz="2000" b="1" u="none" strike="noStrike" cap="none" dirty="0">
                          <a:solidFill>
                            <a:schemeClr val="lt1"/>
                          </a:solidFill>
                          <a:latin typeface="Calibri" panose="020F0502020204030204" pitchFamily="34" charset="0"/>
                          <a:cs typeface="Calibri" panose="020F0502020204030204" pitchFamily="34" charset="0"/>
                        </a:rPr>
                        <a:t>Level</a:t>
                      </a:r>
                      <a:endParaRPr dirty="0">
                        <a:latin typeface="Calibri" panose="020F0502020204030204" pitchFamily="34" charset="0"/>
                        <a:cs typeface="Calibri" panose="020F0502020204030204" pitchFamily="34" charset="0"/>
                      </a:endParaRPr>
                    </a:p>
                  </a:txBody>
                  <a:tcPr marL="91450" marR="91450" marT="91450" marB="91450" anchor="ctr">
                    <a:lnL w="9525" cap="flat" cmpd="sng">
                      <a:solidFill>
                        <a:srgbClr val="000000">
                          <a:alpha val="0"/>
                        </a:srgbClr>
                      </a:solidFill>
                      <a:prstDash val="solid"/>
                      <a:round/>
                      <a:headEnd type="none" w="sm" len="sm"/>
                      <a:tailEnd type="none" w="sm" len="sm"/>
                    </a:lnL>
                    <a:lnR w="38100" cap="flat" cmpd="sng">
                      <a:solidFill>
                        <a:schemeClr val="accent2"/>
                      </a:solidFill>
                      <a:prstDash val="solid"/>
                      <a:round/>
                      <a:headEnd type="none" w="sm" len="sm"/>
                      <a:tailEnd type="none" w="sm" len="sm"/>
                    </a:lnR>
                    <a:lnT w="12700" cap="flat" cmpd="sng" algn="ctr">
                      <a:solidFill>
                        <a:schemeClr val="lt1"/>
                      </a:solidFill>
                      <a:prstDash val="solid"/>
                      <a:round/>
                      <a:headEnd type="none" w="sm" len="sm"/>
                      <a:tailEnd type="none" w="sm" len="sm"/>
                    </a:lnT>
                    <a:lnB w="12700" cap="flat" cmpd="sng" algn="ctr">
                      <a:solidFill>
                        <a:schemeClr val="lt1"/>
                      </a:solidFill>
                      <a:prstDash val="solid"/>
                      <a:round/>
                      <a:headEnd type="none" w="sm" len="sm"/>
                      <a:tailEnd type="none" w="sm" len="sm"/>
                    </a:lnB>
                    <a:solidFill>
                      <a:srgbClr val="262626">
                        <a:alpha val="49800"/>
                      </a:srgbClr>
                    </a:solidFill>
                  </a:tcPr>
                </a:tc>
                <a:tc>
                  <a:txBody>
                    <a:bodyPr/>
                    <a:lstStyle/>
                    <a:p>
                      <a:pPr marL="0" marR="0" lvl="0" indent="0" algn="l" rtl="0">
                        <a:spcBef>
                          <a:spcPts val="0"/>
                        </a:spcBef>
                        <a:spcAft>
                          <a:spcPts val="0"/>
                        </a:spcAft>
                        <a:buClr>
                          <a:schemeClr val="dk1"/>
                        </a:buClr>
                        <a:buSzPts val="2000"/>
                        <a:buFont typeface="Arial"/>
                        <a:buNone/>
                      </a:pPr>
                      <a:r>
                        <a:rPr lang="en-IE" sz="2000" b="0" u="none" strike="noStrike" cap="none" dirty="0">
                          <a:solidFill>
                            <a:schemeClr val="dk1"/>
                          </a:solidFill>
                          <a:latin typeface="Calibri" panose="020F0502020204030204" pitchFamily="34" charset="0"/>
                          <a:ea typeface="Calibri"/>
                          <a:cs typeface="Calibri" panose="020F0502020204030204" pitchFamily="34" charset="0"/>
                          <a:sym typeface="Calibri"/>
                        </a:rPr>
                        <a:t>Higher power for paired/crossover (if appropriate) vs parallel </a:t>
                      </a:r>
                    </a:p>
                    <a:p>
                      <a:pPr marL="0" marR="0" lvl="0" indent="0" algn="l" rtl="0">
                        <a:spcBef>
                          <a:spcPts val="0"/>
                        </a:spcBef>
                        <a:spcAft>
                          <a:spcPts val="0"/>
                        </a:spcAft>
                        <a:buClr>
                          <a:schemeClr val="dk1"/>
                        </a:buClr>
                        <a:buSzPts val="2000"/>
                        <a:buFont typeface="Arial"/>
                        <a:buNone/>
                      </a:pPr>
                      <a:r>
                        <a:rPr lang="en-IE" sz="2000" b="0" u="none" strike="noStrike" cap="none" dirty="0">
                          <a:solidFill>
                            <a:schemeClr val="dk1"/>
                          </a:solidFill>
                          <a:latin typeface="Calibri" panose="020F0502020204030204" pitchFamily="34" charset="0"/>
                          <a:cs typeface="Calibri" panose="020F0502020204030204" pitchFamily="34" charset="0"/>
                          <a:sym typeface="Calibri"/>
                        </a:rPr>
                        <a:t>Higher power for parallel vs cluster randomized design (high ICC = lower power)</a:t>
                      </a:r>
                    </a:p>
                    <a:p>
                      <a:pPr marL="0" marR="0" lvl="0" indent="0" algn="l" rtl="0">
                        <a:spcBef>
                          <a:spcPts val="0"/>
                        </a:spcBef>
                        <a:spcAft>
                          <a:spcPts val="0"/>
                        </a:spcAft>
                        <a:buClr>
                          <a:schemeClr val="dk1"/>
                        </a:buClr>
                        <a:buSzPts val="2000"/>
                        <a:buFont typeface="Arial"/>
                        <a:buNone/>
                      </a:pPr>
                      <a:r>
                        <a:rPr lang="en-IE" sz="2000" b="0" u="none" strike="noStrike" cap="none" dirty="0">
                          <a:solidFill>
                            <a:schemeClr val="dk1"/>
                          </a:solidFill>
                          <a:latin typeface="Calibri" panose="020F0502020204030204" pitchFamily="34" charset="0"/>
                          <a:cs typeface="Calibri" panose="020F0502020204030204" pitchFamily="34" charset="0"/>
                          <a:sym typeface="Calibri"/>
                        </a:rPr>
                        <a:t>Factorial may have higher power if evaluating multiple treatments/doses</a:t>
                      </a:r>
                      <a:endParaRPr dirty="0">
                        <a:latin typeface="Calibri" panose="020F0502020204030204" pitchFamily="34" charset="0"/>
                        <a:cs typeface="Calibri" panose="020F0502020204030204" pitchFamily="34" charset="0"/>
                      </a:endParaRPr>
                    </a:p>
                  </a:txBody>
                  <a:tcPr marL="91450" marR="91450" marT="91450" marB="91450" anchor="ctr">
                    <a:lnL w="38100" cap="flat" cmpd="sng">
                      <a:solidFill>
                        <a:schemeClr val="accent2"/>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D6F2F6">
                        <a:alpha val="49800"/>
                      </a:srgbClr>
                    </a:solidFill>
                  </a:tcPr>
                </a:tc>
                <a:extLst>
                  <a:ext uri="{0D108BD9-81ED-4DB2-BD59-A6C34878D82A}">
                    <a16:rowId xmlns:a16="http://schemas.microsoft.com/office/drawing/2014/main" val="10003"/>
                  </a:ext>
                </a:extLst>
              </a:tr>
              <a:tr h="936287">
                <a:tc>
                  <a:txBody>
                    <a:bodyPr/>
                    <a:lstStyle/>
                    <a:p>
                      <a:pPr marL="0" marR="0" lvl="0" indent="0" algn="ctr" rtl="0">
                        <a:spcBef>
                          <a:spcPts val="0"/>
                        </a:spcBef>
                        <a:spcAft>
                          <a:spcPts val="0"/>
                        </a:spcAft>
                        <a:buNone/>
                      </a:pPr>
                      <a:r>
                        <a:rPr lang="en-IE" sz="2000" b="1" u="none" strike="noStrike" cap="none" dirty="0">
                          <a:solidFill>
                            <a:schemeClr val="lt1"/>
                          </a:solidFill>
                          <a:latin typeface="Calibri" panose="020F0502020204030204" pitchFamily="34" charset="0"/>
                          <a:cs typeface="Calibri" panose="020F0502020204030204" pitchFamily="34" charset="0"/>
                        </a:rPr>
                        <a:t>Test + Estimator Choice</a:t>
                      </a:r>
                      <a:endParaRPr dirty="0">
                        <a:latin typeface="Calibri" panose="020F0502020204030204" pitchFamily="34" charset="0"/>
                        <a:cs typeface="Calibri" panose="020F0502020204030204" pitchFamily="34" charset="0"/>
                      </a:endParaRPr>
                    </a:p>
                  </a:txBody>
                  <a:tcPr marL="91450" marR="91450" marT="91450" marB="91450" anchor="ctr">
                    <a:lnL w="9525" cap="flat" cmpd="sng">
                      <a:solidFill>
                        <a:srgbClr val="000000">
                          <a:alpha val="0"/>
                        </a:srgbClr>
                      </a:solidFill>
                      <a:prstDash val="solid"/>
                      <a:round/>
                      <a:headEnd type="none" w="sm" len="sm"/>
                      <a:tailEnd type="none" w="sm" len="sm"/>
                    </a:lnL>
                    <a:lnR w="38100" cap="flat" cmpd="sng">
                      <a:solidFill>
                        <a:schemeClr val="accent2"/>
                      </a:solidFill>
                      <a:prstDash val="solid"/>
                      <a:round/>
                      <a:headEnd type="none" w="sm" len="sm"/>
                      <a:tailEnd type="none" w="sm" len="sm"/>
                    </a:lnR>
                    <a:lnT w="12700" cap="flat" cmpd="sng" algn="ctr">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262626">
                        <a:alpha val="49800"/>
                      </a:srgbClr>
                    </a:solidFill>
                  </a:tcPr>
                </a:tc>
                <a:tc>
                  <a:txBody>
                    <a:bodyPr/>
                    <a:lstStyle/>
                    <a:p>
                      <a:pPr marL="0" marR="0" lvl="0" indent="0" algn="l" rtl="0">
                        <a:spcBef>
                          <a:spcPts val="0"/>
                        </a:spcBef>
                        <a:spcAft>
                          <a:spcPts val="0"/>
                        </a:spcAft>
                        <a:buClr>
                          <a:schemeClr val="dk1"/>
                        </a:buClr>
                        <a:buSzPts val="2000"/>
                        <a:buFont typeface="Arial"/>
                        <a:buNone/>
                      </a:pPr>
                      <a:r>
                        <a:rPr lang="en-IE" sz="2000" b="0" u="none" strike="noStrike" cap="none" dirty="0">
                          <a:solidFill>
                            <a:schemeClr val="dk1"/>
                          </a:solidFill>
                          <a:latin typeface="Calibri" panose="020F0502020204030204" pitchFamily="34" charset="0"/>
                          <a:ea typeface="Calibri"/>
                          <a:cs typeface="Calibri" panose="020F0502020204030204" pitchFamily="34" charset="0"/>
                          <a:sym typeface="Calibri"/>
                        </a:rPr>
                        <a:t>Context dependent – compare set of candidate tests across plausible scenarios</a:t>
                      </a:r>
                    </a:p>
                    <a:p>
                      <a:pPr marL="0" marR="0" lvl="0" indent="0" algn="l" rtl="0">
                        <a:spcBef>
                          <a:spcPts val="0"/>
                        </a:spcBef>
                        <a:spcAft>
                          <a:spcPts val="0"/>
                        </a:spcAft>
                        <a:buClr>
                          <a:schemeClr val="dk1"/>
                        </a:buClr>
                        <a:buSzPts val="2000"/>
                        <a:buFont typeface="Arial"/>
                        <a:buNone/>
                      </a:pPr>
                      <a:r>
                        <a:rPr lang="en-IE" sz="2000" b="0" u="none" strike="noStrike" cap="none" dirty="0">
                          <a:solidFill>
                            <a:schemeClr val="dk1"/>
                          </a:solidFill>
                          <a:latin typeface="Calibri" panose="020F0502020204030204" pitchFamily="34" charset="0"/>
                          <a:ea typeface="Calibri"/>
                          <a:cs typeface="Calibri" panose="020F0502020204030204" pitchFamily="34" charset="0"/>
                          <a:sym typeface="Calibri"/>
                        </a:rPr>
                        <a:t>For example, t-test may still be appropriate for non-normal data</a:t>
                      </a:r>
                    </a:p>
                  </a:txBody>
                  <a:tcPr marL="91450" marR="91450" marT="91450" marB="91450" anchor="ctr">
                    <a:lnL w="38100" cap="flat" cmpd="sng">
                      <a:solidFill>
                        <a:schemeClr val="accent2"/>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D6F2F6">
                        <a:alpha val="49800"/>
                      </a:srgbClr>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7325035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56"/>
        <p:cNvGrpSpPr/>
        <p:nvPr/>
      </p:nvGrpSpPr>
      <p:grpSpPr>
        <a:xfrm>
          <a:off x="0" y="0"/>
          <a:ext cx="0" cy="0"/>
          <a:chOff x="0" y="0"/>
          <a:chExt cx="0" cy="0"/>
        </a:xfrm>
      </p:grpSpPr>
      <p:sp>
        <p:nvSpPr>
          <p:cNvPr id="2257" name="Google Shape;2257;g2b1c0db4310_0_114"/>
          <p:cNvSpPr txBox="1">
            <a:spLocks noGrp="1"/>
          </p:cNvSpPr>
          <p:nvPr>
            <p:ph type="title"/>
          </p:nvPr>
        </p:nvSpPr>
        <p:spPr>
          <a:xfrm>
            <a:off x="620948" y="333172"/>
            <a:ext cx="11117400" cy="710700"/>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chemeClr val="dk1"/>
              </a:buClr>
              <a:buSzPts val="4400"/>
              <a:buFont typeface="Calibri"/>
              <a:buNone/>
            </a:pPr>
            <a:r>
              <a:rPr lang="en-IE" dirty="0"/>
              <a:t>Discussion and Conclusions</a:t>
            </a:r>
            <a:endParaRPr dirty="0"/>
          </a:p>
        </p:txBody>
      </p:sp>
      <p:sp>
        <p:nvSpPr>
          <p:cNvPr id="2258" name="Google Shape;2258;g2b1c0db4310_0_114"/>
          <p:cNvSpPr txBox="1">
            <a:spLocks noGrp="1"/>
          </p:cNvSpPr>
          <p:nvPr>
            <p:ph type="body" idx="4294967295"/>
          </p:nvPr>
        </p:nvSpPr>
        <p:spPr>
          <a:xfrm>
            <a:off x="533398" y="1367678"/>
            <a:ext cx="10789597" cy="4953000"/>
          </a:xfrm>
          <a:prstGeom prst="rect">
            <a:avLst/>
          </a:prstGeom>
          <a:noFill/>
          <a:ln>
            <a:noFill/>
          </a:ln>
        </p:spPr>
        <p:txBody>
          <a:bodyPr spcFirstLastPara="1" wrap="square" lIns="0" tIns="0" rIns="0" bIns="0" anchor="t" anchorCtr="0">
            <a:noAutofit/>
          </a:bodyPr>
          <a:lstStyle/>
          <a:p>
            <a:pPr marL="228600" lvl="0" indent="-76200" algn="l" rtl="0">
              <a:lnSpc>
                <a:spcPct val="100000"/>
              </a:lnSpc>
              <a:spcBef>
                <a:spcPts val="0"/>
              </a:spcBef>
              <a:spcAft>
                <a:spcPts val="0"/>
              </a:spcAft>
              <a:buSzPts val="2400"/>
              <a:buNone/>
            </a:pPr>
            <a:r>
              <a:rPr lang="en-IE" sz="2400" dirty="0"/>
              <a:t>Clinical trial design is a fast evolving area in response to the need from sponsors, patients and regulators for more efficient and successful trials</a:t>
            </a:r>
          </a:p>
          <a:p>
            <a:pPr marL="228600" lvl="0" indent="-76200" algn="l" rtl="0">
              <a:lnSpc>
                <a:spcPct val="100000"/>
              </a:lnSpc>
              <a:spcBef>
                <a:spcPts val="0"/>
              </a:spcBef>
              <a:spcAft>
                <a:spcPts val="0"/>
              </a:spcAft>
              <a:buSzPts val="2400"/>
              <a:buNone/>
            </a:pPr>
            <a:endParaRPr sz="2400" dirty="0"/>
          </a:p>
          <a:p>
            <a:pPr marL="228600" lvl="0" indent="-76200" algn="l" rtl="0">
              <a:lnSpc>
                <a:spcPct val="100000"/>
              </a:lnSpc>
              <a:spcBef>
                <a:spcPts val="900"/>
              </a:spcBef>
              <a:spcAft>
                <a:spcPts val="0"/>
              </a:spcAft>
              <a:buSzPts val="2400"/>
              <a:buNone/>
            </a:pPr>
            <a:r>
              <a:rPr lang="en-IE" sz="2400" dirty="0"/>
              <a:t>Has become more important than ever the understand the principles of good trial design to avoid preventable research waste</a:t>
            </a:r>
            <a:endParaRPr sz="2400" dirty="0"/>
          </a:p>
          <a:p>
            <a:pPr marL="228600" lvl="0" indent="-76200" algn="l" rtl="0">
              <a:lnSpc>
                <a:spcPct val="100000"/>
              </a:lnSpc>
              <a:spcBef>
                <a:spcPts val="900"/>
              </a:spcBef>
              <a:spcAft>
                <a:spcPts val="0"/>
              </a:spcAft>
              <a:buSzPts val="2400"/>
              <a:buNone/>
            </a:pPr>
            <a:endParaRPr lang="en-IE" sz="2400" dirty="0"/>
          </a:p>
          <a:p>
            <a:pPr marL="228600" lvl="0" indent="-76200" algn="l" rtl="0">
              <a:lnSpc>
                <a:spcPct val="100000"/>
              </a:lnSpc>
              <a:spcBef>
                <a:spcPts val="900"/>
              </a:spcBef>
              <a:spcAft>
                <a:spcPts val="0"/>
              </a:spcAft>
              <a:buSzPts val="2400"/>
              <a:buNone/>
            </a:pPr>
            <a:r>
              <a:rPr lang="en-GB" sz="2400" dirty="0"/>
              <a:t>Power can be a useful metric to compare clinical trial design choices and help communicate the value of good trial designs and of avoiding bad ones </a:t>
            </a:r>
          </a:p>
          <a:p>
            <a:pPr marL="228600" lvl="0" indent="-76200" algn="l" rtl="0">
              <a:lnSpc>
                <a:spcPct val="100000"/>
              </a:lnSpc>
              <a:spcBef>
                <a:spcPts val="900"/>
              </a:spcBef>
              <a:spcAft>
                <a:spcPts val="0"/>
              </a:spcAft>
              <a:buSzPts val="2400"/>
              <a:buNone/>
            </a:pPr>
            <a:endParaRPr lang="en-IE" sz="2400" dirty="0"/>
          </a:p>
          <a:p>
            <a:pPr marL="228600" lvl="0" indent="-76200" algn="l" rtl="0">
              <a:lnSpc>
                <a:spcPct val="100000"/>
              </a:lnSpc>
              <a:spcBef>
                <a:spcPts val="900"/>
              </a:spcBef>
              <a:spcAft>
                <a:spcPts val="0"/>
              </a:spcAft>
              <a:buSzPts val="2400"/>
              <a:buNone/>
            </a:pPr>
            <a:r>
              <a:rPr lang="en-IE" sz="2400" dirty="0"/>
              <a:t>Practical examples for where power can help clarify design choices are avoiding dichotomization, using sequential designs and including covariates in analysis model</a:t>
            </a:r>
            <a:endParaRPr sz="2400" dirty="0"/>
          </a:p>
          <a:p>
            <a:pPr marL="0" lvl="0" indent="0" algn="l" rtl="0">
              <a:lnSpc>
                <a:spcPct val="100000"/>
              </a:lnSpc>
              <a:spcBef>
                <a:spcPts val="900"/>
              </a:spcBef>
              <a:spcAft>
                <a:spcPts val="0"/>
              </a:spcAft>
              <a:buSzPts val="2200"/>
              <a:buNone/>
            </a:pPr>
            <a:endParaRP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28">
          <a:extLst>
            <a:ext uri="{FF2B5EF4-FFF2-40B4-BE49-F238E27FC236}">
              <a16:creationId xmlns:a16="http://schemas.microsoft.com/office/drawing/2014/main" id="{CC8EEF4E-BB1F-CDFC-50CD-C9492006AD15}"/>
            </a:ext>
          </a:extLst>
        </p:cNvPr>
        <p:cNvGrpSpPr/>
        <p:nvPr/>
      </p:nvGrpSpPr>
      <p:grpSpPr>
        <a:xfrm>
          <a:off x="0" y="0"/>
          <a:ext cx="0" cy="0"/>
          <a:chOff x="0" y="0"/>
          <a:chExt cx="0" cy="0"/>
        </a:xfrm>
      </p:grpSpPr>
      <p:sp>
        <p:nvSpPr>
          <p:cNvPr id="2129" name="Google Shape;2129;p13">
            <a:extLst>
              <a:ext uri="{FF2B5EF4-FFF2-40B4-BE49-F238E27FC236}">
                <a16:creationId xmlns:a16="http://schemas.microsoft.com/office/drawing/2014/main" id="{6380EB6C-673F-E732-0660-6E87143CBBCF}"/>
              </a:ext>
            </a:extLst>
          </p:cNvPr>
          <p:cNvSpPr txBox="1">
            <a:spLocks noGrp="1"/>
          </p:cNvSpPr>
          <p:nvPr>
            <p:ph type="title"/>
          </p:nvPr>
        </p:nvSpPr>
        <p:spPr>
          <a:xfrm>
            <a:off x="651666" y="402535"/>
            <a:ext cx="10850563" cy="710648"/>
          </a:xfrm>
          <a:prstGeom prst="rect">
            <a:avLst/>
          </a:prstGeom>
          <a:noFill/>
          <a:ln>
            <a:noFill/>
          </a:ln>
        </p:spPr>
        <p:txBody>
          <a:bodyPr spcFirstLastPara="1" wrap="square" lIns="27425" tIns="27425" rIns="27425" bIns="27425" anchor="b" anchorCtr="0">
            <a:normAutofit/>
          </a:bodyPr>
          <a:lstStyle/>
          <a:p>
            <a:pPr marL="0" lvl="0" indent="0" rtl="0">
              <a:lnSpc>
                <a:spcPct val="90000"/>
              </a:lnSpc>
              <a:spcBef>
                <a:spcPts val="0"/>
              </a:spcBef>
              <a:spcAft>
                <a:spcPts val="0"/>
              </a:spcAft>
              <a:buSzPts val="4000"/>
              <a:buNone/>
            </a:pPr>
            <a:r>
              <a:rPr lang="en-IE" dirty="0" err="1"/>
              <a:t>nQuery</a:t>
            </a:r>
            <a:r>
              <a:rPr lang="en-IE" dirty="0"/>
              <a:t> 9.5 Update (June 2025)</a:t>
            </a:r>
            <a:endParaRPr dirty="0"/>
          </a:p>
        </p:txBody>
      </p:sp>
      <p:sp>
        <p:nvSpPr>
          <p:cNvPr id="2130" name="Google Shape;2130;p13">
            <a:extLst>
              <a:ext uri="{FF2B5EF4-FFF2-40B4-BE49-F238E27FC236}">
                <a16:creationId xmlns:a16="http://schemas.microsoft.com/office/drawing/2014/main" id="{9CF3D5BF-DF67-C4DB-2F8F-F29A46DA41C5}"/>
              </a:ext>
            </a:extLst>
          </p:cNvPr>
          <p:cNvSpPr txBox="1">
            <a:spLocks noGrp="1"/>
          </p:cNvSpPr>
          <p:nvPr>
            <p:ph type="body" idx="4294967295"/>
          </p:nvPr>
        </p:nvSpPr>
        <p:spPr>
          <a:xfrm>
            <a:off x="800099" y="1378474"/>
            <a:ext cx="10553699" cy="4953074"/>
          </a:xfrm>
          <a:prstGeom prst="rect">
            <a:avLst/>
          </a:prstGeom>
          <a:noFill/>
          <a:ln>
            <a:noFill/>
          </a:ln>
        </p:spPr>
        <p:txBody>
          <a:bodyPr spcFirstLastPara="1" wrap="square" lIns="0" tIns="0" rIns="0" bIns="0" anchor="t" anchorCtr="0">
            <a:noAutofit/>
          </a:bodyPr>
          <a:lstStyle/>
          <a:p>
            <a:pPr marL="0" lvl="0" indent="0" algn="l" rtl="0">
              <a:lnSpc>
                <a:spcPct val="120000"/>
              </a:lnSpc>
              <a:spcBef>
                <a:spcPts val="0"/>
              </a:spcBef>
              <a:spcAft>
                <a:spcPts val="0"/>
              </a:spcAft>
              <a:buSzPts val="1600"/>
              <a:buNone/>
            </a:pPr>
            <a:r>
              <a:rPr lang="en-IE" sz="1800" b="1" dirty="0">
                <a:solidFill>
                  <a:schemeClr val="dk1"/>
                </a:solidFill>
                <a:latin typeface="Public Sans"/>
                <a:ea typeface="Public Sans"/>
                <a:cs typeface="Public Sans"/>
                <a:sym typeface="Public Sans"/>
              </a:rPr>
              <a:t>Base Tier</a:t>
            </a:r>
            <a:r>
              <a:rPr lang="en-IE" sz="1800" b="1" i="0" u="none" strike="noStrike" dirty="0">
                <a:solidFill>
                  <a:srgbClr val="152430"/>
                </a:solidFill>
                <a:latin typeface="Public Sans"/>
                <a:ea typeface="Public Sans"/>
                <a:cs typeface="Public Sans"/>
                <a:sym typeface="Public Sans"/>
              </a:rPr>
              <a:t> (25 Tables)</a:t>
            </a:r>
            <a:endParaRPr b="1" dirty="0"/>
          </a:p>
          <a:p>
            <a:pPr marL="457200" lvl="0" indent="-228600" algn="l" rtl="0">
              <a:lnSpc>
                <a:spcPct val="120000"/>
              </a:lnSpc>
              <a:spcBef>
                <a:spcPts val="0"/>
              </a:spcBef>
              <a:spcAft>
                <a:spcPts val="0"/>
              </a:spcAft>
              <a:buSzPts val="1600"/>
              <a:buFont typeface="Arial"/>
              <a:buChar char="•"/>
            </a:pPr>
            <a:r>
              <a:rPr lang="en-IE" sz="1800" u="sng" dirty="0">
                <a:solidFill>
                  <a:srgbClr val="152430"/>
                </a:solidFill>
                <a:latin typeface="Public Sans"/>
                <a:ea typeface="Public Sans"/>
                <a:cs typeface="Public Sans"/>
                <a:sym typeface="Public Sans"/>
              </a:rPr>
              <a:t>Vaccines (8 Tables):</a:t>
            </a:r>
            <a:r>
              <a:rPr lang="en-IE" sz="1800" dirty="0">
                <a:solidFill>
                  <a:srgbClr val="152430"/>
                </a:solidFill>
                <a:latin typeface="Public Sans"/>
                <a:ea typeface="Public Sans"/>
                <a:cs typeface="Public Sans"/>
                <a:sym typeface="Public Sans"/>
              </a:rPr>
              <a:t> Vaccine Efficacy (Rare Incidence, Composite Endpoint), Durability/Safety Cross-over Trial, Adverse Events (Self-Controlled Case Series)</a:t>
            </a:r>
          </a:p>
          <a:p>
            <a:pPr marL="457200" lvl="0" indent="-228600" algn="l" rtl="0">
              <a:lnSpc>
                <a:spcPct val="120000"/>
              </a:lnSpc>
              <a:spcBef>
                <a:spcPts val="0"/>
              </a:spcBef>
              <a:spcAft>
                <a:spcPts val="0"/>
              </a:spcAft>
              <a:buSzPts val="1600"/>
              <a:buFont typeface="Arial"/>
              <a:buChar char="•"/>
            </a:pPr>
            <a:r>
              <a:rPr lang="en-IE" sz="1800" u="sng" dirty="0">
                <a:solidFill>
                  <a:srgbClr val="152430"/>
                </a:solidFill>
                <a:latin typeface="Public Sans"/>
                <a:ea typeface="Public Sans"/>
                <a:cs typeface="Public Sans"/>
                <a:sym typeface="Public Sans"/>
              </a:rPr>
              <a:t>Bioequivalence (8 Tables):</a:t>
            </a:r>
            <a:r>
              <a:rPr lang="en-IE" sz="1800" dirty="0">
                <a:solidFill>
                  <a:srgbClr val="152430"/>
                </a:solidFill>
                <a:latin typeface="Public Sans"/>
                <a:ea typeface="Public Sans"/>
                <a:cs typeface="Public Sans"/>
                <a:sym typeface="Public Sans"/>
              </a:rPr>
              <a:t> Bioequivalence Cross-over Overhaul, Unequal N Equivalence/Non-inferiority, Multi-arm Equivalence (ANOVA-like)</a:t>
            </a:r>
          </a:p>
          <a:p>
            <a:pPr marL="457200" lvl="0" indent="-228600" algn="l" rtl="0">
              <a:lnSpc>
                <a:spcPct val="120000"/>
              </a:lnSpc>
              <a:spcBef>
                <a:spcPts val="0"/>
              </a:spcBef>
              <a:spcAft>
                <a:spcPts val="0"/>
              </a:spcAft>
              <a:buSzPts val="1600"/>
              <a:buFont typeface="Arial"/>
              <a:buChar char="•"/>
            </a:pPr>
            <a:r>
              <a:rPr lang="en-IE" sz="1800" b="0" u="sng" strike="noStrike" dirty="0">
                <a:solidFill>
                  <a:srgbClr val="152430"/>
                </a:solidFill>
                <a:latin typeface="Public Sans"/>
                <a:ea typeface="Public Sans"/>
                <a:cs typeface="Public Sans"/>
                <a:sym typeface="Public Sans"/>
              </a:rPr>
              <a:t>Non-Parametric (3 Tables):</a:t>
            </a:r>
            <a:r>
              <a:rPr lang="en-IE" sz="1800" b="0" strike="noStrike" dirty="0">
                <a:solidFill>
                  <a:srgbClr val="152430"/>
                </a:solidFill>
                <a:latin typeface="Public Sans"/>
                <a:ea typeface="Public Sans"/>
                <a:cs typeface="Public Sans"/>
                <a:sym typeface="Public Sans"/>
              </a:rPr>
              <a:t> Kruskal-Wallis (Continuous/Ordinal), Mann-Whitney U (Lehmann Method) </a:t>
            </a:r>
          </a:p>
          <a:p>
            <a:pPr marL="457200" lvl="0" indent="-228600" algn="l" rtl="0">
              <a:lnSpc>
                <a:spcPct val="120000"/>
              </a:lnSpc>
              <a:spcBef>
                <a:spcPts val="0"/>
              </a:spcBef>
              <a:spcAft>
                <a:spcPts val="0"/>
              </a:spcAft>
              <a:buSzPts val="1600"/>
              <a:buFont typeface="Arial"/>
              <a:buChar char="•"/>
            </a:pPr>
            <a:r>
              <a:rPr lang="en-IE" sz="1800" u="sng" dirty="0">
                <a:solidFill>
                  <a:srgbClr val="152430"/>
                </a:solidFill>
                <a:latin typeface="Public Sans"/>
                <a:ea typeface="Public Sans"/>
                <a:cs typeface="Public Sans"/>
                <a:sym typeface="Public Sans"/>
              </a:rPr>
              <a:t>Mixed Models/Correlation (7 Tables):</a:t>
            </a:r>
            <a:r>
              <a:rPr lang="en-IE" sz="1800" dirty="0">
                <a:solidFill>
                  <a:srgbClr val="152430"/>
                </a:solidFill>
                <a:latin typeface="Public Sans"/>
                <a:ea typeface="Public Sans"/>
                <a:cs typeface="Public Sans"/>
                <a:sym typeface="Public Sans"/>
              </a:rPr>
              <a:t> 2x2 Factorial Mixed Model</a:t>
            </a:r>
            <a:endParaRPr lang="en-IE" b="1" dirty="0">
              <a:solidFill>
                <a:srgbClr val="152430"/>
              </a:solidFill>
              <a:latin typeface="Public Sans"/>
              <a:ea typeface="Public Sans"/>
              <a:cs typeface="Public Sans"/>
              <a:sym typeface="Public Sans"/>
            </a:endParaRPr>
          </a:p>
          <a:p>
            <a:pPr marL="0" marR="0" lvl="0" indent="0" algn="l" defTabSz="914400" rtl="0" eaLnBrk="1" fontAlgn="auto" latinLnBrk="0" hangingPunct="1">
              <a:lnSpc>
                <a:spcPct val="120000"/>
              </a:lnSpc>
              <a:spcBef>
                <a:spcPts val="0"/>
              </a:spcBef>
              <a:spcAft>
                <a:spcPts val="0"/>
              </a:spcAft>
              <a:buClr>
                <a:srgbClr val="152430"/>
              </a:buClr>
              <a:buSzPts val="1600"/>
              <a:buFont typeface="Public Sans Light"/>
              <a:buNone/>
              <a:tabLst/>
              <a:defRPr/>
            </a:pPr>
            <a:endParaRPr kumimoji="0" lang="en-GB" sz="1800" b="1" i="0" u="none" strike="noStrike" kern="0" cap="none" spc="0" normalizeH="0" baseline="0" noProof="0" dirty="0">
              <a:ln>
                <a:noFill/>
              </a:ln>
              <a:solidFill>
                <a:srgbClr val="152430"/>
              </a:solidFill>
              <a:effectLst/>
              <a:uLnTx/>
              <a:uFillTx/>
              <a:latin typeface="Public Sans"/>
              <a:ea typeface="Public Sans"/>
              <a:cs typeface="Public Sans"/>
              <a:sym typeface="Public Sans"/>
            </a:endParaRPr>
          </a:p>
          <a:p>
            <a:pPr marL="0" marR="0" lvl="0" indent="0" algn="l" defTabSz="914400" rtl="0" eaLnBrk="1" fontAlgn="auto" latinLnBrk="0" hangingPunct="1">
              <a:lnSpc>
                <a:spcPct val="120000"/>
              </a:lnSpc>
              <a:spcBef>
                <a:spcPts val="0"/>
              </a:spcBef>
              <a:spcAft>
                <a:spcPts val="0"/>
              </a:spcAft>
              <a:buClr>
                <a:srgbClr val="152430"/>
              </a:buClr>
              <a:buSzPts val="1600"/>
              <a:buFont typeface="Public Sans Light"/>
              <a:buNone/>
              <a:tabLst/>
              <a:defRPr/>
            </a:pPr>
            <a:r>
              <a:rPr kumimoji="0" lang="en-GB" sz="1800" b="1" i="0" u="none" strike="noStrike" kern="0" cap="none" spc="0" normalizeH="0" baseline="0" noProof="0" dirty="0">
                <a:ln>
                  <a:noFill/>
                </a:ln>
                <a:solidFill>
                  <a:srgbClr val="152430"/>
                </a:solidFill>
                <a:effectLst/>
                <a:uLnTx/>
                <a:uFillTx/>
                <a:latin typeface="Public Sans"/>
                <a:ea typeface="Public Sans"/>
                <a:cs typeface="Public Sans"/>
                <a:sym typeface="Public Sans"/>
              </a:rPr>
              <a:t>Pro + Plus Tier (2 Tables + Feature)</a:t>
            </a:r>
            <a:endParaRPr kumimoji="0" lang="en-GB" sz="1600" b="0" i="0" u="none" strike="noStrike" kern="0" cap="none" spc="0" normalizeH="0" baseline="0" noProof="0" dirty="0">
              <a:ln>
                <a:noFill/>
              </a:ln>
              <a:solidFill>
                <a:srgbClr val="152430"/>
              </a:solidFill>
              <a:effectLst/>
              <a:uLnTx/>
              <a:uFillTx/>
              <a:latin typeface="Public Sans Light"/>
              <a:sym typeface="Public Sans Light"/>
            </a:endParaRPr>
          </a:p>
          <a:p>
            <a:pPr marL="457200" marR="0" lvl="0" indent="-228600" algn="l" defTabSz="914400" rtl="0" eaLnBrk="1" fontAlgn="auto" latinLnBrk="0" hangingPunct="1">
              <a:lnSpc>
                <a:spcPct val="120000"/>
              </a:lnSpc>
              <a:spcBef>
                <a:spcPts val="0"/>
              </a:spcBef>
              <a:spcAft>
                <a:spcPts val="0"/>
              </a:spcAft>
              <a:buClr>
                <a:srgbClr val="152430"/>
              </a:buClr>
              <a:buSzPts val="1600"/>
              <a:buFont typeface="Arial"/>
              <a:buChar char="•"/>
              <a:tabLst/>
              <a:defRPr/>
            </a:pPr>
            <a:r>
              <a:rPr kumimoji="0" lang="en-GB" sz="1800" b="0" i="0" u="none" strike="noStrike" kern="0" cap="none" spc="0" normalizeH="0" baseline="0" noProof="0" dirty="0">
                <a:ln>
                  <a:noFill/>
                </a:ln>
                <a:solidFill>
                  <a:srgbClr val="152430"/>
                </a:solidFill>
                <a:effectLst/>
                <a:uLnTx/>
                <a:uFillTx/>
                <a:latin typeface="Public Sans"/>
                <a:sym typeface="Public Sans"/>
              </a:rPr>
              <a:t>Group Sequential Design Simulation Tool for Operating Characteristics for Survival Endpoint</a:t>
            </a:r>
          </a:p>
          <a:p>
            <a:pPr marL="457200" marR="0" lvl="0" indent="-228600" algn="l" defTabSz="914400" rtl="0" eaLnBrk="1" fontAlgn="auto" latinLnBrk="0" hangingPunct="1">
              <a:lnSpc>
                <a:spcPct val="120000"/>
              </a:lnSpc>
              <a:spcBef>
                <a:spcPts val="0"/>
              </a:spcBef>
              <a:spcAft>
                <a:spcPts val="0"/>
              </a:spcAft>
              <a:buClr>
                <a:srgbClr val="152430"/>
              </a:buClr>
              <a:buSzPts val="1600"/>
              <a:buFont typeface="Arial"/>
              <a:buChar char="•"/>
              <a:tabLst/>
              <a:defRPr/>
            </a:pPr>
            <a:r>
              <a:rPr lang="en-GB" sz="1800" dirty="0">
                <a:solidFill>
                  <a:srgbClr val="152430"/>
                </a:solidFill>
                <a:latin typeface="Public Sans"/>
                <a:sym typeface="Public Sans"/>
              </a:rPr>
              <a:t>2-Stage Bioequivalence (Maurer)</a:t>
            </a:r>
          </a:p>
          <a:p>
            <a:pPr marL="457200" marR="0" lvl="0" indent="-228600" algn="l" defTabSz="914400" rtl="0" eaLnBrk="1" fontAlgn="auto" latinLnBrk="0" hangingPunct="1">
              <a:lnSpc>
                <a:spcPct val="120000"/>
              </a:lnSpc>
              <a:spcBef>
                <a:spcPts val="0"/>
              </a:spcBef>
              <a:spcAft>
                <a:spcPts val="0"/>
              </a:spcAft>
              <a:buClr>
                <a:srgbClr val="152430"/>
              </a:buClr>
              <a:buSzPts val="1600"/>
              <a:buFont typeface="Arial"/>
              <a:buChar char="•"/>
              <a:tabLst/>
              <a:defRPr/>
            </a:pPr>
            <a:r>
              <a:rPr kumimoji="0" lang="en-GB" sz="1800" b="0" i="0" u="none" strike="noStrike" kern="0" cap="none" spc="0" normalizeH="0" baseline="0" noProof="0" dirty="0">
                <a:ln>
                  <a:noFill/>
                </a:ln>
                <a:solidFill>
                  <a:srgbClr val="152430"/>
                </a:solidFill>
                <a:effectLst/>
                <a:uLnTx/>
                <a:uFillTx/>
                <a:latin typeface="Public Sans"/>
                <a:sym typeface="Public Sans"/>
              </a:rPr>
              <a:t>Bayesian Bioequivalence (Bayes Factor)</a:t>
            </a:r>
          </a:p>
          <a:p>
            <a:pPr marL="0" lvl="0" indent="0" algn="l" rtl="0">
              <a:lnSpc>
                <a:spcPct val="120000"/>
              </a:lnSpc>
              <a:spcBef>
                <a:spcPts val="0"/>
              </a:spcBef>
              <a:spcAft>
                <a:spcPts val="0"/>
              </a:spcAft>
              <a:buSzPts val="1600"/>
              <a:buNone/>
            </a:pPr>
            <a:endParaRPr lang="en-GB" sz="1800" b="1" i="0" u="none" strike="noStrike" dirty="0">
              <a:solidFill>
                <a:schemeClr val="dk1"/>
              </a:solidFill>
              <a:latin typeface="Public Sans"/>
              <a:ea typeface="Public Sans"/>
              <a:cs typeface="Public Sans"/>
              <a:sym typeface="Public Sans"/>
            </a:endParaRPr>
          </a:p>
          <a:p>
            <a:pPr marL="0" lvl="0" indent="0" algn="l" rtl="0">
              <a:lnSpc>
                <a:spcPct val="120000"/>
              </a:lnSpc>
              <a:spcBef>
                <a:spcPts val="0"/>
              </a:spcBef>
              <a:spcAft>
                <a:spcPts val="0"/>
              </a:spcAft>
              <a:buSzPts val="1600"/>
              <a:buNone/>
            </a:pPr>
            <a:r>
              <a:rPr lang="en-GB" sz="1800" b="1" i="0" u="none" strike="noStrike" dirty="0">
                <a:solidFill>
                  <a:schemeClr val="dk1"/>
                </a:solidFill>
                <a:latin typeface="Public Sans"/>
                <a:ea typeface="Public Sans"/>
                <a:cs typeface="Public Sans"/>
                <a:sym typeface="Public Sans"/>
              </a:rPr>
              <a:t>UI: </a:t>
            </a:r>
            <a:r>
              <a:rPr lang="en-GB" sz="1800" i="0" u="none" strike="noStrike" dirty="0">
                <a:solidFill>
                  <a:schemeClr val="dk1"/>
                </a:solidFill>
                <a:latin typeface="Public Sans"/>
                <a:ea typeface="Public Sans"/>
                <a:cs typeface="Public Sans"/>
                <a:sym typeface="Public Sans"/>
              </a:rPr>
              <a:t>Select Table Overhaul</a:t>
            </a:r>
            <a:endParaRPr lang="en-GB" sz="1800" b="0" dirty="0"/>
          </a:p>
          <a:p>
            <a:pPr marL="228600" lvl="0" indent="0" algn="l" rtl="0">
              <a:lnSpc>
                <a:spcPct val="120000"/>
              </a:lnSpc>
              <a:spcBef>
                <a:spcPts val="0"/>
              </a:spcBef>
              <a:spcAft>
                <a:spcPts val="0"/>
              </a:spcAft>
              <a:buSzPts val="1600"/>
            </a:pPr>
            <a:endParaRPr lang="en-IE" sz="1800" dirty="0">
              <a:solidFill>
                <a:srgbClr val="152430"/>
              </a:solidFill>
              <a:latin typeface="Public Sans"/>
              <a:sym typeface="Public Sans"/>
            </a:endParaRPr>
          </a:p>
          <a:p>
            <a:pPr marL="457200" lvl="0" indent="-228600" algn="l" rtl="0">
              <a:lnSpc>
                <a:spcPct val="120000"/>
              </a:lnSpc>
              <a:spcBef>
                <a:spcPts val="0"/>
              </a:spcBef>
              <a:spcAft>
                <a:spcPts val="0"/>
              </a:spcAft>
              <a:buSzPts val="1600"/>
              <a:buFont typeface="Arial"/>
              <a:buChar char="•"/>
            </a:pPr>
            <a:endParaRPr lang="en-IE" sz="1800" dirty="0">
              <a:solidFill>
                <a:srgbClr val="152430"/>
              </a:solidFill>
              <a:latin typeface="Public Sans"/>
              <a:sym typeface="Public Sans"/>
            </a:endParaRPr>
          </a:p>
          <a:p>
            <a:pPr marL="228600" lvl="0" indent="0" algn="l" rtl="0">
              <a:lnSpc>
                <a:spcPct val="120000"/>
              </a:lnSpc>
              <a:spcBef>
                <a:spcPts val="0"/>
              </a:spcBef>
              <a:spcAft>
                <a:spcPts val="0"/>
              </a:spcAft>
              <a:buSzPts val="1600"/>
            </a:pPr>
            <a:endParaRPr sz="1800" dirty="0"/>
          </a:p>
          <a:p>
            <a:pPr marL="0" lvl="0" indent="0" algn="l" rtl="0">
              <a:lnSpc>
                <a:spcPct val="120000"/>
              </a:lnSpc>
              <a:spcBef>
                <a:spcPts val="0"/>
              </a:spcBef>
              <a:spcAft>
                <a:spcPts val="0"/>
              </a:spcAft>
              <a:buSzPts val="1600"/>
              <a:buNone/>
            </a:pPr>
            <a:br>
              <a:rPr lang="en-IE" sz="1400" b="0" dirty="0"/>
            </a:br>
            <a:endParaRPr dirty="0"/>
          </a:p>
        </p:txBody>
      </p:sp>
    </p:spTree>
    <p:extLst>
      <p:ext uri="{BB962C8B-B14F-4D97-AF65-F5344CB8AC3E}">
        <p14:creationId xmlns:p14="http://schemas.microsoft.com/office/powerpoint/2010/main" val="5786815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63"/>
        <p:cNvGrpSpPr/>
        <p:nvPr/>
      </p:nvGrpSpPr>
      <p:grpSpPr>
        <a:xfrm>
          <a:off x="0" y="0"/>
          <a:ext cx="0" cy="0"/>
          <a:chOff x="0" y="0"/>
          <a:chExt cx="0" cy="0"/>
        </a:xfrm>
      </p:grpSpPr>
      <p:pic>
        <p:nvPicPr>
          <p:cNvPr id="2264" name="Google Shape;2264;g2b1c0db4310_0_171"/>
          <p:cNvPicPr preferRelativeResize="0"/>
          <p:nvPr/>
        </p:nvPicPr>
        <p:blipFill>
          <a:blip r:embed="rId3">
            <a:alphaModFix/>
          </a:blip>
          <a:stretch>
            <a:fillRect/>
          </a:stretch>
        </p:blipFill>
        <p:spPr>
          <a:xfrm>
            <a:off x="-545512" y="695625"/>
            <a:ext cx="4746025" cy="4746025"/>
          </a:xfrm>
          <a:prstGeom prst="rect">
            <a:avLst/>
          </a:prstGeom>
          <a:noFill/>
          <a:ln>
            <a:noFill/>
          </a:ln>
        </p:spPr>
      </p:pic>
      <p:pic>
        <p:nvPicPr>
          <p:cNvPr id="2265" name="Google Shape;2265;g2b1c0db4310_0_171"/>
          <p:cNvPicPr preferRelativeResize="0"/>
          <p:nvPr/>
        </p:nvPicPr>
        <p:blipFill>
          <a:blip r:embed="rId3">
            <a:alphaModFix/>
          </a:blip>
          <a:stretch>
            <a:fillRect/>
          </a:stretch>
        </p:blipFill>
        <p:spPr>
          <a:xfrm>
            <a:off x="7024688" y="2549375"/>
            <a:ext cx="4746025" cy="4746025"/>
          </a:xfrm>
          <a:prstGeom prst="rect">
            <a:avLst/>
          </a:prstGeom>
          <a:noFill/>
          <a:ln>
            <a:noFill/>
          </a:ln>
        </p:spPr>
      </p:pic>
      <p:sp>
        <p:nvSpPr>
          <p:cNvPr id="2266" name="Google Shape;2266;g2b1c0db4310_0_171"/>
          <p:cNvSpPr/>
          <p:nvPr/>
        </p:nvSpPr>
        <p:spPr>
          <a:xfrm>
            <a:off x="2407700" y="2063750"/>
            <a:ext cx="7425900" cy="3960000"/>
          </a:xfrm>
          <a:prstGeom prst="roundRect">
            <a:avLst>
              <a:gd name="adj" fmla="val 6622"/>
            </a:avLst>
          </a:prstGeom>
          <a:solidFill>
            <a:srgbClr val="19363E"/>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ublic Sans Light"/>
              <a:ea typeface="Public Sans Light"/>
              <a:cs typeface="Public Sans Light"/>
              <a:sym typeface="Public Sans Light"/>
            </a:endParaRPr>
          </a:p>
        </p:txBody>
      </p:sp>
      <p:pic>
        <p:nvPicPr>
          <p:cNvPr id="2267" name="Google Shape;2267;g2b1c0db4310_0_171"/>
          <p:cNvPicPr preferRelativeResize="0"/>
          <p:nvPr/>
        </p:nvPicPr>
        <p:blipFill>
          <a:blip r:embed="rId4">
            <a:alphaModFix/>
          </a:blip>
          <a:stretch>
            <a:fillRect/>
          </a:stretch>
        </p:blipFill>
        <p:spPr>
          <a:xfrm>
            <a:off x="2540150" y="2230125"/>
            <a:ext cx="7181548" cy="3678901"/>
          </a:xfrm>
          <a:prstGeom prst="rect">
            <a:avLst/>
          </a:prstGeom>
          <a:noFill/>
          <a:ln>
            <a:noFill/>
          </a:ln>
        </p:spPr>
      </p:pic>
      <p:sp>
        <p:nvSpPr>
          <p:cNvPr id="2269" name="Google Shape;2269;g2b1c0db4310_0_171"/>
          <p:cNvSpPr txBox="1">
            <a:spLocks noGrp="1"/>
          </p:cNvSpPr>
          <p:nvPr>
            <p:ph type="sldNum" idx="12"/>
          </p:nvPr>
        </p:nvSpPr>
        <p:spPr>
          <a:xfrm>
            <a:off x="342900" y="6591107"/>
            <a:ext cx="892200" cy="157500"/>
          </a:xfrm>
          <a:prstGeom prst="rect">
            <a:avLst/>
          </a:prstGeom>
        </p:spPr>
        <p:txBody>
          <a:bodyPr spcFirstLastPara="1" wrap="square" lIns="0" tIns="0" rIns="0" bIns="0" anchor="b" anchorCtr="0">
            <a:noAutofit/>
          </a:bodyPr>
          <a:lstStyle/>
          <a:p>
            <a:pPr marL="0" lvl="0" indent="0" algn="l" rtl="0">
              <a:spcBef>
                <a:spcPts val="0"/>
              </a:spcBef>
              <a:spcAft>
                <a:spcPts val="0"/>
              </a:spcAft>
              <a:buClr>
                <a:srgbClr val="000000"/>
              </a:buClr>
              <a:buSzPts val="900"/>
              <a:buFont typeface="Arial"/>
              <a:buNone/>
            </a:pPr>
            <a:fld id="{00000000-1234-1234-1234-123412341234}" type="slidenum">
              <a:rPr lang="en-IE"/>
              <a:t>17</a:t>
            </a:fld>
            <a:endParaRPr/>
          </a:p>
        </p:txBody>
      </p:sp>
      <p:sp>
        <p:nvSpPr>
          <p:cNvPr id="5" name="TextBox 4">
            <a:extLst>
              <a:ext uri="{FF2B5EF4-FFF2-40B4-BE49-F238E27FC236}">
                <a16:creationId xmlns:a16="http://schemas.microsoft.com/office/drawing/2014/main" id="{3EC472AD-1BD6-6612-53C6-5D17E631BE9A}"/>
              </a:ext>
            </a:extLst>
          </p:cNvPr>
          <p:cNvSpPr txBox="1"/>
          <p:nvPr/>
        </p:nvSpPr>
        <p:spPr>
          <a:xfrm>
            <a:off x="789000" y="841789"/>
            <a:ext cx="10408596" cy="1138773"/>
          </a:xfrm>
          <a:prstGeom prst="rect">
            <a:avLst/>
          </a:prstGeom>
          <a:noFill/>
        </p:spPr>
        <p:txBody>
          <a:bodyPr wrap="square">
            <a:spAutoFit/>
          </a:bodyPr>
          <a:lstStyle/>
          <a:p>
            <a:pPr algn="ctr" rtl="0">
              <a:spcBef>
                <a:spcPts val="0"/>
              </a:spcBef>
              <a:spcAft>
                <a:spcPts val="0"/>
              </a:spcAft>
            </a:pPr>
            <a:r>
              <a:rPr lang="en-IE" sz="4000" b="1" i="0" u="sng" strike="noStrike" dirty="0">
                <a:solidFill>
                  <a:srgbClr val="2EC99B"/>
                </a:solidFill>
                <a:effectLst/>
                <a:latin typeface="Public Sans" panose="020B0604020202020204" charset="0"/>
                <a:hlinkClick r:id="rId5"/>
              </a:rPr>
              <a:t>statsols.com/</a:t>
            </a:r>
            <a:r>
              <a:rPr lang="en-IE" sz="4000" b="1" i="0" u="sng" strike="noStrike" dirty="0" err="1">
                <a:solidFill>
                  <a:srgbClr val="2EC99B"/>
                </a:solidFill>
                <a:effectLst/>
                <a:latin typeface="Public Sans" panose="020B0604020202020204" charset="0"/>
                <a:hlinkClick r:id="rId5"/>
              </a:rPr>
              <a:t>nquery</a:t>
            </a:r>
            <a:r>
              <a:rPr lang="en-IE" sz="4000" b="1" i="0" u="sng" strike="noStrike" dirty="0">
                <a:solidFill>
                  <a:srgbClr val="2EC99B"/>
                </a:solidFill>
                <a:effectLst/>
                <a:latin typeface="Public Sans" panose="020B0604020202020204" charset="0"/>
                <a:hlinkClick r:id="rId5"/>
              </a:rPr>
              <a:t>-demo</a:t>
            </a:r>
            <a:endParaRPr lang="en-IE" b="0" dirty="0">
              <a:effectLst/>
            </a:endParaRPr>
          </a:p>
          <a:p>
            <a:br>
              <a:rPr lang="en-IE" dirty="0"/>
            </a:br>
            <a:endParaRPr lang="en-IE"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73"/>
        <p:cNvGrpSpPr/>
        <p:nvPr/>
      </p:nvGrpSpPr>
      <p:grpSpPr>
        <a:xfrm>
          <a:off x="0" y="0"/>
          <a:ext cx="0" cy="0"/>
          <a:chOff x="0" y="0"/>
          <a:chExt cx="0" cy="0"/>
        </a:xfrm>
      </p:grpSpPr>
      <p:sp>
        <p:nvSpPr>
          <p:cNvPr id="2274" name="Google Shape;2274;g276a1c4e488_0_68"/>
          <p:cNvSpPr txBox="1">
            <a:spLocks noGrp="1"/>
          </p:cNvSpPr>
          <p:nvPr>
            <p:ph type="sldNum" idx="12"/>
          </p:nvPr>
        </p:nvSpPr>
        <p:spPr>
          <a:xfrm>
            <a:off x="342900" y="6591107"/>
            <a:ext cx="892200" cy="157500"/>
          </a:xfrm>
          <a:prstGeom prst="rect">
            <a:avLst/>
          </a:prstGeom>
        </p:spPr>
        <p:txBody>
          <a:bodyPr spcFirstLastPara="1" wrap="square" lIns="0" tIns="0" rIns="0" bIns="0" anchor="b" anchorCtr="0">
            <a:noAutofit/>
          </a:bodyPr>
          <a:lstStyle/>
          <a:p>
            <a:pPr marL="0" lvl="0" indent="0" algn="l" rtl="0">
              <a:spcBef>
                <a:spcPts val="0"/>
              </a:spcBef>
              <a:spcAft>
                <a:spcPts val="0"/>
              </a:spcAft>
              <a:buClr>
                <a:srgbClr val="000000"/>
              </a:buClr>
              <a:buSzPts val="900"/>
              <a:buFont typeface="Arial"/>
              <a:buNone/>
            </a:pPr>
            <a:fld id="{00000000-1234-1234-1234-123412341234}" type="slidenum">
              <a:rPr lang="en-IE"/>
              <a:t>18</a:t>
            </a:fld>
            <a:endParaRPr/>
          </a:p>
        </p:txBody>
      </p:sp>
      <p:sp>
        <p:nvSpPr>
          <p:cNvPr id="2275" name="Google Shape;2275;g276a1c4e488_0_68"/>
          <p:cNvSpPr txBox="1">
            <a:spLocks noGrp="1"/>
          </p:cNvSpPr>
          <p:nvPr>
            <p:ph type="body" idx="1"/>
          </p:nvPr>
        </p:nvSpPr>
        <p:spPr>
          <a:xfrm>
            <a:off x="792225" y="1125200"/>
            <a:ext cx="6816600" cy="1369800"/>
          </a:xfrm>
          <a:prstGeom prst="rect">
            <a:avLst/>
          </a:prstGeom>
        </p:spPr>
        <p:txBody>
          <a:bodyPr spcFirstLastPara="1" wrap="square" lIns="0" tIns="0" rIns="0" bIns="0" anchor="t" anchorCtr="0">
            <a:spAutoFit/>
          </a:bodyPr>
          <a:lstStyle/>
          <a:p>
            <a:pPr marL="0" lvl="0" indent="0" algn="l" rtl="0">
              <a:lnSpc>
                <a:spcPct val="100000"/>
              </a:lnSpc>
              <a:spcBef>
                <a:spcPts val="0"/>
              </a:spcBef>
              <a:spcAft>
                <a:spcPts val="0"/>
              </a:spcAft>
              <a:buNone/>
            </a:pPr>
            <a:r>
              <a:rPr lang="en-IE" sz="8900"/>
              <a:t>Thank you</a:t>
            </a:r>
            <a:endParaRPr sz="8900"/>
          </a:p>
        </p:txBody>
      </p:sp>
      <p:sp>
        <p:nvSpPr>
          <p:cNvPr id="2276" name="Google Shape;2276;g276a1c4e488_0_68"/>
          <p:cNvSpPr txBox="1"/>
          <p:nvPr/>
        </p:nvSpPr>
        <p:spPr>
          <a:xfrm>
            <a:off x="975975" y="3228900"/>
            <a:ext cx="4776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IE">
                <a:solidFill>
                  <a:schemeClr val="lt1"/>
                </a:solidFill>
                <a:latin typeface="Public Sans Light"/>
                <a:ea typeface="Public Sans Light"/>
                <a:cs typeface="Public Sans Light"/>
                <a:sym typeface="Public Sans Light"/>
              </a:rPr>
              <a:t>CONTACT US</a:t>
            </a:r>
            <a:endParaRPr>
              <a:solidFill>
                <a:schemeClr val="lt1"/>
              </a:solidFill>
              <a:latin typeface="Public Sans Light"/>
              <a:ea typeface="Public Sans Light"/>
              <a:cs typeface="Public Sans Light"/>
              <a:sym typeface="Public Sans Light"/>
            </a:endParaRPr>
          </a:p>
        </p:txBody>
      </p:sp>
      <p:sp>
        <p:nvSpPr>
          <p:cNvPr id="2277" name="Google Shape;2277;g276a1c4e488_0_68"/>
          <p:cNvSpPr txBox="1">
            <a:spLocks noGrp="1"/>
          </p:cNvSpPr>
          <p:nvPr>
            <p:ph type="body" idx="1"/>
          </p:nvPr>
        </p:nvSpPr>
        <p:spPr>
          <a:xfrm>
            <a:off x="1096525" y="3629102"/>
            <a:ext cx="4137900" cy="492600"/>
          </a:xfrm>
          <a:prstGeom prst="rect">
            <a:avLst/>
          </a:prstGeom>
        </p:spPr>
        <p:txBody>
          <a:bodyPr spcFirstLastPara="1" wrap="square" lIns="0" tIns="0" rIns="0" bIns="0" anchor="t" anchorCtr="0">
            <a:spAutoFit/>
          </a:bodyPr>
          <a:lstStyle/>
          <a:p>
            <a:pPr marL="0" lvl="0" indent="0" algn="l" rtl="0">
              <a:spcBef>
                <a:spcPts val="0"/>
              </a:spcBef>
              <a:spcAft>
                <a:spcPts val="0"/>
              </a:spcAft>
              <a:buNone/>
            </a:pPr>
            <a:r>
              <a:rPr lang="en-IE" sz="3200" u="sng" dirty="0">
                <a:solidFill>
                  <a:schemeClr val="accent2"/>
                </a:solidFill>
              </a:rPr>
              <a:t>info@statsols.com</a:t>
            </a:r>
            <a:endParaRPr sz="3200" u="sng" dirty="0">
              <a:solidFill>
                <a:schemeClr val="accent2"/>
              </a:solidFill>
            </a:endParaRPr>
          </a:p>
        </p:txBody>
      </p:sp>
      <p:sp>
        <p:nvSpPr>
          <p:cNvPr id="2278" name="Google Shape;2278;g276a1c4e488_0_68"/>
          <p:cNvSpPr txBox="1"/>
          <p:nvPr/>
        </p:nvSpPr>
        <p:spPr>
          <a:xfrm>
            <a:off x="975975" y="4574335"/>
            <a:ext cx="4776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IE" dirty="0">
                <a:solidFill>
                  <a:schemeClr val="lt1"/>
                </a:solidFill>
                <a:latin typeface="Public Sans Light"/>
                <a:ea typeface="Public Sans Light"/>
                <a:cs typeface="Public Sans Light"/>
                <a:sym typeface="Public Sans Light"/>
              </a:rPr>
              <a:t>MORE INFO</a:t>
            </a:r>
            <a:endParaRPr dirty="0">
              <a:solidFill>
                <a:schemeClr val="lt1"/>
              </a:solidFill>
              <a:latin typeface="Public Sans Light"/>
              <a:ea typeface="Public Sans Light"/>
              <a:cs typeface="Public Sans Light"/>
              <a:sym typeface="Public Sans Light"/>
            </a:endParaRPr>
          </a:p>
        </p:txBody>
      </p:sp>
      <p:sp>
        <p:nvSpPr>
          <p:cNvPr id="2279" name="Google Shape;2279;g276a1c4e488_0_68"/>
          <p:cNvSpPr txBox="1">
            <a:spLocks noGrp="1"/>
          </p:cNvSpPr>
          <p:nvPr>
            <p:ph type="body" idx="1"/>
          </p:nvPr>
        </p:nvSpPr>
        <p:spPr>
          <a:xfrm>
            <a:off x="1096525" y="4974535"/>
            <a:ext cx="4137900" cy="492600"/>
          </a:xfrm>
          <a:prstGeom prst="rect">
            <a:avLst/>
          </a:prstGeom>
        </p:spPr>
        <p:txBody>
          <a:bodyPr spcFirstLastPara="1" wrap="square" lIns="0" tIns="0" rIns="0" bIns="0" anchor="t" anchorCtr="0">
            <a:spAutoFit/>
          </a:bodyPr>
          <a:lstStyle/>
          <a:p>
            <a:pPr marL="0" lvl="0" indent="0" algn="l" rtl="0">
              <a:spcBef>
                <a:spcPts val="0"/>
              </a:spcBef>
              <a:spcAft>
                <a:spcPts val="0"/>
              </a:spcAft>
              <a:buNone/>
            </a:pPr>
            <a:r>
              <a:rPr lang="en-IE" sz="3200" u="sng" dirty="0">
                <a:solidFill>
                  <a:schemeClr val="accent2"/>
                </a:solidFill>
              </a:rPr>
              <a:t>statsols.com</a:t>
            </a:r>
            <a:endParaRPr sz="3200" u="sng" dirty="0">
              <a:solidFill>
                <a:schemeClr val="accent2"/>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74">
          <a:extLst>
            <a:ext uri="{FF2B5EF4-FFF2-40B4-BE49-F238E27FC236}">
              <a16:creationId xmlns:a16="http://schemas.microsoft.com/office/drawing/2014/main" id="{C651F741-25FD-AE4C-16A8-1BBD034020F4}"/>
            </a:ext>
          </a:extLst>
        </p:cNvPr>
        <p:cNvGrpSpPr/>
        <p:nvPr/>
      </p:nvGrpSpPr>
      <p:grpSpPr>
        <a:xfrm>
          <a:off x="0" y="0"/>
          <a:ext cx="0" cy="0"/>
          <a:chOff x="0" y="0"/>
          <a:chExt cx="0" cy="0"/>
        </a:xfrm>
      </p:grpSpPr>
      <p:sp>
        <p:nvSpPr>
          <p:cNvPr id="2276" name="Google Shape;2276;g2b1c0db4310_0_480">
            <a:extLst>
              <a:ext uri="{FF2B5EF4-FFF2-40B4-BE49-F238E27FC236}">
                <a16:creationId xmlns:a16="http://schemas.microsoft.com/office/drawing/2014/main" id="{773A414C-D62D-C7BA-5F90-1C634A51BF47}"/>
              </a:ext>
            </a:extLst>
          </p:cNvPr>
          <p:cNvSpPr txBox="1">
            <a:spLocks noGrp="1"/>
          </p:cNvSpPr>
          <p:nvPr>
            <p:ph type="body" idx="1"/>
          </p:nvPr>
        </p:nvSpPr>
        <p:spPr>
          <a:xfrm>
            <a:off x="605547" y="1185774"/>
            <a:ext cx="10553700" cy="4953000"/>
          </a:xfrm>
          <a:prstGeom prst="rect">
            <a:avLst/>
          </a:prstGeom>
          <a:noFill/>
          <a:ln>
            <a:noFill/>
          </a:ln>
        </p:spPr>
        <p:txBody>
          <a:bodyPr spcFirstLastPara="1" wrap="square" lIns="0" tIns="0" rIns="0" bIns="0" anchor="t" anchorCtr="0">
            <a:noAutofit/>
          </a:bodyPr>
          <a:lstStyle/>
          <a:p>
            <a:pPr marL="0" indent="0">
              <a:buNone/>
            </a:pPr>
            <a:r>
              <a:rPr lang="en-GB" sz="1200" b="1" dirty="0"/>
              <a:t>Previous Webinars</a:t>
            </a:r>
          </a:p>
          <a:p>
            <a:pPr marL="0" indent="0">
              <a:buNone/>
            </a:pPr>
            <a:r>
              <a:rPr lang="en-GB" sz="1200" dirty="0"/>
              <a:t>Statistical Power from First Principles: </a:t>
            </a:r>
            <a:r>
              <a:rPr lang="en-GB" sz="1200" dirty="0">
                <a:hlinkClick r:id="rId3"/>
              </a:rPr>
              <a:t>https://www.statsols.com/guides/statistical-power-from-first-principles</a:t>
            </a:r>
            <a:endParaRPr lang="en-GB" sz="1200" dirty="0"/>
          </a:p>
          <a:p>
            <a:pPr marL="0" indent="0">
              <a:buNone/>
            </a:pPr>
            <a:r>
              <a:rPr lang="en-GB" sz="1200" dirty="0"/>
              <a:t>Everything to Know About Sample Size Determination: </a:t>
            </a:r>
            <a:r>
              <a:rPr lang="en-GB" sz="1200" dirty="0">
                <a:hlinkClick r:id="rId4"/>
              </a:rPr>
              <a:t>https://www.statsols.com/articles/everything-to-know-about-sample-size-determination </a:t>
            </a:r>
            <a:endParaRPr lang="en-GB" sz="1200" dirty="0"/>
          </a:p>
          <a:p>
            <a:pPr marL="0" indent="0">
              <a:buNone/>
            </a:pPr>
            <a:r>
              <a:rPr lang="en-GB" sz="1200" b="1" dirty="0"/>
              <a:t>Trial Design Overviews</a:t>
            </a:r>
          </a:p>
          <a:p>
            <a:pPr marL="0" indent="0">
              <a:buNone/>
            </a:pPr>
            <a:r>
              <a:rPr lang="en-GB" sz="1200" dirty="0"/>
              <a:t>Senn, S.S., 2021. Statistical issues in drug development (3</a:t>
            </a:r>
            <a:r>
              <a:rPr lang="en-GB" sz="1200" baseline="30000" dirty="0"/>
              <a:t>rd</a:t>
            </a:r>
            <a:r>
              <a:rPr lang="en-GB" sz="1200" dirty="0"/>
              <a:t> Edition). John Wiley &amp; Sons.</a:t>
            </a:r>
          </a:p>
          <a:p>
            <a:pPr marL="0" indent="0">
              <a:buNone/>
            </a:pPr>
            <a:r>
              <a:rPr lang="en-GB" sz="1200" dirty="0"/>
              <a:t>Harrell, F., 2025. Biostatistics for Biomedical Research, Vanderbilt Department of Biostatistics. Available from: </a:t>
            </a:r>
            <a:r>
              <a:rPr lang="en-GB" sz="1200" dirty="0">
                <a:hlinkClick r:id="rId5"/>
              </a:rPr>
              <a:t>https://hbiostat.org/bbr/</a:t>
            </a:r>
            <a:endParaRPr lang="en-GB" sz="1200" dirty="0"/>
          </a:p>
          <a:p>
            <a:pPr marL="0" indent="0"/>
            <a:r>
              <a:rPr lang="en-GB" sz="1200" dirty="0" err="1">
                <a:solidFill>
                  <a:schemeClr val="tx1"/>
                </a:solidFill>
              </a:rPr>
              <a:t>Lakens</a:t>
            </a:r>
            <a:r>
              <a:rPr lang="en-GB" sz="1200" dirty="0">
                <a:solidFill>
                  <a:schemeClr val="tx1"/>
                </a:solidFill>
              </a:rPr>
              <a:t>, D., 2016. Improving your statistical inferences. Available from: </a:t>
            </a:r>
            <a:r>
              <a:rPr lang="en-GB" sz="1200" dirty="0">
                <a:solidFill>
                  <a:schemeClr val="tx1"/>
                </a:solidFill>
                <a:hlinkClick r:id="rId6"/>
              </a:rPr>
              <a:t>https://lakens.github.io/statistical_inferences</a:t>
            </a:r>
            <a:endParaRPr lang="en-GB" sz="1200" dirty="0"/>
          </a:p>
          <a:p>
            <a:pPr marL="0" indent="0"/>
            <a:r>
              <a:rPr lang="en-GB" sz="1200" dirty="0"/>
              <a:t>Meinert, C.L., 2012. Clinical Trials: design, conduct and analysis (Vol. 39). OUP USA.</a:t>
            </a:r>
          </a:p>
          <a:p>
            <a:pPr marL="0" indent="0"/>
            <a:r>
              <a:rPr lang="en-GB" sz="1200" dirty="0"/>
              <a:t>Friedman, L.M., </a:t>
            </a:r>
            <a:r>
              <a:rPr lang="en-GB" sz="1200" dirty="0" err="1"/>
              <a:t>Furberg</a:t>
            </a:r>
            <a:r>
              <a:rPr lang="en-GB" sz="1200" dirty="0"/>
              <a:t>, C.D., </a:t>
            </a:r>
            <a:r>
              <a:rPr lang="en-GB" sz="1200" dirty="0" err="1"/>
              <a:t>DeMets</a:t>
            </a:r>
            <a:r>
              <a:rPr lang="en-GB" sz="1200" dirty="0"/>
              <a:t>, D.L., </a:t>
            </a:r>
            <a:r>
              <a:rPr lang="en-GB" sz="1200" dirty="0" err="1"/>
              <a:t>Reboussin</a:t>
            </a:r>
            <a:r>
              <a:rPr lang="en-GB" sz="1200" dirty="0"/>
              <a:t>, D.M. and Granger, C.B., 2015. Fundamentals of clinical trials. Springer.</a:t>
            </a:r>
          </a:p>
          <a:p>
            <a:pPr marL="0" indent="0"/>
            <a:r>
              <a:rPr lang="en-GB" sz="1200" dirty="0"/>
              <a:t>American Medical Association. 2023. Guidelines for conducting clinical trials. Journal of Clinical Research, 29(3), 211-230.</a:t>
            </a:r>
          </a:p>
          <a:p>
            <a:pPr marL="0" indent="0"/>
            <a:r>
              <a:rPr lang="en-GB" sz="1200" dirty="0"/>
              <a:t>International Council for Harmonisation of Technical Requirements for Pharmaceuticals for Human Use (ICH), STATISTICAL PRINCIPLES FOR CLINICAL TRIALS E9. Find at: </a:t>
            </a:r>
            <a:r>
              <a:rPr lang="en-GB" sz="1200" dirty="0">
                <a:hlinkClick r:id="rId7"/>
              </a:rPr>
              <a:t>https://database.ich.org/sites/default/files/E9_Guideline.pdf</a:t>
            </a:r>
            <a:endParaRPr lang="en-GB" sz="1200" dirty="0"/>
          </a:p>
          <a:p>
            <a:pPr marL="0" indent="0"/>
            <a:r>
              <a:rPr lang="en-GB" sz="1200" dirty="0"/>
              <a:t>International Council for Harmonisation of Technical Requirements for Pharmaceuticals for Human Use (ICH), ADDENDUM ON ESTIMANDS AND SENSITIVITY ANALYSIS IN CLINICAL TRIALS TO THE GUIDELINE ON STATISTICAL PRINCIPLES FOR CLINICAL TRIALS E9(R1). Find at: </a:t>
            </a:r>
            <a:r>
              <a:rPr lang="en-GB" sz="1200" dirty="0">
                <a:hlinkClick r:id="rId8"/>
              </a:rPr>
              <a:t>https://database.ich.org/sites/default/files/E9-R1_Step4_Guideline_2019_1203.pdf</a:t>
            </a:r>
            <a:endParaRPr lang="en-GB" sz="1200" dirty="0"/>
          </a:p>
          <a:p>
            <a:pPr marL="0" indent="0"/>
            <a:r>
              <a:rPr lang="en-GB" sz="1200" dirty="0"/>
              <a:t>Kahan, B.C., Hindley, J., Edwards, M., Cro, S. and Morris, T.P., 2024. The </a:t>
            </a:r>
            <a:r>
              <a:rPr lang="en-GB" sz="1200" dirty="0" err="1"/>
              <a:t>estimands</a:t>
            </a:r>
            <a:r>
              <a:rPr lang="en-GB" sz="1200" dirty="0"/>
              <a:t> framework: a primer on the ICH E9 (R1) addendum. </a:t>
            </a:r>
            <a:r>
              <a:rPr lang="en-GB" sz="1200" dirty="0" err="1"/>
              <a:t>bmj</a:t>
            </a:r>
            <a:r>
              <a:rPr lang="en-GB" sz="1200" dirty="0"/>
              <a:t>, 384.</a:t>
            </a:r>
          </a:p>
          <a:p>
            <a:pPr marL="0" indent="0"/>
            <a:r>
              <a:rPr lang="en-GB" sz="1200" dirty="0"/>
              <a:t>Senn, S.S., 2002. Cross-over trials in clinical research. John Wiley &amp; Sons.</a:t>
            </a:r>
          </a:p>
          <a:p>
            <a:pPr marL="0" indent="0"/>
            <a:r>
              <a:rPr lang="en-GB" sz="1200" dirty="0"/>
              <a:t>International Council for Harmonisation of Technical Requirements for Pharmaceuticals for Human Use (ICH), </a:t>
            </a:r>
            <a:r>
              <a:rPr lang="en-IE" sz="1200" dirty="0"/>
              <a:t>GENERAL CONSIDERATIONS FOR CLINICAL STUDIES E8(R1)</a:t>
            </a:r>
            <a:r>
              <a:rPr lang="en-GB" sz="1200" dirty="0"/>
              <a:t>. Find at: </a:t>
            </a:r>
            <a:r>
              <a:rPr lang="en-GB" sz="1200" dirty="0">
                <a:hlinkClick r:id="rId9"/>
              </a:rPr>
              <a:t>https://database.ich.org/sites/default/files/ICH_E8-R1_Guideline_Step4_2021_1006.pdf</a:t>
            </a:r>
            <a:endParaRPr lang="en-GB" sz="1200" dirty="0"/>
          </a:p>
          <a:p>
            <a:pPr marL="0" indent="0">
              <a:buNone/>
            </a:pPr>
            <a:r>
              <a:rPr lang="en-GB" sz="1200" dirty="0"/>
              <a:t>ICH Guidance: </a:t>
            </a:r>
            <a:r>
              <a:rPr lang="en-GB" sz="1200" dirty="0">
                <a:hlinkClick r:id="rId10"/>
              </a:rPr>
              <a:t>https://www.ich.org/page/ich-guidelines</a:t>
            </a:r>
            <a:endParaRPr lang="en-GB" sz="1200" dirty="0"/>
          </a:p>
          <a:p>
            <a:pPr marL="0" indent="0">
              <a:buNone/>
            </a:pPr>
            <a:r>
              <a:rPr lang="en-GB" sz="1200" dirty="0"/>
              <a:t>FDA Clinical Trials Guidance: </a:t>
            </a:r>
            <a:r>
              <a:rPr lang="en-GB" sz="1200" dirty="0">
                <a:hlinkClick r:id="rId11"/>
              </a:rPr>
              <a:t>https://www.fda.gov/science-research/clinical-trials-and-human-subject-protection/clinical-trials-guidance-documents</a:t>
            </a:r>
            <a:endParaRPr lang="en-GB" sz="1200" dirty="0"/>
          </a:p>
          <a:p>
            <a:pPr marL="0" indent="0">
              <a:buNone/>
            </a:pPr>
            <a:r>
              <a:rPr lang="en-GB" sz="1200" dirty="0"/>
              <a:t>EMA:  </a:t>
            </a:r>
            <a:r>
              <a:rPr lang="en-GB" sz="1200" dirty="0">
                <a:hlinkClick r:id="rId12"/>
              </a:rPr>
              <a:t>https://www.ema.europa.eu/en/human-regulatory-overview/research-and-development/clinical-trials-human-medicines/clinical-trials-regulation</a:t>
            </a:r>
            <a:endParaRPr lang="en-GB" sz="1200" dirty="0"/>
          </a:p>
          <a:p>
            <a:pPr marL="0" indent="0"/>
            <a:r>
              <a:rPr lang="en-IE" sz="1200" dirty="0"/>
              <a:t>SPIRIT-CONSORT Guidelines: </a:t>
            </a:r>
            <a:r>
              <a:rPr lang="en-IE" sz="1200" dirty="0">
                <a:hlinkClick r:id="rId13"/>
              </a:rPr>
              <a:t>https://www.consort-spirit.org/</a:t>
            </a:r>
            <a:endParaRPr lang="en-IE" sz="1400" b="0" dirty="0">
              <a:solidFill>
                <a:srgbClr val="011836"/>
              </a:solidFill>
              <a:effectLst/>
              <a:latin typeface="nimbus-sans-tw01con"/>
            </a:endParaRPr>
          </a:p>
          <a:p>
            <a:pPr marL="0" indent="0">
              <a:buNone/>
            </a:pPr>
            <a:endParaRPr lang="en-GB" sz="1200" dirty="0"/>
          </a:p>
          <a:p>
            <a:pPr marL="0" indent="0"/>
            <a:endParaRPr lang="en-GB" sz="1200" dirty="0"/>
          </a:p>
          <a:p>
            <a:pPr marL="0" indent="0">
              <a:buNone/>
            </a:pPr>
            <a:endParaRPr lang="en-GB" sz="1200" b="1" dirty="0"/>
          </a:p>
          <a:p>
            <a:pPr marL="0" indent="0"/>
            <a:endParaRPr lang="en-GB" sz="1200" b="1" dirty="0"/>
          </a:p>
          <a:p>
            <a:pPr marL="0" indent="0"/>
            <a:endParaRPr lang="en-GB" sz="1200" b="1" dirty="0"/>
          </a:p>
          <a:p>
            <a:pPr marL="0" indent="0">
              <a:buNone/>
            </a:pPr>
            <a:endParaRPr lang="en-GB" sz="1200" b="1" dirty="0"/>
          </a:p>
          <a:p>
            <a:pPr marL="0" indent="0"/>
            <a:endParaRPr lang="en-GB" sz="1200" dirty="0"/>
          </a:p>
          <a:p>
            <a:pPr marL="0" indent="0"/>
            <a:endParaRPr lang="en-GB" sz="1200" dirty="0"/>
          </a:p>
          <a:p>
            <a:pPr marL="0" indent="0"/>
            <a:endParaRPr lang="en-GB" sz="1200" dirty="0"/>
          </a:p>
          <a:p>
            <a:pPr marL="0" indent="0"/>
            <a:endParaRPr lang="en-GB" sz="1200" dirty="0"/>
          </a:p>
          <a:p>
            <a:pPr marL="0" indent="0"/>
            <a:endParaRPr lang="en-GB" sz="1200" dirty="0"/>
          </a:p>
          <a:p>
            <a:pPr marL="0" indent="0">
              <a:buNone/>
            </a:pPr>
            <a:endParaRPr lang="en-GB" sz="1200" dirty="0"/>
          </a:p>
          <a:p>
            <a:pPr marL="0" indent="0">
              <a:buNone/>
            </a:pPr>
            <a:endParaRPr lang="en-GB" sz="1200" dirty="0"/>
          </a:p>
          <a:p>
            <a:pPr marL="0" indent="0">
              <a:buNone/>
            </a:pPr>
            <a:endParaRPr lang="en-GB" sz="1200" dirty="0"/>
          </a:p>
          <a:p>
            <a:pPr marL="0" indent="0">
              <a:buNone/>
            </a:pPr>
            <a:endParaRPr lang="en-GB" sz="1200" dirty="0"/>
          </a:p>
          <a:p>
            <a:pPr marL="0" indent="0">
              <a:buNone/>
            </a:pPr>
            <a:endParaRPr lang="en-GB" sz="1200" dirty="0"/>
          </a:p>
          <a:p>
            <a:pPr marL="0" indent="0">
              <a:buNone/>
            </a:pPr>
            <a:endParaRPr lang="en-GB" sz="1200" dirty="0"/>
          </a:p>
          <a:p>
            <a:pPr marL="0" lvl="0" indent="0" algn="l" rtl="0">
              <a:lnSpc>
                <a:spcPct val="100000"/>
              </a:lnSpc>
              <a:spcBef>
                <a:spcPts val="900"/>
              </a:spcBef>
              <a:spcAft>
                <a:spcPts val="0"/>
              </a:spcAft>
              <a:buSzPts val="1200"/>
              <a:buNone/>
            </a:pPr>
            <a:endParaRPr lang="en-GB" sz="1200" dirty="0"/>
          </a:p>
        </p:txBody>
      </p:sp>
      <p:sp>
        <p:nvSpPr>
          <p:cNvPr id="4" name="Google Shape;2244;g2b1c0db4310_0_114">
            <a:extLst>
              <a:ext uri="{FF2B5EF4-FFF2-40B4-BE49-F238E27FC236}">
                <a16:creationId xmlns:a16="http://schemas.microsoft.com/office/drawing/2014/main" id="{A3216501-7EB6-E0CD-AEAD-6CA29F56F09D}"/>
              </a:ext>
            </a:extLst>
          </p:cNvPr>
          <p:cNvSpPr txBox="1">
            <a:spLocks/>
          </p:cNvSpPr>
          <p:nvPr/>
        </p:nvSpPr>
        <p:spPr>
          <a:xfrm>
            <a:off x="605547" y="404479"/>
            <a:ext cx="11117400" cy="710700"/>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000"/>
              <a:buFont typeface="Public Sans SemiBold"/>
              <a:buNone/>
              <a:defRPr sz="4000" b="0" i="0" u="none" strike="noStrike" cap="none">
                <a:solidFill>
                  <a:schemeClr val="dk1"/>
                </a:solidFill>
                <a:latin typeface="Public Sans SemiBold"/>
                <a:ea typeface="Public Sans SemiBold"/>
                <a:cs typeface="Public Sans SemiBold"/>
                <a:sym typeface="Public Sans SemiBol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4400"/>
              <a:buFont typeface="Calibri"/>
              <a:buNone/>
            </a:pPr>
            <a:r>
              <a:rPr lang="en-IE" dirty="0"/>
              <a:t>References</a:t>
            </a:r>
          </a:p>
        </p:txBody>
      </p:sp>
    </p:spTree>
    <p:extLst>
      <p:ext uri="{BB962C8B-B14F-4D97-AF65-F5344CB8AC3E}">
        <p14:creationId xmlns:p14="http://schemas.microsoft.com/office/powerpoint/2010/main" val="2625798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041"/>
        <p:cNvGrpSpPr/>
        <p:nvPr/>
      </p:nvGrpSpPr>
      <p:grpSpPr>
        <a:xfrm>
          <a:off x="0" y="0"/>
          <a:ext cx="0" cy="0"/>
          <a:chOff x="0" y="0"/>
          <a:chExt cx="0" cy="0"/>
        </a:xfrm>
      </p:grpSpPr>
      <p:sp>
        <p:nvSpPr>
          <p:cNvPr id="2042" name="Google Shape;2042;p2"/>
          <p:cNvSpPr txBox="1">
            <a:spLocks noGrp="1"/>
          </p:cNvSpPr>
          <p:nvPr>
            <p:ph type="body" idx="1"/>
          </p:nvPr>
        </p:nvSpPr>
        <p:spPr>
          <a:xfrm>
            <a:off x="778024" y="4258641"/>
            <a:ext cx="4383061" cy="1828801"/>
          </a:xfrm>
          <a:prstGeom prst="rect">
            <a:avLst/>
          </a:prstGeom>
          <a:noFill/>
          <a:ln>
            <a:noFill/>
          </a:ln>
        </p:spPr>
        <p:txBody>
          <a:bodyPr spcFirstLastPara="1" wrap="square" lIns="0" tIns="0" rIns="0" bIns="0" anchor="t" anchorCtr="0">
            <a:noAutofit/>
          </a:bodyPr>
          <a:lstStyle/>
          <a:p>
            <a:pPr marL="0" lvl="0" indent="0" algn="ctr" rtl="0">
              <a:lnSpc>
                <a:spcPct val="150000"/>
              </a:lnSpc>
              <a:spcBef>
                <a:spcPts val="0"/>
              </a:spcBef>
              <a:spcAft>
                <a:spcPts val="0"/>
              </a:spcAft>
              <a:buSzPts val="4700"/>
              <a:buNone/>
            </a:pPr>
            <a:r>
              <a:rPr lang="en-IE" sz="4000" b="1" dirty="0">
                <a:solidFill>
                  <a:schemeClr val="dk1"/>
                </a:solidFill>
              </a:rPr>
              <a:t>Ronan Fitzpatrick</a:t>
            </a:r>
            <a:endParaRPr dirty="0"/>
          </a:p>
          <a:p>
            <a:pPr marL="0" lvl="0" indent="0" algn="ctr" rtl="0">
              <a:lnSpc>
                <a:spcPct val="150000"/>
              </a:lnSpc>
              <a:spcBef>
                <a:spcPts val="0"/>
              </a:spcBef>
              <a:spcAft>
                <a:spcPts val="0"/>
              </a:spcAft>
              <a:buSzPts val="4700"/>
              <a:buNone/>
            </a:pPr>
            <a:r>
              <a:rPr lang="en-IE" sz="2800" dirty="0"/>
              <a:t>Head of </a:t>
            </a:r>
            <a:r>
              <a:rPr lang="en-IE" sz="2800" dirty="0">
                <a:solidFill>
                  <a:schemeClr val="dk1"/>
                </a:solidFill>
              </a:rPr>
              <a:t>Statistic</a:t>
            </a:r>
            <a:r>
              <a:rPr lang="en-IE" sz="2800" dirty="0"/>
              <a:t>s</a:t>
            </a:r>
            <a:endParaRPr dirty="0"/>
          </a:p>
        </p:txBody>
      </p:sp>
      <p:pic>
        <p:nvPicPr>
          <p:cNvPr id="2044" name="Google Shape;2044;p2" descr="A person wearing glasses&#10;&#10;Description automatically generated with medium confidence"/>
          <p:cNvPicPr preferRelativeResize="0"/>
          <p:nvPr/>
        </p:nvPicPr>
        <p:blipFill rotWithShape="1">
          <a:blip r:embed="rId3">
            <a:alphaModFix/>
          </a:blip>
          <a:srcRect l="4865" t="4865" r="4856" b="4856"/>
          <a:stretch/>
        </p:blipFill>
        <p:spPr>
          <a:xfrm>
            <a:off x="1657950" y="1728849"/>
            <a:ext cx="2276400" cy="2279100"/>
          </a:xfrm>
          <a:prstGeom prst="ellipse">
            <a:avLst/>
          </a:prstGeom>
          <a:noFill/>
          <a:ln>
            <a:noFill/>
          </a:ln>
        </p:spPr>
      </p:pic>
      <p:pic>
        <p:nvPicPr>
          <p:cNvPr id="2045" name="Google Shape;2045;p2" descr="A blue text on a black background&#10;&#10;Description automatically generated"/>
          <p:cNvPicPr preferRelativeResize="0"/>
          <p:nvPr/>
        </p:nvPicPr>
        <p:blipFill rotWithShape="1">
          <a:blip r:embed="rId4">
            <a:alphaModFix/>
          </a:blip>
          <a:srcRect/>
          <a:stretch/>
        </p:blipFill>
        <p:spPr>
          <a:xfrm>
            <a:off x="1960858" y="6004175"/>
            <a:ext cx="1670365" cy="422543"/>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74"/>
        <p:cNvGrpSpPr/>
        <p:nvPr/>
      </p:nvGrpSpPr>
      <p:grpSpPr>
        <a:xfrm>
          <a:off x="0" y="0"/>
          <a:ext cx="0" cy="0"/>
          <a:chOff x="0" y="0"/>
          <a:chExt cx="0" cy="0"/>
        </a:xfrm>
      </p:grpSpPr>
      <p:sp>
        <p:nvSpPr>
          <p:cNvPr id="2276" name="Google Shape;2276;g2b1c0db4310_0_480"/>
          <p:cNvSpPr txBox="1">
            <a:spLocks noGrp="1"/>
          </p:cNvSpPr>
          <p:nvPr>
            <p:ph type="body" idx="1"/>
          </p:nvPr>
        </p:nvSpPr>
        <p:spPr>
          <a:xfrm>
            <a:off x="625002" y="1189498"/>
            <a:ext cx="10688266" cy="4953000"/>
          </a:xfrm>
          <a:prstGeom prst="rect">
            <a:avLst/>
          </a:prstGeom>
          <a:noFill/>
          <a:ln>
            <a:noFill/>
          </a:ln>
        </p:spPr>
        <p:txBody>
          <a:bodyPr spcFirstLastPara="1" wrap="square" lIns="0" tIns="0" rIns="0" bIns="0" anchor="t" anchorCtr="0">
            <a:noAutofit/>
          </a:bodyPr>
          <a:lstStyle/>
          <a:p>
            <a:pPr marL="0" indent="0"/>
            <a:r>
              <a:rPr lang="en-GB" sz="1200" b="1" dirty="0"/>
              <a:t>Trial Design Pitfalls Overviews</a:t>
            </a:r>
          </a:p>
          <a:p>
            <a:pPr marL="0" indent="0"/>
            <a:r>
              <a:rPr lang="en-GB" sz="1200" dirty="0"/>
              <a:t>van Smeden, M., 2022. A very short list of common pitfalls in research design, data analysis, and reporting. </a:t>
            </a:r>
            <a:r>
              <a:rPr lang="en-GB" sz="1200" dirty="0" err="1"/>
              <a:t>PRiMER</a:t>
            </a:r>
            <a:r>
              <a:rPr lang="en-GB" sz="1200" dirty="0"/>
              <a:t>: Peer-Reviewed Reports in Medical Education Research, 6, p.26.</a:t>
            </a:r>
          </a:p>
          <a:p>
            <a:pPr marL="0" indent="0"/>
            <a:r>
              <a:rPr lang="en-GB" sz="1200" dirty="0"/>
              <a:t>Sydes, M.R. and Langley, R.E., 2010. Potential pitfalls in the design and reporting of clinical trials. The Lancet Oncology, 11(7), pp.694-700.</a:t>
            </a:r>
          </a:p>
          <a:p>
            <a:pPr marL="0" indent="0"/>
            <a:r>
              <a:rPr lang="en-GB" sz="1200" dirty="0" err="1"/>
              <a:t>Zlowodzki</a:t>
            </a:r>
            <a:r>
              <a:rPr lang="en-GB" sz="1200" dirty="0"/>
              <a:t>, M., Jönsson, A. and Bhandari, M., 2005. Common pitfalls in the conduct of clinical research. Medical Principles and Practice, 15(1), pp.1-8.</a:t>
            </a:r>
          </a:p>
          <a:p>
            <a:pPr marL="0" indent="0"/>
            <a:r>
              <a:rPr lang="en-IE" sz="1200" dirty="0" err="1"/>
              <a:t>Dahly</a:t>
            </a:r>
            <a:r>
              <a:rPr lang="en-IE" sz="1200" dirty="0"/>
              <a:t>, D., 2024. Sorry what was the question again?. Find at: </a:t>
            </a:r>
            <a:r>
              <a:rPr lang="en-IE" sz="1200" dirty="0">
                <a:hlinkClick r:id="rId3"/>
              </a:rPr>
              <a:t>https://statsepi.substack.com/p/sorry-what-was-the-question-again</a:t>
            </a:r>
            <a:endParaRPr lang="en-IE" sz="1200" dirty="0"/>
          </a:p>
          <a:p>
            <a:pPr marL="0" indent="0"/>
            <a:r>
              <a:rPr lang="en-GB" sz="1200" dirty="0"/>
              <a:t>Altman, D, BMJ Statistics Notes</a:t>
            </a:r>
            <a:r>
              <a:rPr lang="en-GB" sz="1200" dirty="0">
                <a:hlinkClick r:id="rId4"/>
              </a:rPr>
              <a:t>: https://www.bmj.com/specialties/statistics-notes</a:t>
            </a:r>
            <a:endParaRPr lang="en-GB" sz="1200" dirty="0"/>
          </a:p>
          <a:p>
            <a:pPr marL="0" indent="0"/>
            <a:r>
              <a:rPr lang="en-GB" sz="1200" b="1" dirty="0"/>
              <a:t>Dichotomization/Responder Analysis</a:t>
            </a:r>
          </a:p>
          <a:p>
            <a:pPr marL="0" indent="0">
              <a:buNone/>
            </a:pPr>
            <a:r>
              <a:rPr lang="en-IE" sz="1200" dirty="0"/>
              <a:t>Senn, S. 2005. </a:t>
            </a:r>
            <a:r>
              <a:rPr lang="en-IE" sz="1200" dirty="0" err="1"/>
              <a:t>Dichotomania</a:t>
            </a:r>
            <a:r>
              <a:rPr lang="en-IE" sz="1200" dirty="0"/>
              <a:t>: an obsessive compulsive disorder that is badly affecting the quality of analysis of pharmaceutical trials. </a:t>
            </a:r>
            <a:r>
              <a:rPr lang="en-IE" sz="1200" i="1" dirty="0"/>
              <a:t>Proceedings of the International Statistical Institute, 55th Session, Sydney</a:t>
            </a:r>
            <a:r>
              <a:rPr lang="en-IE" sz="1200" dirty="0"/>
              <a:t>.</a:t>
            </a:r>
          </a:p>
          <a:p>
            <a:pPr marL="0" indent="0">
              <a:buNone/>
            </a:pPr>
            <a:r>
              <a:rPr lang="en-GB" sz="1200" dirty="0"/>
              <a:t>Wason, J., McMenamin, M. and Dodd, S., 2020. Analysis of responder-based endpoints: improving power through utilising continuous components. Trials, 21, pp.1-6.</a:t>
            </a:r>
          </a:p>
          <a:p>
            <a:pPr marL="0" indent="0">
              <a:buNone/>
            </a:pPr>
            <a:r>
              <a:rPr lang="en-GB" sz="1200" dirty="0"/>
              <a:t>Royston, P., Altman, D.G. and Sauerbrei, W., 2006. Dichotomizing continuous predictors in multiple regression: a bad idea. Statistics in medicine, 25(1), pp.127-141.</a:t>
            </a:r>
          </a:p>
          <a:p>
            <a:pPr marL="0" indent="0">
              <a:buNone/>
            </a:pPr>
            <a:r>
              <a:rPr lang="en-GB" sz="1200" dirty="0"/>
              <a:t>Senn, S. and Julious, S., 2009. Measurement in clinical trials: a neglected issue for statisticians?. Statistics in medicine, 28(26), pp.3189-3209.</a:t>
            </a:r>
          </a:p>
          <a:p>
            <a:pPr marL="0" indent="0">
              <a:buNone/>
            </a:pPr>
            <a:r>
              <a:rPr lang="en-GB" sz="1200" b="1" dirty="0"/>
              <a:t>Covariates/Randomization Issues</a:t>
            </a:r>
          </a:p>
          <a:p>
            <a:pPr marL="0" indent="0">
              <a:buNone/>
            </a:pPr>
            <a:r>
              <a:rPr lang="en-IE" sz="1200" dirty="0"/>
              <a:t>Senn, S. 2006. Change from baseline and analysis of covariance revisited. Statistics in medicine, 25(24), 4334-4344.</a:t>
            </a:r>
          </a:p>
          <a:p>
            <a:pPr marL="0" indent="0">
              <a:buNone/>
            </a:pPr>
            <a:r>
              <a:rPr lang="en-GB" sz="1200" dirty="0"/>
              <a:t>Senn, S. 2019. The Well-Adjusted Statistician: Analysis of Covariance Explained. Applied Clinical Trials</a:t>
            </a:r>
            <a:endParaRPr lang="en-IE" sz="1200" dirty="0"/>
          </a:p>
          <a:p>
            <a:pPr marL="0" indent="0">
              <a:buNone/>
            </a:pPr>
            <a:r>
              <a:rPr lang="en-IE" sz="1200" dirty="0"/>
              <a:t>Van </a:t>
            </a:r>
            <a:r>
              <a:rPr lang="en-IE" sz="1200" dirty="0" err="1"/>
              <a:t>Breukelen</a:t>
            </a:r>
            <a:r>
              <a:rPr lang="en-IE" sz="1200" dirty="0"/>
              <a:t>, G. J., 2006. ANCOVA versus change from baseline had more power in randomized studies and more bias in nonrandomized studies. Journal of clinical epidemiology, 59(9), 920-925.</a:t>
            </a:r>
          </a:p>
          <a:p>
            <a:pPr marL="0" indent="0"/>
            <a:r>
              <a:rPr lang="en-GB" sz="1200" dirty="0"/>
              <a:t>Food and Drug Administration (FDA), 2023. Adjusting for Covariates in Randomized Clinical Trials for Drugs and Biological Products Guidance for Industry. Download at: </a:t>
            </a:r>
            <a:r>
              <a:rPr lang="en-GB" sz="1200" dirty="0">
                <a:hlinkClick r:id="rId5"/>
              </a:rPr>
              <a:t>https://www.fda.gov/media/148910/download</a:t>
            </a:r>
            <a:endParaRPr lang="en-GB" sz="1200" dirty="0"/>
          </a:p>
          <a:p>
            <a:pPr marL="0" indent="0"/>
            <a:r>
              <a:rPr lang="en-GB" sz="1200" dirty="0"/>
              <a:t>Bland, J.M. and Altman, D.G., 2011. Comparisons against baseline within randomised groups are often used and can be highly misleading. Trials, 12</a:t>
            </a:r>
          </a:p>
          <a:p>
            <a:pPr marL="0" indent="0"/>
            <a:r>
              <a:rPr lang="en-GB" sz="1200" dirty="0"/>
              <a:t>Senn, S., 2013. Seven myths of randomisation in clinical trials. Statistics in medicine, 32(9), pp.1439-1450.</a:t>
            </a:r>
          </a:p>
          <a:p>
            <a:pPr marL="0" indent="0"/>
            <a:endParaRPr lang="en-GB" sz="1200" dirty="0"/>
          </a:p>
          <a:p>
            <a:pPr marL="0" indent="0"/>
            <a:endParaRPr lang="en-IE" sz="1200" dirty="0"/>
          </a:p>
          <a:p>
            <a:pPr marL="0" indent="0"/>
            <a:endParaRPr lang="en-GB" sz="1200" dirty="0"/>
          </a:p>
        </p:txBody>
      </p:sp>
      <p:sp>
        <p:nvSpPr>
          <p:cNvPr id="4" name="Google Shape;2244;g2b1c0db4310_0_114">
            <a:extLst>
              <a:ext uri="{FF2B5EF4-FFF2-40B4-BE49-F238E27FC236}">
                <a16:creationId xmlns:a16="http://schemas.microsoft.com/office/drawing/2014/main" id="{3D2DC655-4008-96C7-7313-129A8E12BF5B}"/>
              </a:ext>
            </a:extLst>
          </p:cNvPr>
          <p:cNvSpPr txBox="1">
            <a:spLocks/>
          </p:cNvSpPr>
          <p:nvPr/>
        </p:nvSpPr>
        <p:spPr>
          <a:xfrm>
            <a:off x="625002" y="404479"/>
            <a:ext cx="11117400" cy="710700"/>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000"/>
              <a:buFont typeface="Public Sans SemiBold"/>
              <a:buNone/>
              <a:defRPr sz="4000" b="0" i="0" u="none" strike="noStrike" cap="none">
                <a:solidFill>
                  <a:schemeClr val="dk1"/>
                </a:solidFill>
                <a:latin typeface="Public Sans SemiBold"/>
                <a:ea typeface="Public Sans SemiBold"/>
                <a:cs typeface="Public Sans SemiBold"/>
                <a:sym typeface="Public Sans SemiBol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4400"/>
              <a:buFont typeface="Calibri"/>
              <a:buNone/>
            </a:pPr>
            <a:r>
              <a:rPr lang="en-IE" dirty="0"/>
              <a:t>References</a:t>
            </a:r>
          </a:p>
        </p:txBody>
      </p:sp>
    </p:spTree>
    <p:extLst>
      <p:ext uri="{BB962C8B-B14F-4D97-AF65-F5344CB8AC3E}">
        <p14:creationId xmlns:p14="http://schemas.microsoft.com/office/powerpoint/2010/main" val="18094480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74">
          <a:extLst>
            <a:ext uri="{FF2B5EF4-FFF2-40B4-BE49-F238E27FC236}">
              <a16:creationId xmlns:a16="http://schemas.microsoft.com/office/drawing/2014/main" id="{C13C129F-D89B-90B1-31EA-4A4914CF80ED}"/>
            </a:ext>
          </a:extLst>
        </p:cNvPr>
        <p:cNvGrpSpPr/>
        <p:nvPr/>
      </p:nvGrpSpPr>
      <p:grpSpPr>
        <a:xfrm>
          <a:off x="0" y="0"/>
          <a:ext cx="0" cy="0"/>
          <a:chOff x="0" y="0"/>
          <a:chExt cx="0" cy="0"/>
        </a:xfrm>
      </p:grpSpPr>
      <p:sp>
        <p:nvSpPr>
          <p:cNvPr id="2276" name="Google Shape;2276;g2b1c0db4310_0_480">
            <a:extLst>
              <a:ext uri="{FF2B5EF4-FFF2-40B4-BE49-F238E27FC236}">
                <a16:creationId xmlns:a16="http://schemas.microsoft.com/office/drawing/2014/main" id="{00AF049E-9825-A1F3-537C-498E68126DAE}"/>
              </a:ext>
            </a:extLst>
          </p:cNvPr>
          <p:cNvSpPr txBox="1">
            <a:spLocks noGrp="1"/>
          </p:cNvSpPr>
          <p:nvPr>
            <p:ph type="body" idx="1"/>
          </p:nvPr>
        </p:nvSpPr>
        <p:spPr>
          <a:xfrm>
            <a:off x="625002" y="1189498"/>
            <a:ext cx="10688266" cy="4953000"/>
          </a:xfrm>
          <a:prstGeom prst="rect">
            <a:avLst/>
          </a:prstGeom>
          <a:noFill/>
          <a:ln>
            <a:noFill/>
          </a:ln>
        </p:spPr>
        <p:txBody>
          <a:bodyPr spcFirstLastPara="1" wrap="square" lIns="0" tIns="0" rIns="0" bIns="0" anchor="t" anchorCtr="0">
            <a:noAutofit/>
          </a:bodyPr>
          <a:lstStyle/>
          <a:p>
            <a:pPr marL="0" indent="0"/>
            <a:r>
              <a:rPr lang="en-GB" sz="1200" b="1" dirty="0"/>
              <a:t>P-values – (Mis)Interpretation and Hacking</a:t>
            </a:r>
          </a:p>
          <a:p>
            <a:pPr marL="0" indent="0"/>
            <a:r>
              <a:rPr lang="en-GB" sz="1200" dirty="0"/>
              <a:t>Wasserstein, R.L. and Lazar, N.A., 2016. The ASA statement on p-values: context, process, and purpose. The American Statistician, 70(2), pp.129-133.</a:t>
            </a:r>
          </a:p>
          <a:p>
            <a:pPr marL="0" indent="0"/>
            <a:r>
              <a:rPr lang="en-GB" sz="1200" dirty="0"/>
              <a:t>Altman, D.G. and Bland, J.M., 1995. Statistics notes: Absence of evidence is not evidence of absence. </a:t>
            </a:r>
            <a:r>
              <a:rPr lang="en-GB" sz="1200" dirty="0" err="1"/>
              <a:t>Bmj</a:t>
            </a:r>
            <a:r>
              <a:rPr lang="en-GB" sz="1200" dirty="0"/>
              <a:t>, 311(7003), p.485.</a:t>
            </a:r>
          </a:p>
          <a:p>
            <a:pPr marL="0" indent="0"/>
            <a:r>
              <a:rPr lang="en-GB" sz="1200" dirty="0"/>
              <a:t>Smith, G.D. and Ebrahim, S., 2002. Data dredging, bias, or confounding: They can all get you into the BMJ and the Friday papers. </a:t>
            </a:r>
            <a:r>
              <a:rPr lang="en-GB" sz="1200" dirty="0" err="1"/>
              <a:t>Bmj</a:t>
            </a:r>
            <a:r>
              <a:rPr lang="en-GB" sz="1200" dirty="0"/>
              <a:t>, 325(7378), pp.1437-1438.</a:t>
            </a:r>
          </a:p>
          <a:p>
            <a:pPr marL="0" indent="0"/>
            <a:r>
              <a:rPr lang="en-GB" sz="1200" dirty="0"/>
              <a:t>Stefan, A.M. and </a:t>
            </a:r>
            <a:r>
              <a:rPr lang="en-GB" sz="1200" dirty="0" err="1"/>
              <a:t>Schönbrodt</a:t>
            </a:r>
            <a:r>
              <a:rPr lang="en-GB" sz="1200" dirty="0"/>
              <a:t>, F.D., 2023. Big little lies: A compendium and simulation of p-hacking strategies. Royal Society Open Science, 10(2), p.220346.</a:t>
            </a:r>
          </a:p>
          <a:p>
            <a:pPr marL="0" indent="0"/>
            <a:r>
              <a:rPr lang="en-GB" sz="1200" dirty="0"/>
              <a:t>Stefan, A.M. and </a:t>
            </a:r>
            <a:r>
              <a:rPr lang="en-GB" sz="1200" dirty="0" err="1"/>
              <a:t>Schönbrodt</a:t>
            </a:r>
            <a:r>
              <a:rPr lang="en-GB" sz="1200" dirty="0"/>
              <a:t>, F.D., 2023. Gazing into the Abyss of p-Hacking: A Shiny App for p-Hacking Simulation.  Available from: </a:t>
            </a:r>
            <a:r>
              <a:rPr lang="en-GB" sz="1200" dirty="0">
                <a:hlinkClick r:id="rId3"/>
              </a:rPr>
              <a:t>https://shiny.psy.lmu.de/felix/ShinyPHack/</a:t>
            </a:r>
            <a:endParaRPr lang="en-GB" sz="1200" b="1" dirty="0"/>
          </a:p>
          <a:p>
            <a:pPr marL="0" indent="0"/>
            <a:r>
              <a:rPr lang="en-GB" sz="1200" b="1" dirty="0"/>
              <a:t>Equivalence/Non-inferiority</a:t>
            </a:r>
          </a:p>
          <a:p>
            <a:pPr marL="0" indent="0"/>
            <a:r>
              <a:rPr lang="en-GB" sz="1200" dirty="0"/>
              <a:t>Food and Drug Administration (FDA), 2016. Non-Inferiority Clinical Trials to Establish Effectiveness. Download at: </a:t>
            </a:r>
            <a:r>
              <a:rPr lang="en-GB" sz="1200" dirty="0">
                <a:hlinkClick r:id="rId4"/>
              </a:rPr>
              <a:t>https://www.fda.gov/media/78504/download</a:t>
            </a:r>
            <a:endParaRPr lang="en-GB" sz="1200" dirty="0"/>
          </a:p>
          <a:p>
            <a:pPr marL="0" indent="0"/>
            <a:r>
              <a:rPr lang="en-GB" sz="1200" dirty="0"/>
              <a:t>Li, Z., </a:t>
            </a:r>
            <a:r>
              <a:rPr lang="en-GB" sz="1200" dirty="0" err="1"/>
              <a:t>Quartagno</a:t>
            </a:r>
            <a:r>
              <a:rPr lang="en-GB" sz="1200" dirty="0"/>
              <a:t>, M., </a:t>
            </a:r>
            <a:r>
              <a:rPr lang="en-GB" sz="1200" dirty="0" err="1"/>
              <a:t>Böhringer</a:t>
            </a:r>
            <a:r>
              <a:rPr lang="en-GB" sz="1200" dirty="0"/>
              <a:t>, S. and van </a:t>
            </a:r>
            <a:r>
              <a:rPr lang="en-GB" sz="1200" dirty="0" err="1"/>
              <a:t>Geloven</a:t>
            </a:r>
            <a:r>
              <a:rPr lang="en-GB" sz="1200" dirty="0"/>
              <a:t>, N., 2022. Choosing and changing the analysis scale in non-inferiority trials with a binary outcome. Clinical Trials, 19(1), pp.14-21.</a:t>
            </a:r>
          </a:p>
          <a:p>
            <a:pPr marL="0" indent="0"/>
            <a:r>
              <a:rPr lang="en-GB" sz="1200" dirty="0" err="1"/>
              <a:t>Lakens</a:t>
            </a:r>
            <a:r>
              <a:rPr lang="en-GB" sz="1200" dirty="0"/>
              <a:t>, D., Scheel, A.M. and Isager, P.M., 2018. Equivalence testing for psychological research: A tutorial. Advances in methods and practices in psychological science, 1(2), pp.259-269.</a:t>
            </a:r>
          </a:p>
          <a:p>
            <a:pPr marL="0" indent="0"/>
            <a:r>
              <a:rPr lang="en-GB" sz="1200" dirty="0"/>
              <a:t>Food and Drug Administration (FDA), 2022. Evaluation of Therapeutic Equivalence. Download at </a:t>
            </a:r>
            <a:r>
              <a:rPr lang="en-GB" sz="1200" dirty="0">
                <a:hlinkClick r:id="rId5"/>
              </a:rPr>
              <a:t>https://www.fda.gov/media/160054/download</a:t>
            </a:r>
            <a:endParaRPr lang="en-GB" sz="1200" dirty="0"/>
          </a:p>
          <a:p>
            <a:pPr marL="0" indent="0"/>
            <a:r>
              <a:rPr lang="en-GB" sz="1200" b="1" dirty="0"/>
              <a:t>Recruitment/Adherence/Missing Data</a:t>
            </a:r>
          </a:p>
          <a:p>
            <a:pPr marL="0" indent="0"/>
            <a:r>
              <a:rPr lang="en-GB" sz="1200" dirty="0"/>
              <a:t>Brown, J. T., &amp; Smith, R. A. 2022. Patient recruitment strategies in clinical trials: Challenges and solutions. Journal of Clinical Trials, 15(1), 45-67.</a:t>
            </a:r>
          </a:p>
          <a:p>
            <a:pPr marL="0" indent="0"/>
            <a:r>
              <a:rPr lang="en-GB" sz="1200" dirty="0">
                <a:solidFill>
                  <a:schemeClr val="tx1"/>
                </a:solidFill>
              </a:rPr>
              <a:t>Sterne, J.A., White, I.R., Carlin, J.B., Spratt, M., Royston, P., Kenward, M.G., Wood, A.M. and Carpenter, J.R., 2009. Multiple imputation for missing data in epidemiological and clinical research: potential and pitfalls. </a:t>
            </a:r>
            <a:r>
              <a:rPr lang="en-GB" sz="1200" dirty="0" err="1">
                <a:solidFill>
                  <a:schemeClr val="tx1"/>
                </a:solidFill>
              </a:rPr>
              <a:t>Bmj</a:t>
            </a:r>
            <a:r>
              <a:rPr lang="en-GB" sz="1200" dirty="0">
                <a:solidFill>
                  <a:schemeClr val="tx1"/>
                </a:solidFill>
              </a:rPr>
              <a:t>, 338.</a:t>
            </a:r>
          </a:p>
          <a:p>
            <a:pPr marL="0" indent="0"/>
            <a:r>
              <a:rPr lang="en-GB" sz="1200" dirty="0">
                <a:solidFill>
                  <a:schemeClr val="tx1"/>
                </a:solidFill>
              </a:rPr>
              <a:t>Hughes, R.A., Heron, J., Sterne, J.A. and Tilling, K., 2019. Accounting for missing data in statistical analyses: multiple imputation is not always the answer. International journal of epidemiology, 48(4), pp.1294-1304.</a:t>
            </a:r>
          </a:p>
          <a:p>
            <a:pPr marL="0" indent="0"/>
            <a:r>
              <a:rPr lang="en-GB" sz="1200" dirty="0" err="1">
                <a:solidFill>
                  <a:schemeClr val="tx1"/>
                </a:solidFill>
              </a:rPr>
              <a:t>Sacristán</a:t>
            </a:r>
            <a:r>
              <a:rPr lang="en-GB" sz="1200" dirty="0">
                <a:solidFill>
                  <a:schemeClr val="tx1"/>
                </a:solidFill>
              </a:rPr>
              <a:t>, J.A., </a:t>
            </a:r>
            <a:r>
              <a:rPr lang="en-GB" sz="1200" dirty="0" err="1">
                <a:solidFill>
                  <a:schemeClr val="tx1"/>
                </a:solidFill>
              </a:rPr>
              <a:t>Aguarón</a:t>
            </a:r>
            <a:r>
              <a:rPr lang="en-GB" sz="1200" dirty="0">
                <a:solidFill>
                  <a:schemeClr val="tx1"/>
                </a:solidFill>
              </a:rPr>
              <a:t>, A., Avendaño-Solá, C., Garrido, P., Carrión, J., Gutiérrez, A., Kroes, R. and Flores, A., 2016. Patient involvement in clinical research: why, when, and how. Patient preference and adherence, pp.631-640.</a:t>
            </a:r>
          </a:p>
          <a:p>
            <a:pPr marL="0" indent="0"/>
            <a:endParaRPr lang="en-GB" sz="1200" dirty="0"/>
          </a:p>
          <a:p>
            <a:pPr marL="0" indent="0"/>
            <a:endParaRPr lang="en-GB" sz="1200" dirty="0"/>
          </a:p>
          <a:p>
            <a:pPr marL="0" indent="0"/>
            <a:endParaRPr lang="en-GB" sz="1200" dirty="0"/>
          </a:p>
          <a:p>
            <a:pPr marL="0" indent="0"/>
            <a:endParaRPr lang="en-GB" sz="1200" dirty="0"/>
          </a:p>
          <a:p>
            <a:pPr marL="0" indent="0"/>
            <a:endParaRPr lang="en-IE" sz="1200" dirty="0"/>
          </a:p>
          <a:p>
            <a:pPr marL="0" indent="0"/>
            <a:endParaRPr lang="en-GB" sz="1200" dirty="0"/>
          </a:p>
        </p:txBody>
      </p:sp>
      <p:sp>
        <p:nvSpPr>
          <p:cNvPr id="4" name="Google Shape;2244;g2b1c0db4310_0_114">
            <a:extLst>
              <a:ext uri="{FF2B5EF4-FFF2-40B4-BE49-F238E27FC236}">
                <a16:creationId xmlns:a16="http://schemas.microsoft.com/office/drawing/2014/main" id="{786874D9-5D41-CC47-AFA5-59837D5AFEFF}"/>
              </a:ext>
            </a:extLst>
          </p:cNvPr>
          <p:cNvSpPr txBox="1">
            <a:spLocks/>
          </p:cNvSpPr>
          <p:nvPr/>
        </p:nvSpPr>
        <p:spPr>
          <a:xfrm>
            <a:off x="625002" y="404479"/>
            <a:ext cx="11117400" cy="710700"/>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000"/>
              <a:buFont typeface="Public Sans SemiBold"/>
              <a:buNone/>
              <a:defRPr sz="4000" b="0" i="0" u="none" strike="noStrike" cap="none">
                <a:solidFill>
                  <a:schemeClr val="dk1"/>
                </a:solidFill>
                <a:latin typeface="Public Sans SemiBold"/>
                <a:ea typeface="Public Sans SemiBold"/>
                <a:cs typeface="Public Sans SemiBold"/>
                <a:sym typeface="Public Sans SemiBol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4400"/>
              <a:buFont typeface="Calibri"/>
              <a:buNone/>
            </a:pPr>
            <a:r>
              <a:rPr lang="en-IE" dirty="0"/>
              <a:t>References</a:t>
            </a:r>
          </a:p>
        </p:txBody>
      </p:sp>
    </p:spTree>
    <p:extLst>
      <p:ext uri="{BB962C8B-B14F-4D97-AF65-F5344CB8AC3E}">
        <p14:creationId xmlns:p14="http://schemas.microsoft.com/office/powerpoint/2010/main" val="15049418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74">
          <a:extLst>
            <a:ext uri="{FF2B5EF4-FFF2-40B4-BE49-F238E27FC236}">
              <a16:creationId xmlns:a16="http://schemas.microsoft.com/office/drawing/2014/main" id="{5968E9C9-D8BD-FF5D-DCAA-0DFBCC1579C8}"/>
            </a:ext>
          </a:extLst>
        </p:cNvPr>
        <p:cNvGrpSpPr/>
        <p:nvPr/>
      </p:nvGrpSpPr>
      <p:grpSpPr>
        <a:xfrm>
          <a:off x="0" y="0"/>
          <a:ext cx="0" cy="0"/>
          <a:chOff x="0" y="0"/>
          <a:chExt cx="0" cy="0"/>
        </a:xfrm>
      </p:grpSpPr>
      <p:sp>
        <p:nvSpPr>
          <p:cNvPr id="2276" name="Google Shape;2276;g2b1c0db4310_0_480">
            <a:extLst>
              <a:ext uri="{FF2B5EF4-FFF2-40B4-BE49-F238E27FC236}">
                <a16:creationId xmlns:a16="http://schemas.microsoft.com/office/drawing/2014/main" id="{15B9AE1C-36E6-53E5-8A17-2E9435AA9745}"/>
              </a:ext>
            </a:extLst>
          </p:cNvPr>
          <p:cNvSpPr txBox="1">
            <a:spLocks noGrp="1"/>
          </p:cNvSpPr>
          <p:nvPr>
            <p:ph type="body" idx="1"/>
          </p:nvPr>
        </p:nvSpPr>
        <p:spPr>
          <a:xfrm>
            <a:off x="625002" y="1193809"/>
            <a:ext cx="10688266" cy="4953000"/>
          </a:xfrm>
          <a:prstGeom prst="rect">
            <a:avLst/>
          </a:prstGeom>
          <a:noFill/>
          <a:ln>
            <a:noFill/>
          </a:ln>
        </p:spPr>
        <p:txBody>
          <a:bodyPr spcFirstLastPara="1" wrap="square" lIns="0" tIns="0" rIns="0" bIns="0" anchor="t" anchorCtr="0">
            <a:noAutofit/>
          </a:bodyPr>
          <a:lstStyle/>
          <a:p>
            <a:pPr marL="0" indent="0">
              <a:buNone/>
            </a:pPr>
            <a:r>
              <a:rPr lang="en-GB" sz="1200" b="1" dirty="0"/>
              <a:t>Power and Sample Size Determination</a:t>
            </a:r>
          </a:p>
          <a:p>
            <a:pPr marL="0" indent="0"/>
            <a:r>
              <a:rPr lang="en-GB" sz="1200" dirty="0"/>
              <a:t>Julious, S. A. 2023. Sample sizes for clinical trials (2</a:t>
            </a:r>
            <a:r>
              <a:rPr lang="en-GB" sz="1200" baseline="30000" dirty="0"/>
              <a:t>nd</a:t>
            </a:r>
            <a:r>
              <a:rPr lang="en-GB" sz="1200" dirty="0"/>
              <a:t> Edition). CRC Press.</a:t>
            </a:r>
          </a:p>
          <a:p>
            <a:pPr marL="0" indent="0"/>
            <a:r>
              <a:rPr lang="en-GB" sz="1200" dirty="0"/>
              <a:t>Chow, S.C., Shao, J., Wang, H. and </a:t>
            </a:r>
            <a:r>
              <a:rPr lang="en-GB" sz="1200" dirty="0" err="1"/>
              <a:t>Lokhnygina</a:t>
            </a:r>
            <a:r>
              <a:rPr lang="en-GB" sz="1200" dirty="0"/>
              <a:t>, Y., 2017. Sample size calculations in clinical research. Chapman and Hall/CRC.</a:t>
            </a:r>
          </a:p>
          <a:p>
            <a:pPr marL="0" indent="0">
              <a:buNone/>
            </a:pPr>
            <a:r>
              <a:rPr lang="en-GB" sz="1200" dirty="0"/>
              <a:t>Machin, D., Campbell, M.J., Tan, S.B. and Tan, S.H., 2018. Sample sizes for clinical, laboratory and epidemiology studies. John Wiley &amp; Sons. </a:t>
            </a:r>
          </a:p>
          <a:p>
            <a:pPr marL="0" indent="0">
              <a:buNone/>
            </a:pPr>
            <a:r>
              <a:rPr lang="en-GB" sz="1200" dirty="0"/>
              <a:t>Ryan, T.P., 2013. Sample size determination and power. John Wiley &amp; Sons.</a:t>
            </a:r>
          </a:p>
          <a:p>
            <a:pPr marL="0" indent="0">
              <a:buNone/>
            </a:pPr>
            <a:r>
              <a:rPr lang="en-GB" sz="1200" dirty="0" err="1"/>
              <a:t>Desu</a:t>
            </a:r>
            <a:r>
              <a:rPr lang="en-GB" sz="1200" dirty="0"/>
              <a:t>, M.M., 2012. Sample size methodology. Elsevier.</a:t>
            </a:r>
          </a:p>
          <a:p>
            <a:pPr marL="0" indent="0">
              <a:buNone/>
            </a:pPr>
            <a:r>
              <a:rPr lang="en-GB" sz="1200" dirty="0"/>
              <a:t>Aberson, C.L., 2019. Applied power analysis for the </a:t>
            </a:r>
            <a:r>
              <a:rPr lang="en-GB" sz="1200" dirty="0" err="1"/>
              <a:t>behavioral</a:t>
            </a:r>
            <a:r>
              <a:rPr lang="en-GB" sz="1200" dirty="0"/>
              <a:t> sciences. Routledge.</a:t>
            </a:r>
          </a:p>
          <a:p>
            <a:pPr marL="0" indent="0">
              <a:buNone/>
            </a:pPr>
            <a:r>
              <a:rPr lang="en-GB" sz="1200" dirty="0"/>
              <a:t>Zar, JH., 2010, Biostatistical Analysis (5</a:t>
            </a:r>
            <a:r>
              <a:rPr lang="en-GB" sz="1200" baseline="30000" dirty="0"/>
              <a:t>th</a:t>
            </a:r>
            <a:r>
              <a:rPr lang="en-GB" sz="1200" dirty="0"/>
              <a:t> Edition), Prentice Hall.</a:t>
            </a:r>
          </a:p>
          <a:p>
            <a:pPr marL="0" indent="0">
              <a:buNone/>
            </a:pPr>
            <a:r>
              <a:rPr lang="en-GB" sz="1200" dirty="0"/>
              <a:t>Cohen, J., 2013. Statistical power analysis for the </a:t>
            </a:r>
            <a:r>
              <a:rPr lang="en-GB" sz="1200" dirty="0" err="1"/>
              <a:t>behavioral</a:t>
            </a:r>
            <a:r>
              <a:rPr lang="en-GB" sz="1200" dirty="0"/>
              <a:t> sciences. Academic Press.</a:t>
            </a:r>
          </a:p>
          <a:p>
            <a:pPr marL="0" indent="0"/>
            <a:r>
              <a:rPr lang="en-GB" sz="1200" dirty="0"/>
              <a:t>Cohen, J. 1992. A power primer. Psychological Bulletin, 112, 155-159.</a:t>
            </a:r>
          </a:p>
          <a:p>
            <a:pPr marL="0" indent="0"/>
            <a:r>
              <a:rPr lang="fr-FR" sz="1200" dirty="0" err="1"/>
              <a:t>Lakens</a:t>
            </a:r>
            <a:r>
              <a:rPr lang="fr-FR" sz="1200" dirty="0"/>
              <a:t>, D., 2022. </a:t>
            </a:r>
            <a:r>
              <a:rPr lang="fr-FR" sz="1200" dirty="0" err="1"/>
              <a:t>Sample</a:t>
            </a:r>
            <a:r>
              <a:rPr lang="fr-FR" sz="1200" dirty="0"/>
              <a:t> size justification. </a:t>
            </a:r>
            <a:r>
              <a:rPr lang="fr-FR" sz="1200" dirty="0" err="1"/>
              <a:t>Collabra</a:t>
            </a:r>
            <a:r>
              <a:rPr lang="fr-FR" sz="1200" dirty="0"/>
              <a:t>: Psychology, 8(1), p.33267.</a:t>
            </a:r>
          </a:p>
          <a:p>
            <a:pPr marL="0" indent="0"/>
            <a:r>
              <a:rPr lang="en-GB" sz="1200" dirty="0"/>
              <a:t>Understanding Statistical Power and Significance Testing: </a:t>
            </a:r>
            <a:r>
              <a:rPr lang="en-GB" sz="1200" dirty="0">
                <a:hlinkClick r:id="rId3"/>
              </a:rPr>
              <a:t>https://rpsychologist.com/d3/nhst/</a:t>
            </a:r>
            <a:endParaRPr lang="en-GB" sz="1200" dirty="0"/>
          </a:p>
          <a:p>
            <a:pPr marL="0" indent="0"/>
            <a:r>
              <a:rPr lang="en-GB" sz="1200" dirty="0"/>
              <a:t>Distribution of Cohen's d, p-values, and power curves for an independent two-tailed t-test: </a:t>
            </a:r>
            <a:r>
              <a:rPr lang="en-GB" sz="1200" dirty="0">
                <a:hlinkClick r:id="rId4"/>
              </a:rPr>
              <a:t>https://shiny.ieis.tue.nl/d_p_power/</a:t>
            </a:r>
            <a:endParaRPr lang="en-GB" sz="1200" dirty="0"/>
          </a:p>
          <a:p>
            <a:pPr marL="0" indent="0"/>
            <a:r>
              <a:rPr lang="en-GB" sz="1200" dirty="0" err="1"/>
              <a:t>PowerSimulate</a:t>
            </a:r>
            <a:r>
              <a:rPr lang="en-GB" sz="1200" dirty="0"/>
              <a:t>: </a:t>
            </a:r>
            <a:r>
              <a:rPr lang="en-GB" sz="1200" dirty="0">
                <a:hlinkClick r:id="rId5"/>
              </a:rPr>
              <a:t>https://shiny.jdl-svr.lat/PowerSimulate/</a:t>
            </a:r>
            <a:endParaRPr lang="en-GB" sz="1200" dirty="0"/>
          </a:p>
          <a:p>
            <a:pPr marL="0" indent="0"/>
            <a:r>
              <a:rPr lang="en-IE" sz="1200" dirty="0" err="1"/>
              <a:t>BuPon</a:t>
            </a:r>
            <a:r>
              <a:rPr lang="en-IE" sz="1200" dirty="0"/>
              <a:t>, K. S., Ioannidis, J. P. A., </a:t>
            </a:r>
            <a:r>
              <a:rPr lang="en-IE" sz="1200" dirty="0" err="1"/>
              <a:t>Mokrysz</a:t>
            </a:r>
            <a:r>
              <a:rPr lang="en-IE" sz="1200" dirty="0"/>
              <a:t>, C., Nosek, B. A., Flint, J., Robinson, E. S. J, Munafo, M. R. 2011. Power failure: Why small sample size undermines the reliability of neuroscience. Nature Reviews Neuroscience, 14, 365 - 376.</a:t>
            </a:r>
            <a:endParaRPr lang="en-GB" sz="1200" dirty="0"/>
          </a:p>
          <a:p>
            <a:pPr marL="0" indent="0"/>
            <a:r>
              <a:rPr lang="en-GB" sz="1200" dirty="0"/>
              <a:t>Gelman, A. and Carlin, J., 2014. Beyond power calculations: Assessing type S (sign) and type M (magnitude) errors. Perspectives on Psychological Science, 9(6), pp.641-651.</a:t>
            </a:r>
          </a:p>
          <a:p>
            <a:pPr marL="0" indent="0"/>
            <a:r>
              <a:rPr lang="en-GB" sz="1200" dirty="0"/>
              <a:t>Kunzmann, K., Grayling, M.J., Lee, K.M., Robertson, D.S., </a:t>
            </a:r>
            <a:r>
              <a:rPr lang="en-GB" sz="1200" dirty="0" err="1"/>
              <a:t>Rufibach</a:t>
            </a:r>
            <a:r>
              <a:rPr lang="en-GB" sz="1200" dirty="0"/>
              <a:t>, K. and Wason, J.M., 2021. A review of Bayesian perspectives on sample size derivation for confirmatory trials. The American Statistician, 75(4), pp.424-432.</a:t>
            </a:r>
          </a:p>
          <a:p>
            <a:pPr marL="0" indent="0"/>
            <a:r>
              <a:rPr lang="en-GB" sz="1200" b="0" i="0" u="none" strike="noStrike" cap="none" dirty="0">
                <a:solidFill>
                  <a:schemeClr val="dk1"/>
                </a:solidFill>
                <a:latin typeface="Public Sans"/>
                <a:ea typeface="Public Sans"/>
                <a:cs typeface="Public Sans"/>
                <a:sym typeface="Public Sans"/>
              </a:rPr>
              <a:t>Lindley, D.V., 1997. The choice of sample size. Journal of the Royal Statistical Society: Series D (The Statistician), 46(2), pp.129-138.</a:t>
            </a:r>
          </a:p>
          <a:p>
            <a:pPr marL="0" indent="0"/>
            <a:r>
              <a:rPr lang="en-GB" sz="1200" dirty="0"/>
              <a:t>Senn, S. and Bretz, F., 2007. Power and sample size when multiple endpoints are considered. Pharmaceutical Statistics: The Journal of Applied Statistics in the Pharmaceutical Industry, 6(3), pp.161-170.</a:t>
            </a:r>
          </a:p>
          <a:p>
            <a:pPr marL="0" indent="0"/>
            <a:r>
              <a:rPr lang="en-IE" sz="1200" dirty="0" err="1"/>
              <a:t>Dahly</a:t>
            </a:r>
            <a:r>
              <a:rPr lang="en-IE" sz="1200" dirty="0"/>
              <a:t>, D., 2023. </a:t>
            </a:r>
            <a:r>
              <a:rPr lang="en-GB" sz="1200" dirty="0"/>
              <a:t>Principles of Sample Size Estimating for Randomised Trials. Find at: </a:t>
            </a:r>
            <a:r>
              <a:rPr lang="en-GB" sz="1200" dirty="0">
                <a:hlinkClick r:id="rId6"/>
              </a:rPr>
              <a:t>https://www.youtube.com/watch?v=c1R8vcHVvJs</a:t>
            </a:r>
            <a:endParaRPr lang="en-IE" sz="1200" dirty="0"/>
          </a:p>
          <a:p>
            <a:pPr marL="0" indent="0"/>
            <a:endParaRPr lang="en-IE" sz="1200" dirty="0"/>
          </a:p>
          <a:p>
            <a:pPr marL="0" indent="0"/>
            <a:endParaRPr lang="en-GB" sz="1200" b="0" i="0" u="none" strike="noStrike" cap="none" dirty="0">
              <a:solidFill>
                <a:schemeClr val="dk1"/>
              </a:solidFill>
              <a:latin typeface="Public Sans"/>
              <a:ea typeface="Public Sans"/>
              <a:cs typeface="Public Sans"/>
              <a:sym typeface="Public Sans"/>
            </a:endParaRPr>
          </a:p>
          <a:p>
            <a:pPr marL="0" indent="0"/>
            <a:endParaRPr lang="en-GB" sz="1200" dirty="0"/>
          </a:p>
          <a:p>
            <a:pPr marL="0" indent="0"/>
            <a:endParaRPr lang="en-GB" sz="1200" dirty="0"/>
          </a:p>
          <a:p>
            <a:pPr marL="0" lvl="0" indent="0" algn="l" rtl="0">
              <a:spcAft>
                <a:spcPts val="0"/>
              </a:spcAft>
              <a:buSzPts val="1200"/>
              <a:buNone/>
            </a:pPr>
            <a:endParaRPr lang="en-GB" sz="1200" dirty="0"/>
          </a:p>
        </p:txBody>
      </p:sp>
      <p:sp>
        <p:nvSpPr>
          <p:cNvPr id="4" name="Google Shape;2244;g2b1c0db4310_0_114">
            <a:extLst>
              <a:ext uri="{FF2B5EF4-FFF2-40B4-BE49-F238E27FC236}">
                <a16:creationId xmlns:a16="http://schemas.microsoft.com/office/drawing/2014/main" id="{AC758C00-1CD8-978C-9A88-74F57381B6F6}"/>
              </a:ext>
            </a:extLst>
          </p:cNvPr>
          <p:cNvSpPr txBox="1">
            <a:spLocks/>
          </p:cNvSpPr>
          <p:nvPr/>
        </p:nvSpPr>
        <p:spPr>
          <a:xfrm>
            <a:off x="625002" y="404479"/>
            <a:ext cx="11117400" cy="710700"/>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000"/>
              <a:buFont typeface="Public Sans SemiBold"/>
              <a:buNone/>
              <a:defRPr sz="4000" b="0" i="0" u="none" strike="noStrike" cap="none">
                <a:solidFill>
                  <a:schemeClr val="dk1"/>
                </a:solidFill>
                <a:latin typeface="Public Sans SemiBold"/>
                <a:ea typeface="Public Sans SemiBold"/>
                <a:cs typeface="Public Sans SemiBold"/>
                <a:sym typeface="Public Sans SemiBol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4400"/>
              <a:buFont typeface="Calibri"/>
              <a:buNone/>
            </a:pPr>
            <a:r>
              <a:rPr lang="en-IE" dirty="0"/>
              <a:t>References</a:t>
            </a:r>
          </a:p>
        </p:txBody>
      </p:sp>
    </p:spTree>
    <p:extLst>
      <p:ext uri="{BB962C8B-B14F-4D97-AF65-F5344CB8AC3E}">
        <p14:creationId xmlns:p14="http://schemas.microsoft.com/office/powerpoint/2010/main" val="22305790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74">
          <a:extLst>
            <a:ext uri="{FF2B5EF4-FFF2-40B4-BE49-F238E27FC236}">
              <a16:creationId xmlns:a16="http://schemas.microsoft.com/office/drawing/2014/main" id="{E32FC5F3-3C61-03D8-FAC9-4251D0EEFFF9}"/>
            </a:ext>
          </a:extLst>
        </p:cNvPr>
        <p:cNvGrpSpPr/>
        <p:nvPr/>
      </p:nvGrpSpPr>
      <p:grpSpPr>
        <a:xfrm>
          <a:off x="0" y="0"/>
          <a:ext cx="0" cy="0"/>
          <a:chOff x="0" y="0"/>
          <a:chExt cx="0" cy="0"/>
        </a:xfrm>
      </p:grpSpPr>
      <p:sp>
        <p:nvSpPr>
          <p:cNvPr id="2276" name="Google Shape;2276;g2b1c0db4310_0_480">
            <a:extLst>
              <a:ext uri="{FF2B5EF4-FFF2-40B4-BE49-F238E27FC236}">
                <a16:creationId xmlns:a16="http://schemas.microsoft.com/office/drawing/2014/main" id="{FFF4FBE1-5390-0B1E-E8DA-FDC40065C5EA}"/>
              </a:ext>
            </a:extLst>
          </p:cNvPr>
          <p:cNvSpPr txBox="1">
            <a:spLocks noGrp="1"/>
          </p:cNvSpPr>
          <p:nvPr>
            <p:ph type="body" idx="1"/>
          </p:nvPr>
        </p:nvSpPr>
        <p:spPr>
          <a:xfrm>
            <a:off x="625002" y="1193809"/>
            <a:ext cx="10688266" cy="4953000"/>
          </a:xfrm>
          <a:prstGeom prst="rect">
            <a:avLst/>
          </a:prstGeom>
          <a:noFill/>
          <a:ln>
            <a:noFill/>
          </a:ln>
        </p:spPr>
        <p:txBody>
          <a:bodyPr spcFirstLastPara="1" wrap="square" lIns="0" tIns="0" rIns="0" bIns="0" anchor="t" anchorCtr="0">
            <a:noAutofit/>
          </a:bodyPr>
          <a:lstStyle/>
          <a:p>
            <a:pPr marL="0" indent="0">
              <a:buNone/>
            </a:pPr>
            <a:r>
              <a:rPr lang="en-GB" sz="1200" b="1" dirty="0"/>
              <a:t>Complex Design + Simulation</a:t>
            </a:r>
          </a:p>
          <a:p>
            <a:pPr marL="0" indent="0"/>
            <a:r>
              <a:rPr lang="en-GB" sz="1200" dirty="0"/>
              <a:t>Food and Drug Administration (FDA), 2019. Adaptive Designs for Clinical Trials of Drugs and Biologics Guidance for Industry. Download at: </a:t>
            </a:r>
            <a:r>
              <a:rPr lang="en-GB" sz="1200" dirty="0">
                <a:hlinkClick r:id="rId3"/>
              </a:rPr>
              <a:t>https://www.fda.gov/media/78495/download</a:t>
            </a:r>
            <a:endParaRPr lang="en-GB" sz="1200" dirty="0"/>
          </a:p>
          <a:p>
            <a:pPr marL="0" indent="0"/>
            <a:r>
              <a:rPr lang="en-GB" sz="1200" dirty="0"/>
              <a:t>A Practical Adaptive &amp; Novel Designs and Analysis toolkit (PANDA). Find at: </a:t>
            </a:r>
            <a:r>
              <a:rPr lang="en-GB" sz="1200" dirty="0">
                <a:hlinkClick r:id="rId4"/>
              </a:rPr>
              <a:t>https://panda.shef.ac.uk/</a:t>
            </a:r>
            <a:endParaRPr lang="en-GB" sz="1200" dirty="0"/>
          </a:p>
          <a:p>
            <a:pPr marL="0" indent="0"/>
            <a:r>
              <a:rPr lang="en-GB" sz="1200" b="0" u="none" strike="noStrike" cap="none" dirty="0">
                <a:solidFill>
                  <a:schemeClr val="dk1"/>
                </a:solidFill>
                <a:latin typeface="Public Sans"/>
                <a:ea typeface="Public Sans"/>
                <a:cs typeface="Public Sans"/>
                <a:sym typeface="Public Sans"/>
              </a:rPr>
              <a:t>Jennison, C., &amp; Turnbull, B. W. (1999). Group sequential methods with applications to clinical trials. CRC Press.</a:t>
            </a:r>
          </a:p>
          <a:p>
            <a:pPr marL="0" indent="0"/>
            <a:r>
              <a:rPr lang="en-GB" sz="1200" b="0" u="none" strike="noStrike" cap="none" dirty="0">
                <a:solidFill>
                  <a:schemeClr val="dk1"/>
                </a:solidFill>
                <a:latin typeface="Public Sans"/>
                <a:ea typeface="Public Sans"/>
                <a:cs typeface="Public Sans"/>
                <a:sym typeface="Public Sans"/>
              </a:rPr>
              <a:t>Wassmer, G., &amp; </a:t>
            </a:r>
            <a:r>
              <a:rPr lang="en-GB" sz="1200" b="0" u="none" strike="noStrike" cap="none" dirty="0" err="1">
                <a:solidFill>
                  <a:schemeClr val="dk1"/>
                </a:solidFill>
                <a:latin typeface="Public Sans"/>
                <a:ea typeface="Public Sans"/>
                <a:cs typeface="Public Sans"/>
                <a:sym typeface="Public Sans"/>
              </a:rPr>
              <a:t>Brannath</a:t>
            </a:r>
            <a:r>
              <a:rPr lang="en-GB" sz="1200" b="0" u="none" strike="noStrike" cap="none" dirty="0">
                <a:solidFill>
                  <a:schemeClr val="dk1"/>
                </a:solidFill>
                <a:latin typeface="Public Sans"/>
                <a:ea typeface="Public Sans"/>
                <a:cs typeface="Public Sans"/>
                <a:sym typeface="Public Sans"/>
              </a:rPr>
              <a:t>, W. (2016). Group sequential and confirmatory adaptive designs in clinical trials. Cham: Springer International Publishing.</a:t>
            </a:r>
          </a:p>
          <a:p>
            <a:pPr marL="0" indent="0"/>
            <a:r>
              <a:rPr lang="en-GB" sz="1200" dirty="0"/>
              <a:t>Bauer, P., Bretz, F., </a:t>
            </a:r>
            <a:r>
              <a:rPr lang="en-GB" sz="1200" dirty="0" err="1"/>
              <a:t>Dragalin</a:t>
            </a:r>
            <a:r>
              <a:rPr lang="en-GB" sz="1200" dirty="0"/>
              <a:t>, V., König, F. and Wassmer, G., 2016. Twenty‐five years of confirmatory adaptive designs: opportunities and pitfalls. Statistics in Medicine, 35(3), pp.325-347.</a:t>
            </a:r>
          </a:p>
          <a:p>
            <a:pPr marL="0" indent="0"/>
            <a:r>
              <a:rPr lang="en-GB" sz="1200" dirty="0"/>
              <a:t>Pallmann, P., Bedding, A.W., </a:t>
            </a:r>
            <a:r>
              <a:rPr lang="en-GB" sz="1200" dirty="0" err="1"/>
              <a:t>Choodari-Oskooei</a:t>
            </a:r>
            <a:r>
              <a:rPr lang="en-GB" sz="1200" dirty="0"/>
              <a:t>, B., </a:t>
            </a:r>
            <a:r>
              <a:rPr lang="en-GB" sz="1200" dirty="0" err="1"/>
              <a:t>Dimairo</a:t>
            </a:r>
            <a:r>
              <a:rPr lang="en-GB" sz="1200" dirty="0"/>
              <a:t>, M., Flight, L., Hampson, L.V., Holmes, J., Mander, A.P., Odondi, L.O., Sydes, M.R. and Villar, S.S., 2018. Adaptive designs in clinical trials: why use them, and how to run and report them. BMC medicine, 16(1), pp.1-15.</a:t>
            </a:r>
          </a:p>
          <a:p>
            <a:pPr marL="0" lvl="0" indent="0" algn="l" rtl="0">
              <a:spcAft>
                <a:spcPts val="0"/>
              </a:spcAft>
              <a:buSzPts val="1200"/>
              <a:buNone/>
            </a:pPr>
            <a:r>
              <a:rPr lang="en-GB" sz="1200" dirty="0"/>
              <a:t>Arnold, B.F., Hogan, D.R., Colford, J.M. and Hubbard, A.E., 2011. Simulation methods to estimate design power: an overview for applied research. BMC medical research methodology, 11, pp.1-10.</a:t>
            </a:r>
          </a:p>
          <a:p>
            <a:pPr marL="0" lvl="0" indent="0" algn="l" rtl="0">
              <a:spcAft>
                <a:spcPts val="0"/>
              </a:spcAft>
              <a:buSzPts val="1200"/>
              <a:buNone/>
            </a:pPr>
            <a:r>
              <a:rPr lang="en-GB" sz="1200" dirty="0" err="1"/>
              <a:t>Kimko</a:t>
            </a:r>
            <a:r>
              <a:rPr lang="en-GB" sz="1200" dirty="0"/>
              <a:t>, H.C. and </a:t>
            </a:r>
            <a:r>
              <a:rPr lang="en-GB" sz="1200" dirty="0" err="1"/>
              <a:t>Duffull</a:t>
            </a:r>
            <a:r>
              <a:rPr lang="en-GB" sz="1200" dirty="0"/>
              <a:t>, S.B., 2002. Simulation for designing clinical trials. Marcel Dekker Incorporated.</a:t>
            </a:r>
          </a:p>
          <a:p>
            <a:pPr marL="0" lvl="0" indent="0" algn="l" rtl="0">
              <a:spcAft>
                <a:spcPts val="0"/>
              </a:spcAft>
              <a:buSzPts val="1200"/>
              <a:buNone/>
            </a:pPr>
            <a:r>
              <a:rPr lang="en-GB" sz="1200" dirty="0"/>
              <a:t>Landau, S. and Stahl, D., 2013. Sample size and power calculations for medical studies by simulation when closed form expressions are not available. Statistical methods in medical research, 22(3), pp.324-345.</a:t>
            </a:r>
          </a:p>
          <a:p>
            <a:pPr marL="0" lvl="0" indent="0" algn="l" rtl="0">
              <a:spcAft>
                <a:spcPts val="0"/>
              </a:spcAft>
              <a:buSzPts val="1200"/>
              <a:buNone/>
            </a:pPr>
            <a:r>
              <a:rPr lang="en-GB" sz="1200" dirty="0"/>
              <a:t>Eng, J., 2004. Sample size estimation: a glimpse beyond simple formulas. Radiology, 230(3), pp.606-612.</a:t>
            </a:r>
          </a:p>
          <a:p>
            <a:pPr marL="0" lvl="0" indent="0" algn="l" rtl="0">
              <a:spcAft>
                <a:spcPts val="0"/>
              </a:spcAft>
              <a:buSzPts val="1200"/>
              <a:buNone/>
            </a:pPr>
            <a:r>
              <a:rPr lang="en-GB" sz="1200" dirty="0"/>
              <a:t>Meyer, K.M., </a:t>
            </a:r>
            <a:r>
              <a:rPr lang="en-GB" sz="1200" dirty="0" err="1"/>
              <a:t>Mooij</a:t>
            </a:r>
            <a:r>
              <a:rPr lang="en-GB" sz="1200" dirty="0"/>
              <a:t>, W.M., Vos, M., Hol, W.G. and van der Putten, W.H., 2009. The power of simulating experiments. Ecological Modelling, 220(19), pp.2594-2597.</a:t>
            </a:r>
          </a:p>
          <a:p>
            <a:pPr marL="0" indent="0">
              <a:buSzPts val="1200"/>
            </a:pPr>
            <a:r>
              <a:rPr lang="en-GB" sz="1200" dirty="0" err="1"/>
              <a:t>PowerSimulate</a:t>
            </a:r>
            <a:r>
              <a:rPr lang="en-GB" sz="1200" dirty="0"/>
              <a:t>: </a:t>
            </a:r>
            <a:r>
              <a:rPr lang="en-GB" sz="1200" dirty="0">
                <a:hlinkClick r:id="rId5"/>
              </a:rPr>
              <a:t>https://shiny.jdl-svr.lat/PowerSimulate/</a:t>
            </a:r>
            <a:endParaRPr lang="en-GB" sz="1200" dirty="0"/>
          </a:p>
          <a:p>
            <a:pPr marL="0" indent="0"/>
            <a:r>
              <a:rPr lang="en-GB" sz="1200" b="0" i="0" u="none" strike="noStrike" cap="none" dirty="0">
                <a:solidFill>
                  <a:schemeClr val="dk1"/>
                </a:solidFill>
                <a:latin typeface="Public Sans"/>
                <a:ea typeface="Public Sans"/>
                <a:cs typeface="Public Sans"/>
                <a:sym typeface="Public Sans"/>
              </a:rPr>
              <a:t>Dallow, N, Best, N, Montague, TH., 2018. Better decision making in drug development through adoption of formal prior elicitation. Pharmaceutical Statistics. 17: 301– 316. </a:t>
            </a:r>
          </a:p>
          <a:p>
            <a:pPr marL="0" indent="0"/>
            <a:r>
              <a:rPr lang="en-GB" sz="1200" b="0" i="0" u="none" strike="noStrike" cap="none" dirty="0">
                <a:solidFill>
                  <a:schemeClr val="dk1"/>
                </a:solidFill>
                <a:latin typeface="Public Sans"/>
                <a:ea typeface="Public Sans"/>
                <a:cs typeface="Public Sans"/>
                <a:sym typeface="Public Sans"/>
              </a:rPr>
              <a:t>Oakley, J. E. and O'Hagan, A. SHELF: The Sheffield Elicitation Framework (version 2.0), School of Mathematics and Statistics, University of Sheffield, 2010 </a:t>
            </a:r>
            <a:r>
              <a:rPr lang="en-GB" sz="1200" b="0" i="0" u="sng" strike="noStrike" cap="none" dirty="0">
                <a:solidFill>
                  <a:schemeClr val="dk1"/>
                </a:solidFill>
                <a:latin typeface="Public Sans"/>
                <a:ea typeface="Public Sans"/>
                <a:cs typeface="Public Sans"/>
                <a:sym typeface="Public Sans"/>
                <a:hlinkClick r:id="rId6">
                  <a:extLst>
                    <a:ext uri="{A12FA001-AC4F-418D-AE19-62706E023703}">
                      <ahyp:hlinkClr xmlns:ahyp="http://schemas.microsoft.com/office/drawing/2018/hyperlinkcolor" val="tx"/>
                    </a:ext>
                  </a:extLst>
                </a:hlinkClick>
              </a:rPr>
              <a:t>http://tonyohagan.co.uk/shelf</a:t>
            </a:r>
            <a:r>
              <a:rPr lang="en-GB" sz="1200" b="0" i="0" u="none" strike="noStrike" cap="none" dirty="0">
                <a:solidFill>
                  <a:schemeClr val="dk1"/>
                </a:solidFill>
                <a:latin typeface="Public Sans"/>
                <a:ea typeface="Public Sans"/>
                <a:cs typeface="Public Sans"/>
                <a:sym typeface="Public Sans"/>
              </a:rPr>
              <a:t>.</a:t>
            </a:r>
            <a:endParaRPr lang="en-GB" sz="1200" dirty="0"/>
          </a:p>
          <a:p>
            <a:pPr marL="0" indent="0">
              <a:buNone/>
            </a:pPr>
            <a:r>
              <a:rPr lang="en-GB" sz="1200" b="1" dirty="0"/>
              <a:t>Worked Example: </a:t>
            </a:r>
          </a:p>
          <a:p>
            <a:pPr marL="0" indent="0"/>
            <a:r>
              <a:rPr lang="en-IE" sz="1200" dirty="0"/>
              <a:t>McAuley, Daniel F., et al., 2014. Simvastatin in the acute respiratory distress syndrome. New England Journal of Medicine. 371.18 1695-1703.</a:t>
            </a:r>
          </a:p>
          <a:p>
            <a:pPr marL="0" indent="0"/>
            <a:endParaRPr lang="en-GB" sz="1200" dirty="0"/>
          </a:p>
          <a:p>
            <a:pPr marL="0" indent="0"/>
            <a:r>
              <a:rPr lang="en-GB" sz="1200" b="0" i="0" u="none" strike="noStrike" cap="none" dirty="0">
                <a:solidFill>
                  <a:schemeClr val="dk1"/>
                </a:solidFill>
                <a:latin typeface="Public Sans"/>
                <a:ea typeface="Public Sans"/>
                <a:cs typeface="Public Sans"/>
                <a:sym typeface="Public Sans"/>
              </a:rPr>
              <a:t>.</a:t>
            </a:r>
            <a:endParaRPr lang="en-GB" sz="1200" dirty="0"/>
          </a:p>
          <a:p>
            <a:pPr marL="0" indent="0"/>
            <a:endParaRPr lang="en-GB" sz="1200" dirty="0"/>
          </a:p>
          <a:p>
            <a:pPr marL="0" lvl="0" indent="0" algn="l" rtl="0">
              <a:spcAft>
                <a:spcPts val="0"/>
              </a:spcAft>
              <a:buSzPts val="1200"/>
              <a:buNone/>
            </a:pPr>
            <a:endParaRPr lang="en-GB" sz="1200" dirty="0"/>
          </a:p>
        </p:txBody>
      </p:sp>
      <p:sp>
        <p:nvSpPr>
          <p:cNvPr id="4" name="Google Shape;2244;g2b1c0db4310_0_114">
            <a:extLst>
              <a:ext uri="{FF2B5EF4-FFF2-40B4-BE49-F238E27FC236}">
                <a16:creationId xmlns:a16="http://schemas.microsoft.com/office/drawing/2014/main" id="{423F945D-DB23-DFFC-53D3-1425C6BC6DD8}"/>
              </a:ext>
            </a:extLst>
          </p:cNvPr>
          <p:cNvSpPr txBox="1">
            <a:spLocks/>
          </p:cNvSpPr>
          <p:nvPr/>
        </p:nvSpPr>
        <p:spPr>
          <a:xfrm>
            <a:off x="625002" y="404479"/>
            <a:ext cx="11117400" cy="710700"/>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000"/>
              <a:buFont typeface="Public Sans SemiBold"/>
              <a:buNone/>
              <a:defRPr sz="4000" b="0" i="0" u="none" strike="noStrike" cap="none">
                <a:solidFill>
                  <a:schemeClr val="dk1"/>
                </a:solidFill>
                <a:latin typeface="Public Sans SemiBold"/>
                <a:ea typeface="Public Sans SemiBold"/>
                <a:cs typeface="Public Sans SemiBold"/>
                <a:sym typeface="Public Sans SemiBol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4400"/>
              <a:buFont typeface="Calibri"/>
              <a:buNone/>
            </a:pPr>
            <a:r>
              <a:rPr lang="en-IE" dirty="0"/>
              <a:t>References</a:t>
            </a:r>
          </a:p>
        </p:txBody>
      </p:sp>
    </p:spTree>
    <p:extLst>
      <p:ext uri="{BB962C8B-B14F-4D97-AF65-F5344CB8AC3E}">
        <p14:creationId xmlns:p14="http://schemas.microsoft.com/office/powerpoint/2010/main" val="5626872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73"/>
        <p:cNvGrpSpPr/>
        <p:nvPr/>
      </p:nvGrpSpPr>
      <p:grpSpPr>
        <a:xfrm>
          <a:off x="0" y="0"/>
          <a:ext cx="0" cy="0"/>
          <a:chOff x="0" y="0"/>
          <a:chExt cx="0" cy="0"/>
        </a:xfrm>
      </p:grpSpPr>
      <p:sp>
        <p:nvSpPr>
          <p:cNvPr id="2074" name="Google Shape;2074;g276a1c4e488_0_0"/>
          <p:cNvSpPr txBox="1"/>
          <p:nvPr/>
        </p:nvSpPr>
        <p:spPr>
          <a:xfrm>
            <a:off x="533399" y="722525"/>
            <a:ext cx="3965400" cy="710700"/>
          </a:xfrm>
          <a:prstGeom prst="rect">
            <a:avLst/>
          </a:prstGeom>
          <a:noFill/>
          <a:ln>
            <a:noFill/>
          </a:ln>
        </p:spPr>
        <p:txBody>
          <a:bodyPr spcFirstLastPara="1" wrap="square" lIns="27425" tIns="27425" rIns="27425" bIns="27425" anchor="b" anchorCtr="0">
            <a:normAutofit/>
          </a:bodyPr>
          <a:lstStyle/>
          <a:p>
            <a:pPr marL="0" lvl="0" indent="0" algn="l" rtl="0">
              <a:lnSpc>
                <a:spcPct val="90000"/>
              </a:lnSpc>
              <a:spcBef>
                <a:spcPts val="0"/>
              </a:spcBef>
              <a:spcAft>
                <a:spcPts val="0"/>
              </a:spcAft>
              <a:buNone/>
            </a:pPr>
            <a:r>
              <a:rPr lang="en-IE" sz="4000">
                <a:solidFill>
                  <a:srgbClr val="152430"/>
                </a:solidFill>
                <a:latin typeface="Public Sans SemiBold"/>
                <a:ea typeface="Public Sans SemiBold"/>
                <a:cs typeface="Public Sans SemiBold"/>
                <a:sym typeface="Public Sans SemiBold"/>
              </a:rPr>
              <a:t>Agenda</a:t>
            </a:r>
            <a:endParaRPr sz="4000">
              <a:solidFill>
                <a:srgbClr val="152430"/>
              </a:solidFill>
              <a:latin typeface="Public Sans SemiBold"/>
              <a:ea typeface="Public Sans SemiBold"/>
              <a:cs typeface="Public Sans SemiBold"/>
              <a:sym typeface="Public Sans SemiBold"/>
            </a:endParaRPr>
          </a:p>
        </p:txBody>
      </p:sp>
      <p:sp>
        <p:nvSpPr>
          <p:cNvPr id="2076" name="Google Shape;2076;g276a1c4e488_0_0"/>
          <p:cNvSpPr txBox="1"/>
          <p:nvPr/>
        </p:nvSpPr>
        <p:spPr>
          <a:xfrm>
            <a:off x="6275994" y="2956297"/>
            <a:ext cx="5577900" cy="461624"/>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FFFFFF"/>
              </a:buClr>
              <a:buSzPts val="2400"/>
              <a:buFont typeface="Public Sans ExtraLight"/>
              <a:buNone/>
            </a:pPr>
            <a:r>
              <a:rPr lang="en-IE" sz="2400" dirty="0">
                <a:solidFill>
                  <a:srgbClr val="152430"/>
                </a:solidFill>
                <a:latin typeface="Public Sans"/>
                <a:ea typeface="Public Sans"/>
                <a:cs typeface="Public Sans"/>
                <a:sym typeface="Public Sans"/>
              </a:rPr>
              <a:t>Practical Demonstrations</a:t>
            </a:r>
            <a:endParaRPr dirty="0">
              <a:solidFill>
                <a:srgbClr val="152430"/>
              </a:solidFill>
              <a:latin typeface="Public Sans"/>
              <a:ea typeface="Public Sans"/>
              <a:cs typeface="Public Sans"/>
              <a:sym typeface="Public Sans"/>
            </a:endParaRPr>
          </a:p>
        </p:txBody>
      </p:sp>
      <p:sp>
        <p:nvSpPr>
          <p:cNvPr id="2077" name="Google Shape;2077;g276a1c4e488_0_0"/>
          <p:cNvSpPr txBox="1"/>
          <p:nvPr/>
        </p:nvSpPr>
        <p:spPr>
          <a:xfrm>
            <a:off x="5439126" y="814599"/>
            <a:ext cx="740999"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2EC99B"/>
              </a:buClr>
              <a:buSzPts val="3600"/>
              <a:buFont typeface="Public Sans ExtraLight"/>
              <a:buNone/>
            </a:pPr>
            <a:r>
              <a:rPr lang="en-IE" sz="3600" b="0" i="0" u="none" strike="noStrike" cap="none" dirty="0">
                <a:solidFill>
                  <a:srgbClr val="2EC99B"/>
                </a:solidFill>
                <a:latin typeface="Public Sans ExtraLight"/>
                <a:ea typeface="Public Sans ExtraLight"/>
                <a:cs typeface="Public Sans ExtraLight"/>
                <a:sym typeface="Public Sans ExtraLight"/>
              </a:rPr>
              <a:t>01</a:t>
            </a:r>
            <a:endParaRPr dirty="0"/>
          </a:p>
        </p:txBody>
      </p:sp>
      <p:sp>
        <p:nvSpPr>
          <p:cNvPr id="2078" name="Google Shape;2078;g276a1c4e488_0_0"/>
          <p:cNvSpPr txBox="1"/>
          <p:nvPr/>
        </p:nvSpPr>
        <p:spPr>
          <a:xfrm>
            <a:off x="6275994" y="3967569"/>
            <a:ext cx="5463000" cy="461624"/>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FFFFFF"/>
              </a:buClr>
              <a:buSzPts val="2400"/>
              <a:buFont typeface="Public Sans ExtraLight"/>
              <a:buNone/>
            </a:pPr>
            <a:r>
              <a:rPr lang="en-IE" sz="2400" dirty="0">
                <a:solidFill>
                  <a:srgbClr val="152430"/>
                </a:solidFill>
                <a:latin typeface="Public Sans"/>
                <a:ea typeface="Public Sans"/>
                <a:cs typeface="Public Sans"/>
                <a:sym typeface="Public Sans"/>
              </a:rPr>
              <a:t>Conclusions &amp; Discussion</a:t>
            </a:r>
            <a:endParaRPr dirty="0">
              <a:solidFill>
                <a:srgbClr val="152430"/>
              </a:solidFill>
              <a:latin typeface="Public Sans"/>
              <a:ea typeface="Public Sans"/>
              <a:cs typeface="Public Sans"/>
              <a:sym typeface="Public Sans"/>
            </a:endParaRPr>
          </a:p>
        </p:txBody>
      </p:sp>
      <p:sp>
        <p:nvSpPr>
          <p:cNvPr id="2079" name="Google Shape;2079;g276a1c4e488_0_0"/>
          <p:cNvSpPr txBox="1"/>
          <p:nvPr/>
        </p:nvSpPr>
        <p:spPr>
          <a:xfrm>
            <a:off x="5439127" y="1832567"/>
            <a:ext cx="7248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2EC99B"/>
              </a:buClr>
              <a:buSzPts val="3600"/>
              <a:buFont typeface="Public Sans ExtraLight"/>
              <a:buNone/>
            </a:pPr>
            <a:r>
              <a:rPr lang="en-IE" sz="3600" b="0" i="0" u="none" strike="noStrike" cap="none">
                <a:solidFill>
                  <a:srgbClr val="2EC99B"/>
                </a:solidFill>
                <a:latin typeface="Public Sans ExtraLight"/>
                <a:ea typeface="Public Sans ExtraLight"/>
                <a:cs typeface="Public Sans ExtraLight"/>
                <a:sym typeface="Public Sans ExtraLight"/>
              </a:rPr>
              <a:t>02</a:t>
            </a:r>
            <a:endParaRPr/>
          </a:p>
        </p:txBody>
      </p:sp>
      <p:sp>
        <p:nvSpPr>
          <p:cNvPr id="2080" name="Google Shape;2080;g276a1c4e488_0_0"/>
          <p:cNvSpPr txBox="1"/>
          <p:nvPr/>
        </p:nvSpPr>
        <p:spPr>
          <a:xfrm>
            <a:off x="5439127" y="2850535"/>
            <a:ext cx="7410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2EC99B"/>
              </a:buClr>
              <a:buSzPts val="3600"/>
              <a:buFont typeface="Public Sans ExtraLight"/>
              <a:buNone/>
            </a:pPr>
            <a:r>
              <a:rPr lang="en-IE" sz="3600" b="0" i="0" u="none" strike="noStrike" cap="none">
                <a:solidFill>
                  <a:srgbClr val="2EC99B"/>
                </a:solidFill>
                <a:latin typeface="Public Sans ExtraLight"/>
                <a:ea typeface="Public Sans ExtraLight"/>
                <a:cs typeface="Public Sans ExtraLight"/>
                <a:sym typeface="Public Sans ExtraLight"/>
              </a:rPr>
              <a:t>03</a:t>
            </a:r>
            <a:endParaRPr/>
          </a:p>
        </p:txBody>
      </p:sp>
      <p:sp>
        <p:nvSpPr>
          <p:cNvPr id="2081" name="Google Shape;2081;g276a1c4e488_0_0"/>
          <p:cNvSpPr txBox="1"/>
          <p:nvPr/>
        </p:nvSpPr>
        <p:spPr>
          <a:xfrm>
            <a:off x="5439127" y="3868503"/>
            <a:ext cx="7410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2EC99B"/>
              </a:buClr>
              <a:buSzPts val="3600"/>
              <a:buFont typeface="Public Sans ExtraLight"/>
              <a:buNone/>
            </a:pPr>
            <a:r>
              <a:rPr lang="en-IE" sz="3600" b="0" i="0" u="none" strike="noStrike" cap="none">
                <a:solidFill>
                  <a:srgbClr val="2EC99B"/>
                </a:solidFill>
                <a:latin typeface="Public Sans ExtraLight"/>
                <a:ea typeface="Public Sans ExtraLight"/>
                <a:cs typeface="Public Sans ExtraLight"/>
                <a:sym typeface="Public Sans ExtraLight"/>
              </a:rPr>
              <a:t>04</a:t>
            </a:r>
            <a:endParaRPr/>
          </a:p>
        </p:txBody>
      </p:sp>
      <p:sp>
        <p:nvSpPr>
          <p:cNvPr id="2082" name="Google Shape;2082;g276a1c4e488_0_0"/>
          <p:cNvSpPr txBox="1"/>
          <p:nvPr/>
        </p:nvSpPr>
        <p:spPr>
          <a:xfrm>
            <a:off x="6275994" y="933714"/>
            <a:ext cx="5577900" cy="46170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FFFFFF"/>
              </a:buClr>
              <a:buSzPts val="2400"/>
              <a:buFont typeface="Public Sans ExtraLight"/>
              <a:buNone/>
            </a:pPr>
            <a:r>
              <a:rPr lang="en-IE" sz="2400" dirty="0">
                <a:solidFill>
                  <a:srgbClr val="152430"/>
                </a:solidFill>
                <a:latin typeface="Public Sans"/>
                <a:ea typeface="Public Sans"/>
                <a:cs typeface="Public Sans"/>
                <a:sym typeface="Public Sans"/>
              </a:rPr>
              <a:t>Clinical Trial Design Primer</a:t>
            </a:r>
            <a:endParaRPr dirty="0">
              <a:solidFill>
                <a:srgbClr val="152430"/>
              </a:solidFill>
              <a:latin typeface="Public Sans"/>
              <a:ea typeface="Public Sans"/>
              <a:cs typeface="Public Sans"/>
              <a:sym typeface="Public Sans"/>
            </a:endParaRPr>
          </a:p>
        </p:txBody>
      </p:sp>
      <p:sp>
        <p:nvSpPr>
          <p:cNvPr id="2083" name="Google Shape;2083;g276a1c4e488_0_0"/>
          <p:cNvSpPr txBox="1"/>
          <p:nvPr/>
        </p:nvSpPr>
        <p:spPr>
          <a:xfrm>
            <a:off x="6275994" y="1945024"/>
            <a:ext cx="5772600" cy="461624"/>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FFFFFF"/>
              </a:buClr>
              <a:buSzPts val="2400"/>
              <a:buFont typeface="Public Sans ExtraLight"/>
              <a:buNone/>
            </a:pPr>
            <a:r>
              <a:rPr lang="en-GB" sz="2400" dirty="0">
                <a:solidFill>
                  <a:srgbClr val="152430"/>
                </a:solidFill>
                <a:latin typeface="Public Sans"/>
                <a:ea typeface="Public Sans"/>
                <a:cs typeface="Public Sans"/>
                <a:sym typeface="Public Sans"/>
              </a:rPr>
              <a:t>Power as Design Choice Tool</a:t>
            </a:r>
          </a:p>
        </p:txBody>
      </p:sp>
      <p:sp>
        <p:nvSpPr>
          <p:cNvPr id="2084" name="Google Shape;2084;g276a1c4e488_0_0"/>
          <p:cNvSpPr txBox="1"/>
          <p:nvPr/>
        </p:nvSpPr>
        <p:spPr>
          <a:xfrm>
            <a:off x="3047259" y="5194384"/>
            <a:ext cx="6097500" cy="461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48BFD3"/>
              </a:buClr>
              <a:buSzPts val="2400"/>
              <a:buFont typeface="Arial"/>
              <a:buNone/>
            </a:pPr>
            <a:r>
              <a:rPr lang="en-IE" sz="2400" i="1" u="none" strike="noStrike" cap="none">
                <a:solidFill>
                  <a:schemeClr val="accent4"/>
                </a:solidFill>
                <a:latin typeface="Public Sans Medium"/>
                <a:ea typeface="Public Sans Medium"/>
                <a:cs typeface="Public Sans Medium"/>
                <a:sym typeface="Public Sans Medium"/>
              </a:rPr>
              <a:t>Questions welcome throughout</a:t>
            </a:r>
            <a:endParaRPr sz="1400" i="1" u="none" strike="noStrike" cap="none">
              <a:solidFill>
                <a:schemeClr val="accent4"/>
              </a:solidFill>
              <a:latin typeface="Public Sans Medium"/>
              <a:ea typeface="Public Sans Medium"/>
              <a:cs typeface="Public Sans Medium"/>
              <a:sym typeface="Public Sans Medium"/>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Shape 2089"/>
        <p:cNvGrpSpPr/>
        <p:nvPr/>
      </p:nvGrpSpPr>
      <p:grpSpPr>
        <a:xfrm>
          <a:off x="0" y="0"/>
          <a:ext cx="0" cy="0"/>
          <a:chOff x="0" y="0"/>
          <a:chExt cx="0" cy="0"/>
        </a:xfrm>
      </p:grpSpPr>
      <p:pic>
        <p:nvPicPr>
          <p:cNvPr id="5" name="Google Shape;29;p66">
            <a:extLst>
              <a:ext uri="{FF2B5EF4-FFF2-40B4-BE49-F238E27FC236}">
                <a16:creationId xmlns:a16="http://schemas.microsoft.com/office/drawing/2014/main" id="{E5181DAE-0011-71F4-02FC-6372C40C1B25}"/>
              </a:ext>
            </a:extLst>
          </p:cNvPr>
          <p:cNvPicPr preferRelativeResize="0"/>
          <p:nvPr/>
        </p:nvPicPr>
        <p:blipFill rotWithShape="1">
          <a:blip r:embed="rId3">
            <a:alphaModFix amt="10000"/>
          </a:blip>
          <a:srcRect/>
          <a:stretch/>
        </p:blipFill>
        <p:spPr>
          <a:xfrm>
            <a:off x="5050619" y="-304801"/>
            <a:ext cx="7273896" cy="9542385"/>
          </a:xfrm>
          <a:prstGeom prst="rect">
            <a:avLst/>
          </a:prstGeom>
          <a:noFill/>
          <a:ln>
            <a:noFill/>
          </a:ln>
        </p:spPr>
      </p:pic>
      <p:sp>
        <p:nvSpPr>
          <p:cNvPr id="2090" name="Google Shape;2090;p4"/>
          <p:cNvSpPr/>
          <p:nvPr/>
        </p:nvSpPr>
        <p:spPr>
          <a:xfrm>
            <a:off x="4093964" y="4352450"/>
            <a:ext cx="2811487" cy="1274100"/>
          </a:xfrm>
          <a:prstGeom prst="roundRect">
            <a:avLst>
              <a:gd name="adj" fmla="val 8055"/>
            </a:avLst>
          </a:prstGeom>
          <a:solidFill>
            <a:srgbClr val="DBDFD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700"/>
              <a:buFont typeface="Arial"/>
              <a:buNone/>
            </a:pPr>
            <a:r>
              <a:rPr lang="en-IE" sz="1800" b="1" i="0" u="none" strike="noStrike" cap="none" dirty="0">
                <a:solidFill>
                  <a:srgbClr val="000000"/>
                </a:solidFill>
                <a:latin typeface="Public Sans"/>
                <a:ea typeface="Public Sans"/>
                <a:cs typeface="Public Sans"/>
                <a:sym typeface="Public Sans"/>
              </a:rPr>
              <a:t>Post Marketing</a:t>
            </a:r>
            <a:endParaRPr sz="1800" b="1" i="0" u="none" strike="noStrike" cap="none" dirty="0">
              <a:solidFill>
                <a:srgbClr val="000000"/>
              </a:solidFill>
              <a:latin typeface="Public Sans"/>
              <a:ea typeface="Public Sans"/>
              <a:cs typeface="Public Sans"/>
              <a:sym typeface="Public Sans"/>
            </a:endParaRPr>
          </a:p>
          <a:p>
            <a:pPr marL="0" marR="0" lvl="0" indent="0" algn="ctr" rtl="0">
              <a:lnSpc>
                <a:spcPct val="100000"/>
              </a:lnSpc>
              <a:spcBef>
                <a:spcPts val="0"/>
              </a:spcBef>
              <a:spcAft>
                <a:spcPts val="0"/>
              </a:spcAft>
              <a:buClr>
                <a:srgbClr val="000000"/>
              </a:buClr>
              <a:buSzPts val="1100"/>
              <a:buFont typeface="Arial"/>
              <a:buNone/>
            </a:pPr>
            <a:endParaRPr sz="1200" b="0" i="0" u="none" strike="noStrike" cap="none" dirty="0">
              <a:solidFill>
                <a:srgbClr val="000000"/>
              </a:solidFill>
              <a:latin typeface="Public Sans Light"/>
              <a:ea typeface="Public Sans Light"/>
              <a:cs typeface="Public Sans Light"/>
              <a:sym typeface="Public Sans Light"/>
            </a:endParaRPr>
          </a:p>
          <a:p>
            <a:pPr marL="457200" marR="0" lvl="0" indent="-292100" algn="l" rtl="0">
              <a:lnSpc>
                <a:spcPct val="100000"/>
              </a:lnSpc>
              <a:spcBef>
                <a:spcPts val="0"/>
              </a:spcBef>
              <a:spcAft>
                <a:spcPts val="0"/>
              </a:spcAft>
              <a:buClr>
                <a:srgbClr val="000000"/>
              </a:buClr>
              <a:buSzPts val="1000"/>
              <a:buFont typeface="Public Sans Light"/>
              <a:buChar char="●"/>
            </a:pPr>
            <a:r>
              <a:rPr lang="en-IE" sz="1600" b="0" i="0" u="none" strike="noStrike" cap="none" dirty="0">
                <a:solidFill>
                  <a:srgbClr val="000000"/>
                </a:solidFill>
                <a:latin typeface="Public Sans Light"/>
                <a:ea typeface="Public Sans Light"/>
                <a:cs typeface="Public Sans Light"/>
                <a:sym typeface="Public Sans Light"/>
              </a:rPr>
              <a:t>Cohort Study</a:t>
            </a:r>
            <a:endParaRPr sz="1600" b="0" i="0" u="none" strike="noStrike" cap="none" dirty="0">
              <a:solidFill>
                <a:srgbClr val="000000"/>
              </a:solidFill>
              <a:latin typeface="Public Sans Light"/>
              <a:ea typeface="Public Sans Light"/>
              <a:cs typeface="Public Sans Light"/>
              <a:sym typeface="Public Sans Light"/>
            </a:endParaRPr>
          </a:p>
          <a:p>
            <a:pPr marL="457200" marR="0" lvl="0" indent="-292100" algn="l" rtl="0">
              <a:lnSpc>
                <a:spcPct val="100000"/>
              </a:lnSpc>
              <a:spcBef>
                <a:spcPts val="0"/>
              </a:spcBef>
              <a:spcAft>
                <a:spcPts val="0"/>
              </a:spcAft>
              <a:buClr>
                <a:srgbClr val="000000"/>
              </a:buClr>
              <a:buSzPts val="1000"/>
              <a:buFont typeface="Public Sans Light"/>
              <a:buChar char="●"/>
            </a:pPr>
            <a:r>
              <a:rPr lang="en-IE" sz="1600" b="0" i="0" u="none" strike="noStrike" cap="none" dirty="0">
                <a:solidFill>
                  <a:srgbClr val="000000"/>
                </a:solidFill>
                <a:latin typeface="Public Sans Light"/>
                <a:ea typeface="Public Sans Light"/>
                <a:cs typeface="Public Sans Light"/>
                <a:sym typeface="Public Sans Light"/>
              </a:rPr>
              <a:t>Case-control Study</a:t>
            </a:r>
            <a:endParaRPr sz="1600" b="0" i="0" u="none" strike="noStrike" cap="none" dirty="0">
              <a:solidFill>
                <a:srgbClr val="000000"/>
              </a:solidFill>
              <a:latin typeface="Public Sans Light"/>
              <a:ea typeface="Public Sans Light"/>
              <a:cs typeface="Public Sans Light"/>
              <a:sym typeface="Public Sans Light"/>
            </a:endParaRPr>
          </a:p>
        </p:txBody>
      </p:sp>
      <p:sp>
        <p:nvSpPr>
          <p:cNvPr id="2092" name="Google Shape;2092;p4"/>
          <p:cNvSpPr txBox="1"/>
          <p:nvPr/>
        </p:nvSpPr>
        <p:spPr>
          <a:xfrm>
            <a:off x="461331" y="2987138"/>
            <a:ext cx="4342650" cy="1479254"/>
          </a:xfrm>
          <a:prstGeom prst="rect">
            <a:avLst/>
          </a:prstGeom>
          <a:noFill/>
          <a:ln>
            <a:noFill/>
          </a:ln>
        </p:spPr>
        <p:txBody>
          <a:bodyPr spcFirstLastPara="1" wrap="square" lIns="91425" tIns="91425" rIns="91425" bIns="91425" anchor="t" anchorCtr="0">
            <a:noAutofit/>
          </a:bodyPr>
          <a:lstStyle/>
          <a:p>
            <a:pPr marL="0" marR="0" lvl="0" indent="0" algn="l" rtl="0">
              <a:lnSpc>
                <a:spcPct val="105000"/>
              </a:lnSpc>
              <a:spcBef>
                <a:spcPts val="600"/>
              </a:spcBef>
              <a:spcAft>
                <a:spcPts val="0"/>
              </a:spcAft>
              <a:buClr>
                <a:srgbClr val="FFFFFF"/>
              </a:buClr>
              <a:buSzPts val="4700"/>
              <a:buFont typeface="Public Sans Light"/>
              <a:buNone/>
            </a:pPr>
            <a:r>
              <a:rPr lang="en-IE" sz="2400" i="0" u="none" strike="noStrike" cap="none" dirty="0">
                <a:solidFill>
                  <a:schemeClr val="bg1"/>
                </a:solidFill>
                <a:latin typeface="Public Sans Medium"/>
                <a:ea typeface="Public Sans Medium"/>
                <a:cs typeface="Public Sans Medium"/>
                <a:sym typeface="Public Sans Medium"/>
              </a:rPr>
              <a:t>The complete solution</a:t>
            </a:r>
            <a:br>
              <a:rPr lang="en-IE" sz="2400" i="0" u="none" strike="noStrike" cap="none" dirty="0">
                <a:solidFill>
                  <a:schemeClr val="bg1"/>
                </a:solidFill>
                <a:latin typeface="Public Sans Medium"/>
                <a:ea typeface="Public Sans Medium"/>
                <a:cs typeface="Public Sans Medium"/>
                <a:sym typeface="Public Sans Medium"/>
              </a:rPr>
            </a:br>
            <a:r>
              <a:rPr lang="en-IE" sz="2400" i="0" u="none" strike="noStrike" cap="none" dirty="0">
                <a:solidFill>
                  <a:schemeClr val="bg1"/>
                </a:solidFill>
                <a:latin typeface="Public Sans Medium"/>
                <a:ea typeface="Public Sans Medium"/>
                <a:cs typeface="Public Sans Medium"/>
                <a:sym typeface="Public Sans Medium"/>
              </a:rPr>
              <a:t>for optimizing your</a:t>
            </a:r>
            <a:br>
              <a:rPr lang="en-IE" sz="2400" i="0" u="none" strike="noStrike" cap="none" dirty="0">
                <a:solidFill>
                  <a:schemeClr val="bg1"/>
                </a:solidFill>
                <a:latin typeface="Public Sans Medium"/>
                <a:ea typeface="Public Sans Medium"/>
                <a:cs typeface="Public Sans Medium"/>
                <a:sym typeface="Public Sans Medium"/>
              </a:rPr>
            </a:br>
            <a:r>
              <a:rPr lang="en-IE" sz="2400" i="0" u="none" strike="noStrike" cap="none" dirty="0">
                <a:solidFill>
                  <a:schemeClr val="bg1"/>
                </a:solidFill>
                <a:latin typeface="Public Sans Medium"/>
                <a:ea typeface="Public Sans Medium"/>
                <a:cs typeface="Public Sans Medium"/>
                <a:sym typeface="Public Sans Medium"/>
              </a:rPr>
              <a:t>clinical trial designs</a:t>
            </a:r>
            <a:endParaRPr sz="2400" i="0" u="none" strike="noStrike" cap="none" dirty="0">
              <a:solidFill>
                <a:schemeClr val="bg1"/>
              </a:solidFill>
              <a:latin typeface="Public Sans Medium"/>
              <a:ea typeface="Public Sans Medium"/>
              <a:cs typeface="Public Sans Medium"/>
              <a:sym typeface="Public Sans Medium"/>
            </a:endParaRPr>
          </a:p>
        </p:txBody>
      </p:sp>
      <p:sp>
        <p:nvSpPr>
          <p:cNvPr id="2093" name="Google Shape;2093;p4"/>
          <p:cNvSpPr/>
          <p:nvPr/>
        </p:nvSpPr>
        <p:spPr>
          <a:xfrm>
            <a:off x="4093964" y="1231500"/>
            <a:ext cx="2811487" cy="1323600"/>
          </a:xfrm>
          <a:prstGeom prst="roundRect">
            <a:avLst>
              <a:gd name="adj" fmla="val 5828"/>
            </a:avLst>
          </a:prstGeom>
          <a:solidFill>
            <a:srgbClr val="BAC0B8"/>
          </a:solidFill>
          <a:ln>
            <a:noFill/>
          </a:ln>
        </p:spPr>
        <p:txBody>
          <a:bodyPr spcFirstLastPara="1" wrap="square" lIns="91425" tIns="91425" rIns="90000" bIns="91425" anchor="ctr" anchorCtr="0">
            <a:noAutofit/>
          </a:bodyPr>
          <a:lstStyle/>
          <a:p>
            <a:pPr marL="0" marR="0" lvl="0" indent="0" algn="l" rtl="0">
              <a:lnSpc>
                <a:spcPct val="100000"/>
              </a:lnSpc>
              <a:spcBef>
                <a:spcPts val="0"/>
              </a:spcBef>
              <a:spcAft>
                <a:spcPts val="0"/>
              </a:spcAft>
              <a:buClr>
                <a:srgbClr val="000000"/>
              </a:buClr>
              <a:buSzPts val="1700"/>
              <a:buFont typeface="Arial"/>
              <a:buNone/>
            </a:pPr>
            <a:r>
              <a:rPr lang="en-IE" sz="1800" b="1" i="0" u="none" strike="noStrike" cap="none" dirty="0">
                <a:solidFill>
                  <a:srgbClr val="000000"/>
                </a:solidFill>
                <a:latin typeface="Public Sans"/>
                <a:ea typeface="Public Sans"/>
                <a:cs typeface="Public Sans"/>
                <a:sym typeface="Public Sans"/>
              </a:rPr>
              <a:t>Pre-clinical research</a:t>
            </a:r>
            <a:endParaRPr sz="1800" b="1" i="0" u="none" strike="noStrike" cap="none" dirty="0">
              <a:solidFill>
                <a:srgbClr val="000000"/>
              </a:solidFill>
              <a:latin typeface="Public Sans"/>
              <a:ea typeface="Public Sans"/>
              <a:cs typeface="Public Sans"/>
              <a:sym typeface="Public Sans"/>
            </a:endParaRPr>
          </a:p>
          <a:p>
            <a:pPr marL="0" marR="0" lvl="0" indent="0" algn="ctr" rtl="0">
              <a:lnSpc>
                <a:spcPct val="100000"/>
              </a:lnSpc>
              <a:spcBef>
                <a:spcPts val="0"/>
              </a:spcBef>
              <a:spcAft>
                <a:spcPts val="0"/>
              </a:spcAft>
              <a:buClr>
                <a:srgbClr val="000000"/>
              </a:buClr>
              <a:buSzPts val="1050"/>
              <a:buFont typeface="Arial"/>
              <a:buNone/>
            </a:pPr>
            <a:endParaRPr sz="1100" b="0" i="0" u="none" strike="noStrike" cap="none" dirty="0">
              <a:solidFill>
                <a:srgbClr val="000000"/>
              </a:solidFill>
              <a:latin typeface="Public Sans Light"/>
              <a:ea typeface="Public Sans Light"/>
              <a:cs typeface="Public Sans Light"/>
              <a:sym typeface="Public Sans Light"/>
            </a:endParaRPr>
          </a:p>
          <a:p>
            <a:pPr marL="457200" marR="0" lvl="0" indent="-292100" algn="l" rtl="0">
              <a:lnSpc>
                <a:spcPct val="100000"/>
              </a:lnSpc>
              <a:spcBef>
                <a:spcPts val="0"/>
              </a:spcBef>
              <a:spcAft>
                <a:spcPts val="0"/>
              </a:spcAft>
              <a:buClr>
                <a:srgbClr val="000000"/>
              </a:buClr>
              <a:buSzPts val="1000"/>
              <a:buFont typeface="Public Sans Light"/>
              <a:buChar char="●"/>
            </a:pPr>
            <a:r>
              <a:rPr lang="en-IE" sz="1600" b="0" i="0" u="none" strike="noStrike" cap="none" dirty="0">
                <a:solidFill>
                  <a:srgbClr val="000000"/>
                </a:solidFill>
                <a:latin typeface="Public Sans Light"/>
                <a:ea typeface="Public Sans Light"/>
                <a:cs typeface="Public Sans Light"/>
                <a:sym typeface="Public Sans Light"/>
              </a:rPr>
              <a:t>Animal studies</a:t>
            </a:r>
            <a:endParaRPr sz="1600" b="0" i="0" u="none" strike="noStrike" cap="none" dirty="0">
              <a:solidFill>
                <a:srgbClr val="000000"/>
              </a:solidFill>
              <a:latin typeface="Public Sans Light"/>
              <a:ea typeface="Public Sans Light"/>
              <a:cs typeface="Public Sans Light"/>
              <a:sym typeface="Public Sans Light"/>
            </a:endParaRPr>
          </a:p>
          <a:p>
            <a:pPr marL="457200" marR="0" lvl="0" indent="-292100" algn="l" rtl="0">
              <a:lnSpc>
                <a:spcPct val="100000"/>
              </a:lnSpc>
              <a:spcBef>
                <a:spcPts val="0"/>
              </a:spcBef>
              <a:spcAft>
                <a:spcPts val="0"/>
              </a:spcAft>
              <a:buClr>
                <a:srgbClr val="000000"/>
              </a:buClr>
              <a:buSzPts val="1000"/>
              <a:buFont typeface="Public Sans Light"/>
              <a:buChar char="●"/>
            </a:pPr>
            <a:r>
              <a:rPr lang="en-IE" sz="1600" b="0" i="0" u="none" strike="noStrike" cap="none" dirty="0">
                <a:solidFill>
                  <a:srgbClr val="000000"/>
                </a:solidFill>
                <a:latin typeface="Public Sans Light"/>
                <a:ea typeface="Public Sans Light"/>
                <a:cs typeface="Public Sans Light"/>
                <a:sym typeface="Public Sans Light"/>
              </a:rPr>
              <a:t>ANOVA / ANCOVA</a:t>
            </a:r>
          </a:p>
          <a:p>
            <a:pPr marL="457200" marR="0" lvl="0" indent="-292100" algn="l" rtl="0">
              <a:lnSpc>
                <a:spcPct val="100000"/>
              </a:lnSpc>
              <a:spcBef>
                <a:spcPts val="0"/>
              </a:spcBef>
              <a:spcAft>
                <a:spcPts val="0"/>
              </a:spcAft>
              <a:buClr>
                <a:srgbClr val="000000"/>
              </a:buClr>
              <a:buSzPts val="1000"/>
              <a:buFont typeface="Public Sans Light"/>
              <a:buChar char="●"/>
            </a:pPr>
            <a:r>
              <a:rPr lang="en-IE" sz="1600" dirty="0">
                <a:latin typeface="Public Sans Light"/>
                <a:ea typeface="Public Sans Light"/>
                <a:cs typeface="Public Sans Light"/>
                <a:sym typeface="Public Sans Light"/>
              </a:rPr>
              <a:t>Pilot Studies</a:t>
            </a:r>
            <a:endParaRPr sz="1600" b="0" i="0" u="none" strike="noStrike" cap="none" dirty="0">
              <a:solidFill>
                <a:srgbClr val="000000"/>
              </a:solidFill>
              <a:latin typeface="Public Sans Light"/>
              <a:ea typeface="Public Sans Light"/>
              <a:cs typeface="Public Sans Light"/>
              <a:sym typeface="Public Sans Light"/>
            </a:endParaRPr>
          </a:p>
        </p:txBody>
      </p:sp>
      <p:sp>
        <p:nvSpPr>
          <p:cNvPr id="2094" name="Google Shape;2094;p4"/>
          <p:cNvSpPr/>
          <p:nvPr/>
        </p:nvSpPr>
        <p:spPr>
          <a:xfrm>
            <a:off x="4093964" y="2626225"/>
            <a:ext cx="2811487" cy="1655100"/>
          </a:xfrm>
          <a:prstGeom prst="roundRect">
            <a:avLst>
              <a:gd name="adj" fmla="val 7910"/>
            </a:avLst>
          </a:prstGeom>
          <a:solidFill>
            <a:srgbClr val="F3F3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700"/>
              <a:buFont typeface="Arial"/>
              <a:buNone/>
            </a:pPr>
            <a:r>
              <a:rPr lang="en-IE" sz="1800" b="1" i="0" u="none" strike="noStrike" cap="none" dirty="0">
                <a:solidFill>
                  <a:srgbClr val="000000"/>
                </a:solidFill>
                <a:latin typeface="Public Sans"/>
                <a:ea typeface="Public Sans"/>
                <a:cs typeface="Public Sans"/>
                <a:sym typeface="Public Sans"/>
              </a:rPr>
              <a:t>Early Phase</a:t>
            </a:r>
            <a:endParaRPr sz="1800" b="1" i="0" u="none" strike="noStrike" cap="none" dirty="0">
              <a:solidFill>
                <a:srgbClr val="000000"/>
              </a:solidFill>
              <a:latin typeface="Public Sans"/>
              <a:ea typeface="Public Sans"/>
              <a:cs typeface="Public Sans"/>
              <a:sym typeface="Public Sans"/>
            </a:endParaRPr>
          </a:p>
          <a:p>
            <a:pPr marL="0" marR="0" lvl="0" indent="0" algn="ctr" rtl="0">
              <a:lnSpc>
                <a:spcPct val="100000"/>
              </a:lnSpc>
              <a:spcBef>
                <a:spcPts val="0"/>
              </a:spcBef>
              <a:spcAft>
                <a:spcPts val="0"/>
              </a:spcAft>
              <a:buClr>
                <a:srgbClr val="000000"/>
              </a:buClr>
              <a:buSzPts val="1050"/>
              <a:buFont typeface="Arial"/>
              <a:buNone/>
            </a:pPr>
            <a:endParaRPr sz="1100" b="0" i="0" u="none" strike="noStrike" cap="none" dirty="0">
              <a:solidFill>
                <a:srgbClr val="000000"/>
              </a:solidFill>
              <a:latin typeface="Public Sans Light"/>
              <a:ea typeface="Public Sans Light"/>
              <a:cs typeface="Public Sans Light"/>
              <a:sym typeface="Public Sans Light"/>
            </a:endParaRPr>
          </a:p>
          <a:p>
            <a:pPr marL="457200" marR="0" lvl="0" indent="-292100" algn="l" rtl="0">
              <a:lnSpc>
                <a:spcPct val="100000"/>
              </a:lnSpc>
              <a:spcBef>
                <a:spcPts val="0"/>
              </a:spcBef>
              <a:spcAft>
                <a:spcPts val="0"/>
              </a:spcAft>
              <a:buClr>
                <a:srgbClr val="000000"/>
              </a:buClr>
              <a:buSzPts val="1000"/>
              <a:buFont typeface="Public Sans Light"/>
              <a:buChar char="●"/>
            </a:pPr>
            <a:r>
              <a:rPr lang="en-IE" sz="1600" b="0" i="0" u="none" strike="noStrike" cap="none" dirty="0">
                <a:solidFill>
                  <a:srgbClr val="000000"/>
                </a:solidFill>
                <a:latin typeface="Public Sans Light"/>
                <a:ea typeface="Public Sans Light"/>
                <a:cs typeface="Public Sans Light"/>
                <a:sym typeface="Public Sans Light"/>
              </a:rPr>
              <a:t>CRM</a:t>
            </a:r>
            <a:endParaRPr sz="1600" b="0" i="0" u="none" strike="noStrike" cap="none" dirty="0">
              <a:solidFill>
                <a:srgbClr val="000000"/>
              </a:solidFill>
              <a:latin typeface="Public Sans Light"/>
              <a:ea typeface="Public Sans Light"/>
              <a:cs typeface="Public Sans Light"/>
              <a:sym typeface="Public Sans Light"/>
            </a:endParaRPr>
          </a:p>
          <a:p>
            <a:pPr marL="457200" marR="0" lvl="0" indent="-292100" algn="l" rtl="0">
              <a:lnSpc>
                <a:spcPct val="100000"/>
              </a:lnSpc>
              <a:spcBef>
                <a:spcPts val="0"/>
              </a:spcBef>
              <a:spcAft>
                <a:spcPts val="0"/>
              </a:spcAft>
              <a:buClr>
                <a:srgbClr val="000000"/>
              </a:buClr>
              <a:buSzPts val="1000"/>
              <a:buFont typeface="Public Sans Light"/>
              <a:buChar char="●"/>
            </a:pPr>
            <a:r>
              <a:rPr lang="en-IE" sz="1600" b="0" i="0" u="none" strike="noStrike" cap="none" dirty="0">
                <a:solidFill>
                  <a:srgbClr val="000000"/>
                </a:solidFill>
                <a:latin typeface="Public Sans Light"/>
                <a:ea typeface="Public Sans Light"/>
                <a:cs typeface="Public Sans Light"/>
                <a:sym typeface="Public Sans Light"/>
              </a:rPr>
              <a:t>MCP-Mod</a:t>
            </a:r>
            <a:endParaRPr sz="1600" b="0" i="0" u="none" strike="noStrike" cap="none" dirty="0">
              <a:solidFill>
                <a:srgbClr val="000000"/>
              </a:solidFill>
              <a:latin typeface="Public Sans Light"/>
              <a:ea typeface="Public Sans Light"/>
              <a:cs typeface="Public Sans Light"/>
              <a:sym typeface="Public Sans Light"/>
            </a:endParaRPr>
          </a:p>
          <a:p>
            <a:pPr marL="457200" marR="0" lvl="0" indent="-292100" algn="l" rtl="0">
              <a:lnSpc>
                <a:spcPct val="100000"/>
              </a:lnSpc>
              <a:spcBef>
                <a:spcPts val="0"/>
              </a:spcBef>
              <a:spcAft>
                <a:spcPts val="0"/>
              </a:spcAft>
              <a:buClr>
                <a:srgbClr val="000000"/>
              </a:buClr>
              <a:buSzPts val="1000"/>
              <a:buFont typeface="Public Sans Light"/>
              <a:buChar char="●"/>
            </a:pPr>
            <a:r>
              <a:rPr lang="en-IE" sz="1600" b="0" i="0" u="none" strike="noStrike" cap="none" dirty="0">
                <a:solidFill>
                  <a:srgbClr val="000000"/>
                </a:solidFill>
                <a:latin typeface="Public Sans Light"/>
                <a:ea typeface="Public Sans Light"/>
                <a:cs typeface="Public Sans Light"/>
                <a:sym typeface="Public Sans Light"/>
              </a:rPr>
              <a:t>Simon’s Two Stage</a:t>
            </a:r>
            <a:endParaRPr sz="1600" b="0" i="0" u="none" strike="noStrike" cap="none" dirty="0">
              <a:solidFill>
                <a:srgbClr val="000000"/>
              </a:solidFill>
              <a:latin typeface="Public Sans Light"/>
              <a:ea typeface="Public Sans Light"/>
              <a:cs typeface="Public Sans Light"/>
              <a:sym typeface="Public Sans Light"/>
            </a:endParaRPr>
          </a:p>
          <a:p>
            <a:pPr marL="457200" marR="0" lvl="0" indent="-292100" algn="l" rtl="0">
              <a:lnSpc>
                <a:spcPct val="100000"/>
              </a:lnSpc>
              <a:spcBef>
                <a:spcPts val="0"/>
              </a:spcBef>
              <a:spcAft>
                <a:spcPts val="0"/>
              </a:spcAft>
              <a:buClr>
                <a:srgbClr val="000000"/>
              </a:buClr>
              <a:buSzPts val="1000"/>
              <a:buFont typeface="Public Sans Light"/>
              <a:buChar char="●"/>
            </a:pPr>
            <a:r>
              <a:rPr lang="en-IE" sz="1600" b="0" i="0" u="none" strike="noStrike" cap="none" dirty="0">
                <a:solidFill>
                  <a:srgbClr val="000000"/>
                </a:solidFill>
                <a:latin typeface="Public Sans Light"/>
                <a:ea typeface="Public Sans Light"/>
                <a:cs typeface="Public Sans Light"/>
                <a:sym typeface="Public Sans Light"/>
              </a:rPr>
              <a:t>Flemings GST</a:t>
            </a:r>
            <a:endParaRPr sz="1600" b="0" i="0" u="none" strike="noStrike" cap="none" dirty="0">
              <a:solidFill>
                <a:srgbClr val="000000"/>
              </a:solidFill>
              <a:latin typeface="Public Sans Light"/>
              <a:ea typeface="Public Sans Light"/>
              <a:cs typeface="Public Sans Light"/>
              <a:sym typeface="Public Sans Light"/>
            </a:endParaRPr>
          </a:p>
        </p:txBody>
      </p:sp>
      <p:sp>
        <p:nvSpPr>
          <p:cNvPr id="2095" name="Google Shape;2095;p4"/>
          <p:cNvSpPr/>
          <p:nvPr/>
        </p:nvSpPr>
        <p:spPr>
          <a:xfrm>
            <a:off x="7007051" y="1231500"/>
            <a:ext cx="4985660" cy="4395000"/>
          </a:xfrm>
          <a:prstGeom prst="roundRect">
            <a:avLst>
              <a:gd name="adj" fmla="val 2692"/>
            </a:avLst>
          </a:prstGeom>
          <a:solidFill>
            <a:srgbClr val="C6C39E"/>
          </a:solidFill>
          <a:ln>
            <a:noFill/>
          </a:ln>
        </p:spPr>
        <p:txBody>
          <a:bodyPr spcFirstLastPara="1" wrap="square" lIns="91425" tIns="91425" rIns="91425" bIns="91425" anchor="t" anchorCtr="0">
            <a:noAutofit/>
          </a:bodyPr>
          <a:lstStyle/>
          <a:p>
            <a:pPr marL="263525" marR="0" lvl="0" indent="-263525" algn="ctr" rtl="0">
              <a:lnSpc>
                <a:spcPct val="100000"/>
              </a:lnSpc>
              <a:spcBef>
                <a:spcPts val="0"/>
              </a:spcBef>
              <a:spcAft>
                <a:spcPts val="0"/>
              </a:spcAft>
              <a:buClr>
                <a:srgbClr val="000000"/>
              </a:buClr>
              <a:buSzPts val="1700"/>
              <a:buFont typeface="Arial"/>
              <a:buNone/>
              <a:tabLst>
                <a:tab pos="182563" algn="l"/>
              </a:tabLst>
            </a:pPr>
            <a:r>
              <a:rPr lang="en-IE" sz="1800" b="1" i="0" u="none" strike="noStrike" cap="none" dirty="0">
                <a:solidFill>
                  <a:srgbClr val="000000"/>
                </a:solidFill>
                <a:latin typeface="Public Sans"/>
                <a:ea typeface="Public Sans"/>
                <a:cs typeface="Public Sans"/>
                <a:sym typeface="Public Sans"/>
              </a:rPr>
              <a:t>Confirmatory</a:t>
            </a:r>
            <a:endParaRPr sz="1800" b="1" i="0" u="none" strike="noStrike" cap="none" dirty="0">
              <a:solidFill>
                <a:srgbClr val="000000"/>
              </a:solidFill>
              <a:latin typeface="Public Sans"/>
              <a:ea typeface="Public Sans"/>
              <a:cs typeface="Public Sans"/>
              <a:sym typeface="Public Sans"/>
            </a:endParaRPr>
          </a:p>
          <a:p>
            <a:pPr marL="263525" marR="0" lvl="0" indent="-263525" algn="l" rtl="0">
              <a:lnSpc>
                <a:spcPct val="100000"/>
              </a:lnSpc>
              <a:spcBef>
                <a:spcPts val="0"/>
              </a:spcBef>
              <a:spcAft>
                <a:spcPts val="0"/>
              </a:spcAft>
              <a:buClr>
                <a:srgbClr val="000000"/>
              </a:buClr>
              <a:buSzPts val="1100"/>
              <a:buFont typeface="Arial"/>
              <a:buNone/>
              <a:tabLst>
                <a:tab pos="182563" algn="l"/>
              </a:tabLst>
            </a:pPr>
            <a:endParaRPr sz="1200" b="0" i="0" u="none" strike="noStrike" cap="none" dirty="0">
              <a:solidFill>
                <a:srgbClr val="000000"/>
              </a:solidFill>
              <a:latin typeface="Public Sans Light"/>
              <a:ea typeface="Public Sans Light"/>
              <a:cs typeface="Public Sans Light"/>
              <a:sym typeface="Public Sans Light"/>
            </a:endParaRPr>
          </a:p>
          <a:p>
            <a:pPr marL="263525" marR="0" lvl="0" indent="-263525" algn="ctr" rtl="0">
              <a:lnSpc>
                <a:spcPct val="100000"/>
              </a:lnSpc>
              <a:spcBef>
                <a:spcPts val="0"/>
              </a:spcBef>
              <a:spcAft>
                <a:spcPts val="0"/>
              </a:spcAft>
              <a:buClr>
                <a:srgbClr val="000000"/>
              </a:buClr>
              <a:buSzPts val="1400"/>
              <a:buFont typeface="Arial"/>
              <a:buNone/>
            </a:pPr>
            <a:r>
              <a:rPr lang="en-IE" sz="1600" b="1" i="0" u="none" strike="noStrike" cap="none" dirty="0">
                <a:solidFill>
                  <a:srgbClr val="000000"/>
                </a:solidFill>
                <a:latin typeface="Public Sans Light"/>
                <a:ea typeface="Public Sans Light"/>
                <a:cs typeface="Public Sans Light"/>
                <a:sym typeface="Public Sans Light"/>
              </a:rPr>
              <a:t>1000+ Scenarios for Fixed term,</a:t>
            </a:r>
            <a:br>
              <a:rPr lang="en-IE" sz="1600" b="1" i="0" u="none" strike="noStrike" cap="none" dirty="0">
                <a:solidFill>
                  <a:srgbClr val="000000"/>
                </a:solidFill>
                <a:latin typeface="Public Sans Light"/>
                <a:ea typeface="Public Sans Light"/>
                <a:cs typeface="Public Sans Light"/>
                <a:sym typeface="Public Sans Light"/>
              </a:rPr>
            </a:br>
            <a:r>
              <a:rPr lang="en-IE" sz="1600" b="1" i="0" u="none" strike="noStrike" cap="none" dirty="0">
                <a:solidFill>
                  <a:srgbClr val="000000"/>
                </a:solidFill>
                <a:latin typeface="Public Sans Light"/>
                <a:ea typeface="Public Sans Light"/>
                <a:cs typeface="Public Sans Light"/>
                <a:sym typeface="Public Sans Light"/>
              </a:rPr>
              <a:t>Adaptive</a:t>
            </a:r>
            <a:r>
              <a:rPr lang="en-IE" sz="1600" b="1" dirty="0">
                <a:latin typeface="Public Sans Light"/>
                <a:ea typeface="Public Sans Light"/>
                <a:cs typeface="Public Sans Light"/>
                <a:sym typeface="Public Sans Light"/>
              </a:rPr>
              <a:t> &amp; </a:t>
            </a:r>
            <a:r>
              <a:rPr lang="en-IE" sz="1600" b="1" i="0" u="none" strike="noStrike" cap="none" dirty="0">
                <a:solidFill>
                  <a:srgbClr val="000000"/>
                </a:solidFill>
                <a:latin typeface="Public Sans Light"/>
                <a:ea typeface="Public Sans Light"/>
                <a:cs typeface="Public Sans Light"/>
                <a:sym typeface="Public Sans Light"/>
              </a:rPr>
              <a:t>Bayesian Methods</a:t>
            </a:r>
            <a:endParaRPr sz="1600" b="1" i="0" u="none" strike="noStrike" cap="none" dirty="0">
              <a:solidFill>
                <a:srgbClr val="000000"/>
              </a:solidFill>
              <a:latin typeface="Public Sans Light"/>
              <a:ea typeface="Public Sans Light"/>
              <a:cs typeface="Public Sans Light"/>
              <a:sym typeface="Public Sans Light"/>
            </a:endParaRPr>
          </a:p>
          <a:p>
            <a:pPr marL="263525" marR="0" lvl="0" indent="-263525" algn="l" rtl="0">
              <a:lnSpc>
                <a:spcPct val="100000"/>
              </a:lnSpc>
              <a:spcBef>
                <a:spcPts val="0"/>
              </a:spcBef>
              <a:spcAft>
                <a:spcPts val="0"/>
              </a:spcAft>
              <a:buClr>
                <a:srgbClr val="000000"/>
              </a:buClr>
              <a:buSzPts val="1100"/>
              <a:buFont typeface="Arial"/>
              <a:buNone/>
              <a:tabLst>
                <a:tab pos="182563" algn="l"/>
              </a:tabLst>
            </a:pPr>
            <a:endParaRPr sz="1200" b="0" i="0" u="none" strike="noStrike" cap="none" dirty="0">
              <a:solidFill>
                <a:srgbClr val="000000"/>
              </a:solidFill>
              <a:latin typeface="Public Sans Light"/>
              <a:ea typeface="Public Sans Light"/>
              <a:cs typeface="Public Sans Light"/>
              <a:sym typeface="Public Sans Light"/>
            </a:endParaRPr>
          </a:p>
          <a:p>
            <a:pPr marL="263525" marR="0" lvl="0" indent="-263525" algn="l" rtl="0">
              <a:spcBef>
                <a:spcPts val="150"/>
              </a:spcBef>
              <a:spcAft>
                <a:spcPts val="120"/>
              </a:spcAft>
              <a:buClr>
                <a:srgbClr val="000000"/>
              </a:buClr>
              <a:buSzPts val="1000"/>
              <a:buFont typeface="Public Sans Light"/>
              <a:buChar char="●"/>
              <a:tabLst>
                <a:tab pos="182563" algn="l"/>
              </a:tabLst>
            </a:pPr>
            <a:r>
              <a:rPr lang="en-IE" sz="1600" b="0" i="0" u="none" strike="noStrike" cap="none" dirty="0">
                <a:solidFill>
                  <a:srgbClr val="000000"/>
                </a:solidFill>
                <a:latin typeface="Public Sans Light"/>
                <a:ea typeface="Public Sans Light"/>
                <a:cs typeface="Public Sans Light"/>
                <a:sym typeface="Public Sans Light"/>
              </a:rPr>
              <a:t>Survival, Means, Proportions &amp; Count endpoints</a:t>
            </a:r>
            <a:endParaRPr sz="1600" b="0" i="0" u="none" strike="noStrike" cap="none" dirty="0">
              <a:solidFill>
                <a:srgbClr val="000000"/>
              </a:solidFill>
              <a:latin typeface="Public Sans Light"/>
              <a:ea typeface="Public Sans Light"/>
              <a:cs typeface="Public Sans Light"/>
              <a:sym typeface="Public Sans Light"/>
            </a:endParaRPr>
          </a:p>
          <a:p>
            <a:pPr marL="263525" marR="0" lvl="0" indent="-263525" algn="l" rtl="0">
              <a:spcBef>
                <a:spcPts val="150"/>
              </a:spcBef>
              <a:spcAft>
                <a:spcPts val="120"/>
              </a:spcAft>
              <a:buClr>
                <a:srgbClr val="000000"/>
              </a:buClr>
              <a:buSzPts val="1000"/>
              <a:buFont typeface="Public Sans Light"/>
              <a:buChar char="●"/>
              <a:tabLst>
                <a:tab pos="182563" algn="l"/>
              </a:tabLst>
            </a:pPr>
            <a:r>
              <a:rPr lang="en-IE" sz="1600" b="0" i="0" u="none" strike="noStrike" cap="none" dirty="0">
                <a:solidFill>
                  <a:srgbClr val="000000"/>
                </a:solidFill>
                <a:latin typeface="Public Sans Light"/>
                <a:ea typeface="Public Sans Light"/>
                <a:cs typeface="Public Sans Light"/>
                <a:sym typeface="Public Sans Light"/>
              </a:rPr>
              <a:t>Group Sequential Trials</a:t>
            </a:r>
            <a:endParaRPr sz="1600" b="0" i="0" u="none" strike="noStrike" cap="none" dirty="0">
              <a:solidFill>
                <a:srgbClr val="000000"/>
              </a:solidFill>
              <a:latin typeface="Public Sans Light"/>
              <a:ea typeface="Public Sans Light"/>
              <a:cs typeface="Public Sans Light"/>
              <a:sym typeface="Public Sans Light"/>
            </a:endParaRPr>
          </a:p>
          <a:p>
            <a:pPr marL="263525" marR="0" lvl="0" indent="-263525" algn="l" rtl="0">
              <a:spcBef>
                <a:spcPts val="150"/>
              </a:spcBef>
              <a:spcAft>
                <a:spcPts val="120"/>
              </a:spcAft>
              <a:buClr>
                <a:srgbClr val="000000"/>
              </a:buClr>
              <a:buSzPts val="1000"/>
              <a:buFont typeface="Public Sans Light"/>
              <a:buChar char="●"/>
              <a:tabLst>
                <a:tab pos="182563" algn="l"/>
              </a:tabLst>
            </a:pPr>
            <a:r>
              <a:rPr lang="en-IE" sz="1600" b="0" i="0" u="none" strike="noStrike" cap="none" dirty="0">
                <a:solidFill>
                  <a:srgbClr val="000000"/>
                </a:solidFill>
                <a:latin typeface="Public Sans Light"/>
                <a:ea typeface="Public Sans Light"/>
                <a:cs typeface="Public Sans Light"/>
                <a:sym typeface="Public Sans Light"/>
              </a:rPr>
              <a:t>Bayesian:</a:t>
            </a:r>
            <a:endParaRPr lang="en-US" sz="1600" b="0" i="0" u="none" strike="noStrike" cap="none" dirty="0">
              <a:solidFill>
                <a:srgbClr val="000000"/>
              </a:solidFill>
              <a:latin typeface="Public Sans Light"/>
              <a:ea typeface="Public Sans Light"/>
              <a:cs typeface="Public Sans Light"/>
              <a:sym typeface="Public Sans Light"/>
            </a:endParaRPr>
          </a:p>
          <a:p>
            <a:pPr marL="447675" marR="0" lvl="8" indent="-184150" algn="l" rtl="0">
              <a:spcBef>
                <a:spcPts val="150"/>
              </a:spcBef>
              <a:spcAft>
                <a:spcPts val="120"/>
              </a:spcAft>
              <a:buClr>
                <a:srgbClr val="000000"/>
              </a:buClr>
              <a:buSzPts val="800"/>
              <a:buFont typeface="Public Sans Light"/>
              <a:buChar char="○"/>
              <a:tabLst>
                <a:tab pos="182563" algn="l"/>
              </a:tabLst>
            </a:pPr>
            <a:r>
              <a:rPr lang="en-US" sz="1600" b="0" i="0" u="none" strike="noStrike" cap="none" dirty="0">
                <a:solidFill>
                  <a:srgbClr val="000000"/>
                </a:solidFill>
                <a:latin typeface="Public Sans Light"/>
                <a:ea typeface="Public Sans Light"/>
                <a:cs typeface="Public Sans Light"/>
                <a:sym typeface="Public Sans Light"/>
              </a:rPr>
              <a:t>Assurance</a:t>
            </a:r>
          </a:p>
          <a:p>
            <a:pPr marL="447675" marR="0" lvl="1" indent="-184150" algn="l" rtl="0">
              <a:spcBef>
                <a:spcPts val="150"/>
              </a:spcBef>
              <a:spcAft>
                <a:spcPts val="120"/>
              </a:spcAft>
              <a:buClr>
                <a:srgbClr val="000000"/>
              </a:buClr>
              <a:buSzPts val="800"/>
              <a:buFont typeface="Public Sans Light"/>
              <a:buChar char="○"/>
              <a:tabLst>
                <a:tab pos="182563" algn="l"/>
              </a:tabLst>
            </a:pPr>
            <a:r>
              <a:rPr lang="en-IE" sz="1600" b="0" i="0" u="none" strike="noStrike" cap="none" dirty="0">
                <a:solidFill>
                  <a:srgbClr val="000000"/>
                </a:solidFill>
                <a:latin typeface="Public Sans Light"/>
                <a:ea typeface="Public Sans Light"/>
                <a:cs typeface="Public Sans Light"/>
                <a:sym typeface="Public Sans Light"/>
              </a:rPr>
              <a:t>Credible Intervals</a:t>
            </a:r>
            <a:endParaRPr sz="1600" b="0" i="0" u="none" strike="noStrike" cap="none" dirty="0">
              <a:solidFill>
                <a:srgbClr val="000000"/>
              </a:solidFill>
              <a:latin typeface="Public Sans Light"/>
              <a:ea typeface="Public Sans Light"/>
              <a:cs typeface="Public Sans Light"/>
              <a:sym typeface="Public Sans Light"/>
            </a:endParaRPr>
          </a:p>
          <a:p>
            <a:pPr marL="447675" marR="0" lvl="1" indent="-184150" algn="l" rtl="0">
              <a:spcBef>
                <a:spcPts val="150"/>
              </a:spcBef>
              <a:spcAft>
                <a:spcPts val="120"/>
              </a:spcAft>
              <a:buClr>
                <a:srgbClr val="000000"/>
              </a:buClr>
              <a:buSzPts val="800"/>
              <a:buFont typeface="Public Sans Light"/>
              <a:buChar char="○"/>
              <a:tabLst>
                <a:tab pos="182563" algn="l"/>
              </a:tabLst>
            </a:pPr>
            <a:r>
              <a:rPr lang="en-IE" sz="1600" b="0" i="0" u="none" strike="noStrike" cap="none" dirty="0">
                <a:solidFill>
                  <a:srgbClr val="000000"/>
                </a:solidFill>
                <a:latin typeface="Public Sans Light"/>
                <a:ea typeface="Public Sans Light"/>
                <a:cs typeface="Public Sans Light"/>
                <a:sym typeface="Public Sans Light"/>
              </a:rPr>
              <a:t>Posterior Error Approach</a:t>
            </a:r>
            <a:endParaRPr sz="1600" b="0" i="0" u="none" strike="noStrike" cap="none" dirty="0">
              <a:solidFill>
                <a:srgbClr val="000000"/>
              </a:solidFill>
              <a:latin typeface="Public Sans Light"/>
              <a:ea typeface="Public Sans Light"/>
              <a:cs typeface="Public Sans Light"/>
              <a:sym typeface="Public Sans Light"/>
            </a:endParaRPr>
          </a:p>
          <a:p>
            <a:pPr marL="263525" marR="0" lvl="0" indent="-263525" algn="l" rtl="0">
              <a:spcBef>
                <a:spcPts val="150"/>
              </a:spcBef>
              <a:spcAft>
                <a:spcPts val="120"/>
              </a:spcAft>
              <a:buClr>
                <a:srgbClr val="000000"/>
              </a:buClr>
              <a:buSzPts val="1000"/>
              <a:buFont typeface="Public Sans Light"/>
              <a:buChar char="●"/>
              <a:tabLst>
                <a:tab pos="182563" algn="l"/>
              </a:tabLst>
            </a:pPr>
            <a:r>
              <a:rPr lang="en-IE" sz="1600" b="0" i="0" u="none" strike="noStrike" cap="none" dirty="0">
                <a:solidFill>
                  <a:srgbClr val="000000"/>
                </a:solidFill>
                <a:latin typeface="Public Sans Light"/>
                <a:ea typeface="Public Sans Light"/>
                <a:cs typeface="Public Sans Light"/>
                <a:sym typeface="Public Sans Light"/>
              </a:rPr>
              <a:t>Sample Size Re-Estimation</a:t>
            </a:r>
            <a:endParaRPr sz="1600" b="0" i="0" u="none" strike="noStrike" cap="none" dirty="0">
              <a:solidFill>
                <a:srgbClr val="000000"/>
              </a:solidFill>
              <a:latin typeface="Public Sans Light"/>
              <a:ea typeface="Public Sans Light"/>
              <a:cs typeface="Public Sans Light"/>
              <a:sym typeface="Public Sans Light"/>
            </a:endParaRPr>
          </a:p>
          <a:p>
            <a:pPr marL="263525" marR="0" lvl="0" indent="-263525" algn="l" rtl="0">
              <a:spcBef>
                <a:spcPts val="150"/>
              </a:spcBef>
              <a:spcAft>
                <a:spcPts val="120"/>
              </a:spcAft>
              <a:buClr>
                <a:srgbClr val="000000"/>
              </a:buClr>
              <a:buSzPts val="1000"/>
              <a:buFont typeface="Public Sans Light"/>
              <a:buChar char="●"/>
              <a:tabLst>
                <a:tab pos="182563" algn="l"/>
              </a:tabLst>
            </a:pPr>
            <a:r>
              <a:rPr lang="en-IE" sz="1600" b="0" i="0" u="none" strike="noStrike" cap="none" dirty="0">
                <a:solidFill>
                  <a:srgbClr val="000000"/>
                </a:solidFill>
                <a:latin typeface="Public Sans Light"/>
                <a:ea typeface="Public Sans Light"/>
                <a:cs typeface="Public Sans Light"/>
                <a:sym typeface="Public Sans Light"/>
              </a:rPr>
              <a:t>Cross over &amp; personalized medicine</a:t>
            </a:r>
            <a:endParaRPr sz="1600" b="0" i="0" u="none" strike="noStrike" cap="none" dirty="0">
              <a:solidFill>
                <a:srgbClr val="000000"/>
              </a:solidFill>
              <a:latin typeface="Public Sans Light"/>
              <a:ea typeface="Public Sans Light"/>
              <a:cs typeface="Public Sans Light"/>
              <a:sym typeface="Public Sans Light"/>
            </a:endParaRPr>
          </a:p>
          <a:p>
            <a:pPr marL="263525" marR="0" lvl="0" indent="-263525" algn="l" rtl="0">
              <a:spcBef>
                <a:spcPts val="150"/>
              </a:spcBef>
              <a:spcAft>
                <a:spcPts val="120"/>
              </a:spcAft>
              <a:buClr>
                <a:srgbClr val="000000"/>
              </a:buClr>
              <a:buSzPts val="1000"/>
              <a:buFont typeface="Public Sans Light"/>
              <a:buChar char="●"/>
              <a:tabLst>
                <a:tab pos="182563" algn="l"/>
              </a:tabLst>
            </a:pPr>
            <a:r>
              <a:rPr lang="en-IE" sz="1600" b="0" i="0" u="none" strike="noStrike" cap="none" dirty="0">
                <a:solidFill>
                  <a:srgbClr val="000000"/>
                </a:solidFill>
                <a:latin typeface="Public Sans Light"/>
                <a:ea typeface="Public Sans Light"/>
                <a:cs typeface="Public Sans Light"/>
                <a:sym typeface="Public Sans Light"/>
              </a:rPr>
              <a:t>MAMS</a:t>
            </a:r>
            <a:endParaRPr sz="1600" b="0" i="0" u="none" strike="noStrike" cap="none" dirty="0">
              <a:solidFill>
                <a:srgbClr val="000000"/>
              </a:solidFill>
              <a:latin typeface="Public Sans Light"/>
              <a:ea typeface="Public Sans Light"/>
              <a:cs typeface="Public Sans Light"/>
              <a:sym typeface="Public Sans Light"/>
            </a:endParaRPr>
          </a:p>
          <a:p>
            <a:pPr marL="263525" marR="0" lvl="0" indent="-263525" algn="l" rtl="0">
              <a:spcBef>
                <a:spcPts val="150"/>
              </a:spcBef>
              <a:spcAft>
                <a:spcPts val="120"/>
              </a:spcAft>
              <a:buClr>
                <a:srgbClr val="000000"/>
              </a:buClr>
              <a:buSzPts val="1000"/>
              <a:buFont typeface="Public Sans Light"/>
              <a:buChar char="●"/>
              <a:tabLst>
                <a:tab pos="182563" algn="l"/>
              </a:tabLst>
            </a:pPr>
            <a:r>
              <a:rPr lang="en-IE" sz="1600" b="0" i="0" u="none" strike="noStrike" cap="none" dirty="0">
                <a:solidFill>
                  <a:srgbClr val="000000"/>
                </a:solidFill>
                <a:latin typeface="Public Sans Light"/>
                <a:ea typeface="Public Sans Light"/>
                <a:cs typeface="Public Sans Light"/>
                <a:sym typeface="Public Sans Light"/>
              </a:rPr>
              <a:t>Prediction</a:t>
            </a:r>
            <a:endParaRPr sz="1600" b="0" i="0" u="none" strike="noStrike" cap="none" dirty="0">
              <a:solidFill>
                <a:srgbClr val="000000"/>
              </a:solidFill>
              <a:latin typeface="Public Sans Light"/>
              <a:ea typeface="Public Sans Light"/>
              <a:cs typeface="Public Sans Light"/>
              <a:sym typeface="Public Sans Light"/>
            </a:endParaRPr>
          </a:p>
        </p:txBody>
      </p:sp>
      <p:pic>
        <p:nvPicPr>
          <p:cNvPr id="3" name="Picture 2" descr="A white text on a black background&#10;&#10;Description automatically generated">
            <a:extLst>
              <a:ext uri="{FF2B5EF4-FFF2-40B4-BE49-F238E27FC236}">
                <a16:creationId xmlns:a16="http://schemas.microsoft.com/office/drawing/2014/main" id="{2282E170-DF36-EB6B-611C-415EC1731274}"/>
              </a:ext>
            </a:extLst>
          </p:cNvPr>
          <p:cNvPicPr>
            <a:picLocks noChangeAspect="1"/>
          </p:cNvPicPr>
          <p:nvPr/>
        </p:nvPicPr>
        <p:blipFill>
          <a:blip r:embed="rId4"/>
          <a:stretch>
            <a:fillRect/>
          </a:stretch>
        </p:blipFill>
        <p:spPr>
          <a:xfrm>
            <a:off x="427840" y="2312045"/>
            <a:ext cx="2719659" cy="675093"/>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99"/>
        <p:cNvGrpSpPr/>
        <p:nvPr/>
      </p:nvGrpSpPr>
      <p:grpSpPr>
        <a:xfrm>
          <a:off x="0" y="0"/>
          <a:ext cx="0" cy="0"/>
          <a:chOff x="0" y="0"/>
          <a:chExt cx="0" cy="0"/>
        </a:xfrm>
      </p:grpSpPr>
      <p:sp>
        <p:nvSpPr>
          <p:cNvPr id="2100" name="Google Shape;2100;g276a1c4e488_0_18"/>
          <p:cNvSpPr txBox="1">
            <a:spLocks noGrp="1"/>
          </p:cNvSpPr>
          <p:nvPr>
            <p:ph type="title" idx="4294967295"/>
          </p:nvPr>
        </p:nvSpPr>
        <p:spPr>
          <a:xfrm>
            <a:off x="342900" y="292350"/>
            <a:ext cx="11117400" cy="1119600"/>
          </a:xfrm>
          <a:prstGeom prst="rect">
            <a:avLst/>
          </a:prstGeom>
          <a:noFill/>
          <a:ln>
            <a:noFill/>
          </a:ln>
        </p:spPr>
        <p:txBody>
          <a:bodyPr spcFirstLastPara="1" wrap="square" lIns="27425" tIns="27425" rIns="27425" bIns="27425" anchor="b" anchorCtr="0">
            <a:normAutofit fontScale="90000"/>
          </a:bodyPr>
          <a:lstStyle/>
          <a:p>
            <a:pPr marL="0" lvl="0" indent="0" algn="l" rtl="0">
              <a:lnSpc>
                <a:spcPct val="150000"/>
              </a:lnSpc>
              <a:spcBef>
                <a:spcPts val="0"/>
              </a:spcBef>
              <a:spcAft>
                <a:spcPts val="0"/>
              </a:spcAft>
              <a:buSzPts val="600"/>
              <a:buNone/>
            </a:pPr>
            <a:r>
              <a:rPr lang="en-IE" sz="4222" dirty="0"/>
              <a:t>nQuery Licensing</a:t>
            </a:r>
            <a:br>
              <a:rPr lang="en-IE" dirty="0"/>
            </a:br>
            <a:r>
              <a:rPr lang="en-IE" sz="2000" dirty="0">
                <a:latin typeface="Public Sans"/>
                <a:ea typeface="Public Sans"/>
                <a:cs typeface="Public Sans"/>
                <a:sym typeface="Public Sans"/>
              </a:rPr>
              <a:t>nQuery operates on a tiered licensing model</a:t>
            </a:r>
            <a:endParaRPr sz="2000" dirty="0">
              <a:latin typeface="Public Sans"/>
              <a:ea typeface="Public Sans"/>
              <a:cs typeface="Public Sans"/>
              <a:sym typeface="Public Sans"/>
            </a:endParaRPr>
          </a:p>
        </p:txBody>
      </p:sp>
      <p:sp>
        <p:nvSpPr>
          <p:cNvPr id="2101" name="Google Shape;2101;g276a1c4e488_0_18"/>
          <p:cNvSpPr txBox="1"/>
          <p:nvPr/>
        </p:nvSpPr>
        <p:spPr>
          <a:xfrm>
            <a:off x="2103696" y="6164106"/>
            <a:ext cx="8274300" cy="307800"/>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Clr>
                <a:srgbClr val="000000"/>
              </a:buClr>
              <a:buSzPts val="1400"/>
              <a:buFont typeface="Arial"/>
              <a:buNone/>
            </a:pPr>
            <a:r>
              <a:rPr lang="en-IE" sz="1400" b="1" i="0" u="sng" strike="noStrike" cap="none">
                <a:solidFill>
                  <a:schemeClr val="accent2"/>
                </a:solidFill>
                <a:latin typeface="Public Sans"/>
                <a:ea typeface="Public Sans"/>
                <a:cs typeface="Public Sans"/>
                <a:sym typeface="Public Sans"/>
                <a:hlinkClick r:id="rId3">
                  <a:extLst>
                    <a:ext uri="{A12FA001-AC4F-418D-AE19-62706E023703}">
                      <ahyp:hlinkClr xmlns:ahyp="http://schemas.microsoft.com/office/drawing/2018/hyperlinkcolor" val="tx"/>
                    </a:ext>
                  </a:extLst>
                </a:hlinkClick>
              </a:rPr>
              <a:t>Click Here</a:t>
            </a:r>
            <a:r>
              <a:rPr lang="en-IE" sz="1400" b="0" i="0" u="none" strike="noStrike" cap="none">
                <a:solidFill>
                  <a:schemeClr val="accent2"/>
                </a:solidFill>
                <a:latin typeface="Public Sans Light"/>
                <a:ea typeface="Public Sans Light"/>
                <a:cs typeface="Public Sans Light"/>
                <a:sym typeface="Public Sans Light"/>
              </a:rPr>
              <a:t> </a:t>
            </a:r>
            <a:r>
              <a:rPr lang="en-IE" sz="1400" b="0" i="0" u="none" strike="noStrike" cap="none">
                <a:solidFill>
                  <a:schemeClr val="dk1"/>
                </a:solidFill>
                <a:latin typeface="Public Sans Light"/>
                <a:ea typeface="Public Sans Light"/>
                <a:cs typeface="Public Sans Light"/>
                <a:sym typeface="Public Sans Light"/>
              </a:rPr>
              <a:t>to see our Package Comparison Tool</a:t>
            </a:r>
            <a:endParaRPr sz="1400" b="0" i="0" u="none" strike="noStrike" cap="none">
              <a:solidFill>
                <a:srgbClr val="000000"/>
              </a:solidFill>
              <a:latin typeface="Arial"/>
              <a:ea typeface="Arial"/>
              <a:cs typeface="Arial"/>
              <a:sym typeface="Arial"/>
            </a:endParaRPr>
          </a:p>
        </p:txBody>
      </p:sp>
      <p:sp>
        <p:nvSpPr>
          <p:cNvPr id="2102" name="Google Shape;2102;g276a1c4e488_0_18"/>
          <p:cNvSpPr txBox="1">
            <a:spLocks noGrp="1"/>
          </p:cNvSpPr>
          <p:nvPr>
            <p:ph type="body" idx="4294967295"/>
          </p:nvPr>
        </p:nvSpPr>
        <p:spPr>
          <a:xfrm>
            <a:off x="3236925" y="2503850"/>
            <a:ext cx="2822700" cy="3283200"/>
          </a:xfrm>
          <a:prstGeom prst="rect">
            <a:avLst/>
          </a:prstGeom>
          <a:solidFill>
            <a:srgbClr val="907680">
              <a:alpha val="31650"/>
            </a:srgbClr>
          </a:solidFill>
          <a:ln>
            <a:noFill/>
          </a:ln>
        </p:spPr>
        <p:txBody>
          <a:bodyPr spcFirstLastPara="1" wrap="square" lIns="198000" tIns="198000" rIns="198000" bIns="198000" anchor="t" anchorCtr="0">
            <a:noAutofit/>
          </a:bodyPr>
          <a:lstStyle/>
          <a:p>
            <a:pPr marL="0" lvl="0" indent="0" algn="l" rtl="0">
              <a:spcBef>
                <a:spcPts val="0"/>
              </a:spcBef>
              <a:spcAft>
                <a:spcPts val="0"/>
              </a:spcAft>
              <a:buNone/>
              <a:tabLst>
                <a:tab pos="2417763" algn="l"/>
              </a:tabLst>
            </a:pPr>
            <a:r>
              <a:rPr lang="en-IE" sz="1600" dirty="0">
                <a:latin typeface="Public Sans Medium"/>
                <a:ea typeface="Public Sans Medium"/>
                <a:cs typeface="Public Sans Medium"/>
                <a:sym typeface="Public Sans Medium"/>
              </a:rPr>
              <a:t>Sample size for fully Bayesian (e.g. credible intervals)</a:t>
            </a:r>
            <a:endParaRPr sz="1600" dirty="0">
              <a:latin typeface="Public Sans Medium"/>
              <a:ea typeface="Public Sans Medium"/>
              <a:cs typeface="Public Sans Medium"/>
              <a:sym typeface="Public Sans Medium"/>
            </a:endParaRPr>
          </a:p>
          <a:p>
            <a:pPr marL="0" lvl="0" indent="0" algn="l" rtl="0">
              <a:spcBef>
                <a:spcPts val="0"/>
              </a:spcBef>
              <a:spcAft>
                <a:spcPts val="0"/>
              </a:spcAft>
              <a:buNone/>
              <a:tabLst>
                <a:tab pos="2417763" algn="l"/>
              </a:tabLst>
            </a:pPr>
            <a:endParaRPr sz="1800" dirty="0"/>
          </a:p>
          <a:p>
            <a:pPr marL="0" lvl="0" indent="0" algn="l" rtl="0">
              <a:spcBef>
                <a:spcPts val="0"/>
              </a:spcBef>
              <a:spcAft>
                <a:spcPts val="0"/>
              </a:spcAft>
              <a:buNone/>
              <a:tabLst>
                <a:tab pos="2417763" algn="l"/>
              </a:tabLst>
            </a:pPr>
            <a:r>
              <a:rPr lang="en-IE" sz="1600" dirty="0">
                <a:latin typeface="Public Sans Medium"/>
                <a:ea typeface="Public Sans Medium"/>
                <a:cs typeface="Public Sans Medium"/>
                <a:sym typeface="Public Sans Medium"/>
              </a:rPr>
              <a:t>+ Hybrid Bayes/Frequentist methods and designs (e.g. Assurance)</a:t>
            </a:r>
            <a:endParaRPr sz="1600" dirty="0">
              <a:latin typeface="Public Sans Medium"/>
              <a:ea typeface="Public Sans Medium"/>
              <a:cs typeface="Public Sans Medium"/>
              <a:sym typeface="Public Sans Medium"/>
            </a:endParaRPr>
          </a:p>
        </p:txBody>
      </p:sp>
      <p:sp>
        <p:nvSpPr>
          <p:cNvPr id="2103" name="Google Shape;2103;g276a1c4e488_0_18"/>
          <p:cNvSpPr txBox="1">
            <a:spLocks noGrp="1"/>
          </p:cNvSpPr>
          <p:nvPr>
            <p:ph type="body" idx="4294967295"/>
          </p:nvPr>
        </p:nvSpPr>
        <p:spPr>
          <a:xfrm>
            <a:off x="6131725" y="2503850"/>
            <a:ext cx="2822700" cy="3283200"/>
          </a:xfrm>
          <a:prstGeom prst="rect">
            <a:avLst/>
          </a:prstGeom>
          <a:solidFill>
            <a:srgbClr val="C6C39E">
              <a:alpha val="27850"/>
            </a:srgbClr>
          </a:solidFill>
          <a:ln>
            <a:noFill/>
          </a:ln>
        </p:spPr>
        <p:txBody>
          <a:bodyPr spcFirstLastPara="1" wrap="square" lIns="198000" tIns="198000" rIns="198000" bIns="198000" anchor="t" anchorCtr="0">
            <a:noAutofit/>
          </a:bodyPr>
          <a:lstStyle/>
          <a:p>
            <a:pPr marL="0" lvl="0" indent="0" algn="l" rtl="0">
              <a:spcBef>
                <a:spcPts val="0"/>
              </a:spcBef>
              <a:spcAft>
                <a:spcPts val="0"/>
              </a:spcAft>
              <a:buNone/>
            </a:pPr>
            <a:r>
              <a:rPr lang="en-IE" sz="1600" dirty="0">
                <a:latin typeface="Public Sans Medium"/>
                <a:ea typeface="Public Sans Medium"/>
                <a:cs typeface="Public Sans Medium"/>
                <a:sym typeface="Public Sans Medium"/>
              </a:rPr>
              <a:t>Sample size and power for early stage and confirmatory clinical trial</a:t>
            </a:r>
            <a:endParaRPr sz="1600" dirty="0">
              <a:latin typeface="Public Sans Medium"/>
              <a:ea typeface="Public Sans Medium"/>
              <a:cs typeface="Public Sans Medium"/>
              <a:sym typeface="Public Sans Medium"/>
            </a:endParaRPr>
          </a:p>
          <a:p>
            <a:pPr marL="0" lvl="0" indent="0" algn="l" rtl="0">
              <a:spcBef>
                <a:spcPts val="0"/>
              </a:spcBef>
              <a:spcAft>
                <a:spcPts val="0"/>
              </a:spcAft>
              <a:buNone/>
            </a:pPr>
            <a:endParaRPr sz="1600" dirty="0">
              <a:latin typeface="Public Sans Medium"/>
              <a:ea typeface="Public Sans Medium"/>
              <a:cs typeface="Public Sans Medium"/>
              <a:sym typeface="Public Sans Medium"/>
            </a:endParaRPr>
          </a:p>
          <a:p>
            <a:pPr marL="0" lvl="0" indent="0" algn="l" rtl="0">
              <a:spcBef>
                <a:spcPts val="0"/>
              </a:spcBef>
              <a:spcAft>
                <a:spcPts val="0"/>
              </a:spcAft>
              <a:buNone/>
            </a:pPr>
            <a:r>
              <a:rPr lang="en-IE" sz="1600" dirty="0">
                <a:latin typeface="Public Sans Medium"/>
                <a:ea typeface="Public Sans Medium"/>
                <a:cs typeface="Public Sans Medium"/>
                <a:sym typeface="Public Sans Medium"/>
              </a:rPr>
              <a:t>Adaptive Designs and tools for monitoring and adjustment in-trial</a:t>
            </a:r>
            <a:endParaRPr sz="1600" dirty="0">
              <a:latin typeface="Public Sans Medium"/>
              <a:ea typeface="Public Sans Medium"/>
              <a:cs typeface="Public Sans Medium"/>
              <a:sym typeface="Public Sans Medium"/>
            </a:endParaRPr>
          </a:p>
        </p:txBody>
      </p:sp>
      <p:sp>
        <p:nvSpPr>
          <p:cNvPr id="2104" name="Google Shape;2104;g276a1c4e488_0_18"/>
          <p:cNvSpPr txBox="1">
            <a:spLocks noGrp="1"/>
          </p:cNvSpPr>
          <p:nvPr>
            <p:ph type="body" idx="4294967295"/>
          </p:nvPr>
        </p:nvSpPr>
        <p:spPr>
          <a:xfrm>
            <a:off x="9026525" y="2503850"/>
            <a:ext cx="2822700" cy="3283200"/>
          </a:xfrm>
          <a:prstGeom prst="rect">
            <a:avLst/>
          </a:prstGeom>
          <a:solidFill>
            <a:srgbClr val="152430">
              <a:alpha val="13920"/>
            </a:srgbClr>
          </a:solidFill>
          <a:ln w="9525" cap="flat" cmpd="sng">
            <a:solidFill>
              <a:srgbClr val="E7E7E7"/>
            </a:solidFill>
            <a:prstDash val="solid"/>
            <a:round/>
            <a:headEnd type="none" w="sm" len="sm"/>
            <a:tailEnd type="none" w="sm" len="sm"/>
          </a:ln>
        </p:spPr>
        <p:txBody>
          <a:bodyPr spcFirstLastPara="1" wrap="square" lIns="198000" tIns="198000" rIns="198000" bIns="198000" anchor="t" anchorCtr="0">
            <a:noAutofit/>
          </a:bodyPr>
          <a:lstStyle/>
          <a:p>
            <a:pPr marL="0" lvl="0" indent="0" algn="l" rtl="0">
              <a:spcBef>
                <a:spcPts val="0"/>
              </a:spcBef>
              <a:spcAft>
                <a:spcPts val="0"/>
              </a:spcAft>
              <a:buNone/>
            </a:pPr>
            <a:r>
              <a:rPr lang="en-IE" sz="1600" dirty="0">
                <a:latin typeface="Public Sans Medium"/>
                <a:ea typeface="Public Sans Medium"/>
                <a:cs typeface="Public Sans Medium"/>
                <a:sym typeface="Public Sans Medium"/>
              </a:rPr>
              <a:t>Additional tools for study design and monitoring </a:t>
            </a:r>
            <a:endParaRPr sz="1600" dirty="0">
              <a:latin typeface="Public Sans Medium"/>
              <a:ea typeface="Public Sans Medium"/>
              <a:cs typeface="Public Sans Medium"/>
              <a:sym typeface="Public Sans Medium"/>
            </a:endParaRPr>
          </a:p>
          <a:p>
            <a:pPr marL="0" lvl="0" indent="0" algn="l" rtl="0">
              <a:spcBef>
                <a:spcPts val="0"/>
              </a:spcBef>
              <a:spcAft>
                <a:spcPts val="0"/>
              </a:spcAft>
              <a:buNone/>
            </a:pPr>
            <a:endParaRPr sz="1600" dirty="0">
              <a:latin typeface="Public Sans Medium"/>
              <a:ea typeface="Public Sans Medium"/>
              <a:cs typeface="Public Sans Medium"/>
              <a:sym typeface="Public Sans Medium"/>
            </a:endParaRPr>
          </a:p>
          <a:p>
            <a:pPr marL="0" lvl="0" indent="0" algn="l" rtl="0">
              <a:spcBef>
                <a:spcPts val="0"/>
              </a:spcBef>
              <a:spcAft>
                <a:spcPts val="0"/>
              </a:spcAft>
              <a:buNone/>
            </a:pPr>
            <a:r>
              <a:rPr lang="en-IE" sz="1600" dirty="0" err="1">
                <a:latin typeface="Public Sans Medium"/>
                <a:ea typeface="Public Sans Medium"/>
                <a:cs typeface="Public Sans Medium"/>
                <a:sym typeface="Public Sans Medium"/>
              </a:rPr>
              <a:t>Incl</a:t>
            </a:r>
            <a:r>
              <a:rPr lang="en-IE" sz="1600" dirty="0">
                <a:latin typeface="Public Sans Medium"/>
                <a:ea typeface="Public Sans Medium"/>
                <a:cs typeface="Public Sans Medium"/>
                <a:sym typeface="Public Sans Medium"/>
              </a:rPr>
              <a:t> milestone prediction for </a:t>
            </a:r>
            <a:r>
              <a:rPr lang="en-IE" sz="1600" dirty="0" err="1">
                <a:latin typeface="Public Sans Medium"/>
                <a:ea typeface="Public Sans Medium"/>
                <a:cs typeface="Public Sans Medium"/>
                <a:sym typeface="Public Sans Medium"/>
              </a:rPr>
              <a:t>enrollment</a:t>
            </a:r>
            <a:r>
              <a:rPr lang="en-IE" sz="1600" dirty="0">
                <a:latin typeface="Public Sans Medium"/>
                <a:ea typeface="Public Sans Medium"/>
                <a:cs typeface="Public Sans Medium"/>
                <a:sym typeface="Public Sans Medium"/>
              </a:rPr>
              <a:t> and (survival) event targets</a:t>
            </a:r>
            <a:endParaRPr sz="1600" dirty="0">
              <a:latin typeface="Public Sans Medium"/>
              <a:ea typeface="Public Sans Medium"/>
              <a:cs typeface="Public Sans Medium"/>
              <a:sym typeface="Public Sans Medium"/>
            </a:endParaRPr>
          </a:p>
        </p:txBody>
      </p:sp>
      <p:sp>
        <p:nvSpPr>
          <p:cNvPr id="2105" name="Google Shape;2105;g276a1c4e488_0_18"/>
          <p:cNvSpPr txBox="1">
            <a:spLocks noGrp="1"/>
          </p:cNvSpPr>
          <p:nvPr>
            <p:ph type="sldNum" idx="12"/>
          </p:nvPr>
        </p:nvSpPr>
        <p:spPr>
          <a:xfrm>
            <a:off x="342900" y="6591107"/>
            <a:ext cx="892200" cy="157500"/>
          </a:xfrm>
          <a:prstGeom prst="rect">
            <a:avLst/>
          </a:prstGeom>
        </p:spPr>
        <p:txBody>
          <a:bodyPr spcFirstLastPara="1" wrap="square" lIns="0" tIns="0" rIns="0" bIns="0" anchor="b" anchorCtr="0">
            <a:noAutofit/>
          </a:bodyPr>
          <a:lstStyle/>
          <a:p>
            <a:pPr marL="0" lvl="0" indent="0" algn="l" rtl="0">
              <a:spcBef>
                <a:spcPts val="0"/>
              </a:spcBef>
              <a:spcAft>
                <a:spcPts val="0"/>
              </a:spcAft>
              <a:buClr>
                <a:srgbClr val="000000"/>
              </a:buClr>
              <a:buSzPts val="900"/>
              <a:buFont typeface="Arial"/>
              <a:buNone/>
            </a:pPr>
            <a:fld id="{00000000-1234-1234-1234-123412341234}" type="slidenum">
              <a:rPr lang="en-IE"/>
              <a:t>5</a:t>
            </a:fld>
            <a:endParaRPr/>
          </a:p>
        </p:txBody>
      </p:sp>
      <p:sp>
        <p:nvSpPr>
          <p:cNvPr id="2106" name="Google Shape;2106;g276a1c4e488_0_18"/>
          <p:cNvSpPr txBox="1">
            <a:spLocks noGrp="1"/>
          </p:cNvSpPr>
          <p:nvPr>
            <p:ph type="body" idx="4294967295"/>
          </p:nvPr>
        </p:nvSpPr>
        <p:spPr>
          <a:xfrm>
            <a:off x="3236925" y="1802675"/>
            <a:ext cx="2822700" cy="639000"/>
          </a:xfrm>
          <a:prstGeom prst="rect">
            <a:avLst/>
          </a:prstGeom>
          <a:solidFill>
            <a:schemeClr val="accent4"/>
          </a:solidFill>
          <a:ln>
            <a:noFill/>
          </a:ln>
        </p:spPr>
        <p:txBody>
          <a:bodyPr spcFirstLastPara="1" wrap="square" lIns="198000" tIns="198000" rIns="198000" bIns="198000" anchor="t" anchorCtr="0">
            <a:noAutofit/>
          </a:bodyPr>
          <a:lstStyle/>
          <a:p>
            <a:pPr marL="0" lvl="0" indent="0" algn="l" rtl="0">
              <a:spcBef>
                <a:spcPts val="0"/>
              </a:spcBef>
              <a:spcAft>
                <a:spcPts val="0"/>
              </a:spcAft>
              <a:buNone/>
            </a:pPr>
            <a:r>
              <a:rPr lang="en-IE" sz="2100" b="1">
                <a:solidFill>
                  <a:schemeClr val="lt1"/>
                </a:solidFill>
                <a:latin typeface="Public Sans"/>
                <a:ea typeface="Public Sans"/>
                <a:cs typeface="Public Sans"/>
                <a:sym typeface="Public Sans"/>
              </a:rPr>
              <a:t>PLUS</a:t>
            </a:r>
            <a:endParaRPr sz="2100" b="1">
              <a:solidFill>
                <a:schemeClr val="lt1"/>
              </a:solidFill>
              <a:latin typeface="Public Sans"/>
              <a:ea typeface="Public Sans"/>
              <a:cs typeface="Public Sans"/>
              <a:sym typeface="Public Sans"/>
            </a:endParaRPr>
          </a:p>
        </p:txBody>
      </p:sp>
      <p:sp>
        <p:nvSpPr>
          <p:cNvPr id="2107" name="Google Shape;2107;g276a1c4e488_0_18"/>
          <p:cNvSpPr txBox="1">
            <a:spLocks noGrp="1"/>
          </p:cNvSpPr>
          <p:nvPr>
            <p:ph type="body" idx="4294967295"/>
          </p:nvPr>
        </p:nvSpPr>
        <p:spPr>
          <a:xfrm>
            <a:off x="342925" y="2503850"/>
            <a:ext cx="2822700" cy="3283200"/>
          </a:xfrm>
          <a:prstGeom prst="rect">
            <a:avLst/>
          </a:prstGeom>
          <a:solidFill>
            <a:srgbClr val="2EC99B">
              <a:alpha val="26580"/>
            </a:srgbClr>
          </a:solidFill>
          <a:ln>
            <a:noFill/>
          </a:ln>
        </p:spPr>
        <p:txBody>
          <a:bodyPr spcFirstLastPara="1" wrap="square" lIns="198000" tIns="198000" rIns="198000" bIns="198000" anchor="t" anchorCtr="0">
            <a:noAutofit/>
          </a:bodyPr>
          <a:lstStyle/>
          <a:p>
            <a:pPr marL="0" lvl="0" indent="0" algn="l" rtl="0">
              <a:spcBef>
                <a:spcPts val="0"/>
              </a:spcBef>
              <a:spcAft>
                <a:spcPts val="0"/>
              </a:spcAft>
              <a:buNone/>
            </a:pPr>
            <a:r>
              <a:rPr lang="en-IE" dirty="0">
                <a:latin typeface="Public Sans Medium"/>
                <a:ea typeface="Public Sans Medium"/>
                <a:cs typeface="Public Sans Medium"/>
                <a:sym typeface="Public Sans Medium"/>
              </a:rPr>
              <a:t>Sample size and power for fixed terms trials</a:t>
            </a:r>
          </a:p>
          <a:p>
            <a:pPr marL="0" lvl="0" indent="0" algn="l" rtl="0">
              <a:spcBef>
                <a:spcPts val="0"/>
              </a:spcBef>
              <a:spcAft>
                <a:spcPts val="0"/>
              </a:spcAft>
              <a:buNone/>
            </a:pPr>
            <a:endParaRPr lang="en-IE" dirty="0">
              <a:latin typeface="Public Sans Medium"/>
              <a:ea typeface="Public Sans Medium"/>
              <a:cs typeface="Public Sans Medium"/>
              <a:sym typeface="Public Sans Medium"/>
            </a:endParaRPr>
          </a:p>
          <a:p>
            <a:pPr marL="0" lvl="0" indent="0" algn="l" rtl="0">
              <a:spcBef>
                <a:spcPts val="0"/>
              </a:spcBef>
              <a:spcAft>
                <a:spcPts val="0"/>
              </a:spcAft>
              <a:buNone/>
            </a:pPr>
            <a:r>
              <a:rPr lang="en-IE" dirty="0">
                <a:latin typeface="Public Sans Medium"/>
                <a:ea typeface="Public Sans Medium"/>
                <a:cs typeface="Public Sans Medium"/>
                <a:sym typeface="Public Sans Medium"/>
              </a:rPr>
              <a:t>100’s of designs,</a:t>
            </a:r>
            <a:endParaRPr dirty="0">
              <a:latin typeface="Public Sans Medium"/>
              <a:ea typeface="Public Sans Medium"/>
              <a:cs typeface="Public Sans Medium"/>
              <a:sym typeface="Public Sans Medium"/>
            </a:endParaRPr>
          </a:p>
          <a:p>
            <a:pPr marL="0" lvl="0" indent="0" algn="l" rtl="0">
              <a:spcBef>
                <a:spcPts val="0"/>
              </a:spcBef>
              <a:spcAft>
                <a:spcPts val="0"/>
              </a:spcAft>
              <a:buNone/>
            </a:pPr>
            <a:r>
              <a:rPr lang="en-IE" dirty="0">
                <a:latin typeface="Public Sans Medium"/>
                <a:ea typeface="Public Sans Medium"/>
                <a:cs typeface="Public Sans Medium"/>
                <a:sym typeface="Public Sans Medium"/>
              </a:rPr>
              <a:t>endpoints and hypothesis types</a:t>
            </a:r>
            <a:endParaRPr dirty="0">
              <a:latin typeface="Public Sans Medium"/>
              <a:ea typeface="Public Sans Medium"/>
              <a:cs typeface="Public Sans Medium"/>
              <a:sym typeface="Public Sans Medium"/>
            </a:endParaRPr>
          </a:p>
        </p:txBody>
      </p:sp>
      <p:sp>
        <p:nvSpPr>
          <p:cNvPr id="2108" name="Google Shape;2108;g276a1c4e488_0_18"/>
          <p:cNvSpPr txBox="1">
            <a:spLocks noGrp="1"/>
          </p:cNvSpPr>
          <p:nvPr>
            <p:ph type="body" idx="4294967295"/>
          </p:nvPr>
        </p:nvSpPr>
        <p:spPr>
          <a:xfrm>
            <a:off x="342925" y="1802675"/>
            <a:ext cx="2822700" cy="639000"/>
          </a:xfrm>
          <a:prstGeom prst="rect">
            <a:avLst/>
          </a:prstGeom>
          <a:solidFill>
            <a:srgbClr val="2EC99B"/>
          </a:solidFill>
          <a:ln>
            <a:noFill/>
          </a:ln>
        </p:spPr>
        <p:txBody>
          <a:bodyPr spcFirstLastPara="1" wrap="square" lIns="198000" tIns="198000" rIns="198000" bIns="198000" anchor="t" anchorCtr="0">
            <a:noAutofit/>
          </a:bodyPr>
          <a:lstStyle/>
          <a:p>
            <a:pPr marL="0" lvl="0" indent="0" algn="l" rtl="0">
              <a:spcBef>
                <a:spcPts val="0"/>
              </a:spcBef>
              <a:spcAft>
                <a:spcPts val="0"/>
              </a:spcAft>
              <a:buNone/>
            </a:pPr>
            <a:r>
              <a:rPr lang="en-IE" sz="2100" b="1" dirty="0">
                <a:solidFill>
                  <a:schemeClr val="lt1"/>
                </a:solidFill>
                <a:latin typeface="Public Sans"/>
                <a:ea typeface="Public Sans"/>
                <a:cs typeface="Public Sans"/>
                <a:sym typeface="Public Sans"/>
              </a:rPr>
              <a:t>BASE</a:t>
            </a:r>
            <a:endParaRPr sz="2100" b="1" dirty="0">
              <a:solidFill>
                <a:schemeClr val="lt1"/>
              </a:solidFill>
              <a:latin typeface="Public Sans"/>
              <a:ea typeface="Public Sans"/>
              <a:cs typeface="Public Sans"/>
              <a:sym typeface="Public Sans"/>
            </a:endParaRPr>
          </a:p>
        </p:txBody>
      </p:sp>
      <p:sp>
        <p:nvSpPr>
          <p:cNvPr id="2109" name="Google Shape;2109;g276a1c4e488_0_18"/>
          <p:cNvSpPr txBox="1">
            <a:spLocks noGrp="1"/>
          </p:cNvSpPr>
          <p:nvPr>
            <p:ph type="body" idx="4294967295"/>
          </p:nvPr>
        </p:nvSpPr>
        <p:spPr>
          <a:xfrm>
            <a:off x="6130925" y="1802675"/>
            <a:ext cx="2822700" cy="639000"/>
          </a:xfrm>
          <a:prstGeom prst="rect">
            <a:avLst/>
          </a:prstGeom>
          <a:solidFill>
            <a:schemeClr val="accent3"/>
          </a:solidFill>
          <a:ln>
            <a:noFill/>
          </a:ln>
        </p:spPr>
        <p:txBody>
          <a:bodyPr spcFirstLastPara="1" wrap="square" lIns="198000" tIns="198000" rIns="198000" bIns="198000" anchor="t" anchorCtr="0">
            <a:noAutofit/>
          </a:bodyPr>
          <a:lstStyle/>
          <a:p>
            <a:pPr marL="0" lvl="0" indent="0" algn="l" rtl="0">
              <a:spcBef>
                <a:spcPts val="0"/>
              </a:spcBef>
              <a:spcAft>
                <a:spcPts val="0"/>
              </a:spcAft>
              <a:buNone/>
            </a:pPr>
            <a:r>
              <a:rPr lang="en-IE" sz="2100" b="1">
                <a:solidFill>
                  <a:schemeClr val="lt1"/>
                </a:solidFill>
                <a:latin typeface="Public Sans"/>
                <a:ea typeface="Public Sans"/>
                <a:cs typeface="Public Sans"/>
                <a:sym typeface="Public Sans"/>
              </a:rPr>
              <a:t>PRO</a:t>
            </a:r>
            <a:endParaRPr sz="2100" b="1">
              <a:solidFill>
                <a:schemeClr val="lt1"/>
              </a:solidFill>
              <a:latin typeface="Public Sans"/>
              <a:ea typeface="Public Sans"/>
              <a:cs typeface="Public Sans"/>
              <a:sym typeface="Public Sans"/>
            </a:endParaRPr>
          </a:p>
        </p:txBody>
      </p:sp>
      <p:sp>
        <p:nvSpPr>
          <p:cNvPr id="2110" name="Google Shape;2110;g276a1c4e488_0_18"/>
          <p:cNvSpPr txBox="1">
            <a:spLocks noGrp="1"/>
          </p:cNvSpPr>
          <p:nvPr>
            <p:ph type="body" idx="4294967295"/>
          </p:nvPr>
        </p:nvSpPr>
        <p:spPr>
          <a:xfrm>
            <a:off x="9026525" y="1802675"/>
            <a:ext cx="2822700" cy="639000"/>
          </a:xfrm>
          <a:prstGeom prst="rect">
            <a:avLst/>
          </a:prstGeom>
          <a:solidFill>
            <a:schemeClr val="accent1"/>
          </a:solidFill>
          <a:ln>
            <a:noFill/>
          </a:ln>
        </p:spPr>
        <p:txBody>
          <a:bodyPr spcFirstLastPara="1" wrap="square" lIns="198000" tIns="198000" rIns="198000" bIns="198000" anchor="t" anchorCtr="0">
            <a:noAutofit/>
          </a:bodyPr>
          <a:lstStyle/>
          <a:p>
            <a:pPr marL="0" lvl="0" indent="0" algn="l" rtl="0">
              <a:spcBef>
                <a:spcPts val="0"/>
              </a:spcBef>
              <a:spcAft>
                <a:spcPts val="0"/>
              </a:spcAft>
              <a:buNone/>
            </a:pPr>
            <a:r>
              <a:rPr lang="en-IE" sz="2100" b="1">
                <a:solidFill>
                  <a:schemeClr val="lt1"/>
                </a:solidFill>
                <a:latin typeface="Public Sans"/>
                <a:ea typeface="Public Sans"/>
                <a:cs typeface="Public Sans"/>
                <a:sym typeface="Public Sans"/>
              </a:rPr>
              <a:t>EXPERT</a:t>
            </a:r>
            <a:endParaRPr sz="2100" b="1">
              <a:solidFill>
                <a:schemeClr val="lt1"/>
              </a:solidFill>
              <a:latin typeface="Public Sans"/>
              <a:ea typeface="Public Sans"/>
              <a:cs typeface="Public Sans"/>
              <a:sym typeface="Public San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44"/>
        <p:cNvGrpSpPr/>
        <p:nvPr/>
      </p:nvGrpSpPr>
      <p:grpSpPr>
        <a:xfrm>
          <a:off x="0" y="0"/>
          <a:ext cx="0" cy="0"/>
          <a:chOff x="0" y="0"/>
          <a:chExt cx="0" cy="0"/>
        </a:xfrm>
      </p:grpSpPr>
      <p:sp>
        <p:nvSpPr>
          <p:cNvPr id="2145" name="Google Shape;2145;p25"/>
          <p:cNvSpPr txBox="1">
            <a:spLocks noGrp="1"/>
          </p:cNvSpPr>
          <p:nvPr>
            <p:ph type="body" idx="1"/>
          </p:nvPr>
        </p:nvSpPr>
        <p:spPr>
          <a:xfrm>
            <a:off x="197732" y="2735629"/>
            <a:ext cx="3923905" cy="508733"/>
          </a:xfrm>
          <a:prstGeom prst="rect">
            <a:avLst/>
          </a:prstGeom>
          <a:noFill/>
          <a:ln>
            <a:noFill/>
          </a:ln>
        </p:spPr>
        <p:txBody>
          <a:bodyPr spcFirstLastPara="1" wrap="square" lIns="0" tIns="0" rIns="0" bIns="0" anchor="t" anchorCtr="0">
            <a:noAutofit/>
          </a:bodyPr>
          <a:lstStyle/>
          <a:p>
            <a:pPr marL="457200" lvl="0" indent="-228600" algn="l" rtl="0">
              <a:lnSpc>
                <a:spcPct val="100000"/>
              </a:lnSpc>
              <a:spcBef>
                <a:spcPts val="0"/>
              </a:spcBef>
              <a:spcAft>
                <a:spcPts val="0"/>
              </a:spcAft>
              <a:buClr>
                <a:schemeClr val="dk1"/>
              </a:buClr>
              <a:buSzPts val="4700"/>
              <a:buFont typeface="Public Sans SemiBold"/>
              <a:buNone/>
            </a:pPr>
            <a:r>
              <a:rPr lang="en-IE" sz="3600" dirty="0"/>
              <a:t>Part 1</a:t>
            </a:r>
            <a:endParaRPr dirty="0"/>
          </a:p>
          <a:p>
            <a:pPr marL="457200" lvl="0" indent="-228600" algn="l" rtl="0">
              <a:lnSpc>
                <a:spcPct val="100000"/>
              </a:lnSpc>
              <a:spcBef>
                <a:spcPts val="0"/>
              </a:spcBef>
              <a:spcAft>
                <a:spcPts val="0"/>
              </a:spcAft>
              <a:buClr>
                <a:schemeClr val="dk1"/>
              </a:buClr>
              <a:buSzPts val="4700"/>
              <a:buFont typeface="Public Sans SemiBold"/>
              <a:buNone/>
            </a:pPr>
            <a:endParaRPr sz="3600" dirty="0"/>
          </a:p>
        </p:txBody>
      </p:sp>
      <p:sp>
        <p:nvSpPr>
          <p:cNvPr id="2146" name="Google Shape;2146;p25"/>
          <p:cNvSpPr txBox="1">
            <a:spLocks noGrp="1"/>
          </p:cNvSpPr>
          <p:nvPr>
            <p:ph type="title" idx="4294967295"/>
          </p:nvPr>
        </p:nvSpPr>
        <p:spPr>
          <a:xfrm>
            <a:off x="397525" y="3613639"/>
            <a:ext cx="9096375" cy="666750"/>
          </a:xfrm>
          <a:prstGeom prst="rect">
            <a:avLst/>
          </a:prstGeom>
          <a:noFill/>
          <a:ln>
            <a:noFill/>
          </a:ln>
        </p:spPr>
        <p:txBody>
          <a:bodyPr spcFirstLastPara="1" wrap="square" lIns="27425" tIns="27425" rIns="27425" bIns="27425" anchor="b" anchorCtr="0">
            <a:normAutofit fontScale="90000"/>
          </a:bodyPr>
          <a:lstStyle/>
          <a:p>
            <a:pPr marL="0" marR="0" lvl="0" indent="0" algn="l" rtl="0">
              <a:lnSpc>
                <a:spcPct val="90000"/>
              </a:lnSpc>
              <a:spcBef>
                <a:spcPts val="0"/>
              </a:spcBef>
              <a:spcAft>
                <a:spcPts val="0"/>
              </a:spcAft>
              <a:buClr>
                <a:schemeClr val="dk1"/>
              </a:buClr>
              <a:buSzPts val="4000"/>
              <a:buFont typeface="Public Sans SemiBold"/>
              <a:buNone/>
            </a:pPr>
            <a:r>
              <a:rPr lang="en-IE" sz="3600" dirty="0">
                <a:solidFill>
                  <a:schemeClr val="accent2"/>
                </a:solidFill>
              </a:rPr>
              <a:t>Clinical Trial</a:t>
            </a:r>
            <a:br>
              <a:rPr lang="en-IE" sz="3600" dirty="0">
                <a:solidFill>
                  <a:schemeClr val="accent2"/>
                </a:solidFill>
              </a:rPr>
            </a:br>
            <a:r>
              <a:rPr lang="en-IE" sz="3600" dirty="0">
                <a:solidFill>
                  <a:schemeClr val="accent2"/>
                </a:solidFill>
              </a:rPr>
              <a:t>Design Primer</a:t>
            </a:r>
            <a:endParaRPr dirty="0"/>
          </a:p>
        </p:txBody>
      </p:sp>
    </p:spTree>
    <p:extLst>
      <p:ext uri="{BB962C8B-B14F-4D97-AF65-F5344CB8AC3E}">
        <p14:creationId xmlns:p14="http://schemas.microsoft.com/office/powerpoint/2010/main" val="39556894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26">
          <a:extLst>
            <a:ext uri="{FF2B5EF4-FFF2-40B4-BE49-F238E27FC236}">
              <a16:creationId xmlns:a16="http://schemas.microsoft.com/office/drawing/2014/main" id="{DEE91B92-F329-3102-6C34-D27F0BCED4C9}"/>
            </a:ext>
          </a:extLst>
        </p:cNvPr>
        <p:cNvGrpSpPr/>
        <p:nvPr/>
      </p:nvGrpSpPr>
      <p:grpSpPr>
        <a:xfrm>
          <a:off x="0" y="0"/>
          <a:ext cx="0" cy="0"/>
          <a:chOff x="0" y="0"/>
          <a:chExt cx="0" cy="0"/>
        </a:xfrm>
      </p:grpSpPr>
      <p:sp>
        <p:nvSpPr>
          <p:cNvPr id="2127" name="Google Shape;2127;g2b148969348_0_114">
            <a:extLst>
              <a:ext uri="{FF2B5EF4-FFF2-40B4-BE49-F238E27FC236}">
                <a16:creationId xmlns:a16="http://schemas.microsoft.com/office/drawing/2014/main" id="{2AC4E6FA-175A-FA30-DA57-F82BC54B897C}"/>
              </a:ext>
            </a:extLst>
          </p:cNvPr>
          <p:cNvSpPr txBox="1">
            <a:spLocks noGrp="1"/>
          </p:cNvSpPr>
          <p:nvPr>
            <p:ph type="title"/>
          </p:nvPr>
        </p:nvSpPr>
        <p:spPr>
          <a:xfrm>
            <a:off x="632297" y="342900"/>
            <a:ext cx="11117263" cy="710648"/>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chemeClr val="dk1"/>
              </a:buClr>
              <a:buSzPts val="4400"/>
              <a:buFont typeface="Calibri"/>
              <a:buNone/>
            </a:pPr>
            <a:r>
              <a:rPr lang="en-IE" dirty="0"/>
              <a:t>Clinical Trial Design</a:t>
            </a:r>
            <a:endParaRPr dirty="0"/>
          </a:p>
        </p:txBody>
      </p:sp>
      <p:sp>
        <p:nvSpPr>
          <p:cNvPr id="2128" name="Google Shape;2128;g2b148969348_0_114">
            <a:extLst>
              <a:ext uri="{FF2B5EF4-FFF2-40B4-BE49-F238E27FC236}">
                <a16:creationId xmlns:a16="http://schemas.microsoft.com/office/drawing/2014/main" id="{AD1C264C-5430-3640-AD18-041408766689}"/>
              </a:ext>
            </a:extLst>
          </p:cNvPr>
          <p:cNvSpPr txBox="1">
            <a:spLocks noGrp="1"/>
          </p:cNvSpPr>
          <p:nvPr>
            <p:ph type="body" idx="1"/>
          </p:nvPr>
        </p:nvSpPr>
        <p:spPr>
          <a:xfrm>
            <a:off x="632297" y="1355651"/>
            <a:ext cx="10719881" cy="4953074"/>
          </a:xfrm>
          <a:prstGeom prst="rect">
            <a:avLst/>
          </a:prstGeom>
          <a:noFill/>
          <a:ln>
            <a:noFill/>
          </a:ln>
        </p:spPr>
        <p:txBody>
          <a:bodyPr spcFirstLastPara="1" wrap="square" lIns="0" tIns="0" rIns="0" bIns="0" anchor="t" anchorCtr="0">
            <a:noAutofit/>
          </a:bodyPr>
          <a:lstStyle/>
          <a:p>
            <a:pPr marL="0" indent="-76200">
              <a:lnSpc>
                <a:spcPct val="100000"/>
              </a:lnSpc>
              <a:buSzPts val="2400"/>
            </a:pPr>
            <a:r>
              <a:rPr lang="en-GB" sz="2400" dirty="0"/>
              <a:t>Clinical trial design has been evolving at a rapid pace in the last decade as regulatory context and tools catch up to ambition for more efficient trials</a:t>
            </a:r>
          </a:p>
          <a:p>
            <a:pPr marL="0" marR="0" lvl="0" indent="0" algn="l" defTabSz="914400" rtl="0" eaLnBrk="1" fontAlgn="auto" latinLnBrk="0" hangingPunct="1">
              <a:lnSpc>
                <a:spcPct val="100000"/>
              </a:lnSpc>
              <a:spcBef>
                <a:spcPts val="0"/>
              </a:spcBef>
              <a:spcAft>
                <a:spcPts val="0"/>
              </a:spcAft>
              <a:buClr>
                <a:srgbClr val="152430"/>
              </a:buClr>
              <a:buSzPts val="2400"/>
              <a:buFont typeface="Public Sans Light"/>
              <a:buNone/>
              <a:tabLst/>
              <a:defRPr/>
            </a:pPr>
            <a:r>
              <a:rPr kumimoji="0" lang="en-GB" sz="2000" b="0" i="0" u="none" strike="noStrike" kern="0" cap="none" spc="0" normalizeH="0" baseline="0" noProof="0" dirty="0">
                <a:ln>
                  <a:noFill/>
                </a:ln>
                <a:solidFill>
                  <a:schemeClr val="bg1">
                    <a:lumMod val="50000"/>
                  </a:schemeClr>
                </a:solidFill>
                <a:effectLst/>
                <a:uLnTx/>
                <a:uFillTx/>
                <a:latin typeface="Public Sans Light"/>
                <a:sym typeface="Public Sans Light"/>
              </a:rPr>
              <a:t>e.g. complex adaptive designs, </a:t>
            </a:r>
            <a:r>
              <a:rPr lang="en-GB" sz="2000" dirty="0">
                <a:solidFill>
                  <a:schemeClr val="bg1">
                    <a:lumMod val="50000"/>
                  </a:schemeClr>
                </a:solidFill>
              </a:rPr>
              <a:t>applying </a:t>
            </a:r>
            <a:r>
              <a:rPr kumimoji="0" lang="en-GB" sz="2000" b="0" i="0" u="none" strike="noStrike" kern="0" cap="none" spc="0" normalizeH="0" baseline="0" noProof="0" dirty="0">
                <a:ln>
                  <a:noFill/>
                </a:ln>
                <a:solidFill>
                  <a:schemeClr val="bg1">
                    <a:lumMod val="50000"/>
                  </a:schemeClr>
                </a:solidFill>
                <a:effectLst/>
                <a:uLnTx/>
                <a:uFillTx/>
                <a:latin typeface="Public Sans Light"/>
                <a:sym typeface="Public Sans Light"/>
              </a:rPr>
              <a:t>Bayesian analysis, integrating additional data </a:t>
            </a:r>
            <a:endParaRPr kumimoji="0" lang="en-GB" sz="2400" b="0" i="0" u="none" strike="noStrike" kern="0" cap="none" spc="0" normalizeH="0" baseline="0" noProof="0" dirty="0">
              <a:ln>
                <a:noFill/>
              </a:ln>
              <a:solidFill>
                <a:schemeClr val="bg1">
                  <a:lumMod val="50000"/>
                </a:schemeClr>
              </a:solidFill>
              <a:effectLst/>
              <a:uLnTx/>
              <a:uFillTx/>
              <a:latin typeface="Public Sans Light"/>
              <a:sym typeface="Public Sans Light"/>
            </a:endParaRPr>
          </a:p>
          <a:p>
            <a:pPr marL="0" indent="-76200">
              <a:lnSpc>
                <a:spcPct val="100000"/>
              </a:lnSpc>
              <a:buSzPts val="2400"/>
            </a:pPr>
            <a:endParaRPr lang="en-GB" sz="2400" dirty="0"/>
          </a:p>
          <a:p>
            <a:pPr marL="0" indent="-76200">
              <a:lnSpc>
                <a:spcPct val="100000"/>
              </a:lnSpc>
              <a:buSzPts val="2400"/>
            </a:pPr>
            <a:r>
              <a:rPr lang="en-GB" sz="2400" dirty="0"/>
              <a:t>However, this makes understanding the principles of selecting the right clinical trial design more important than ever</a:t>
            </a:r>
          </a:p>
          <a:p>
            <a:pPr marL="0" marR="0" lvl="0" indent="0" algn="l" defTabSz="914400" rtl="0" eaLnBrk="1" fontAlgn="auto" latinLnBrk="0" hangingPunct="1">
              <a:lnSpc>
                <a:spcPct val="100000"/>
              </a:lnSpc>
              <a:spcBef>
                <a:spcPts val="0"/>
              </a:spcBef>
              <a:spcAft>
                <a:spcPts val="0"/>
              </a:spcAft>
              <a:buClr>
                <a:srgbClr val="152430"/>
              </a:buClr>
              <a:buSzPts val="2400"/>
              <a:buFont typeface="Public Sans Light"/>
              <a:buNone/>
              <a:tabLst/>
              <a:defRPr/>
            </a:pPr>
            <a:r>
              <a:rPr lang="en-GB" sz="2000" dirty="0">
                <a:solidFill>
                  <a:srgbClr val="7F7F7F"/>
                </a:solidFill>
              </a:rPr>
              <a:t>Poor design choices can lead to rejection or generating poor evidence and conclusions</a:t>
            </a:r>
            <a:endParaRPr kumimoji="0" lang="en-GB" sz="2400" b="0" i="0" u="none" strike="noStrike" kern="0" cap="none" spc="0" normalizeH="0" baseline="0" noProof="0" dirty="0">
              <a:ln>
                <a:noFill/>
              </a:ln>
              <a:solidFill>
                <a:srgbClr val="152430"/>
              </a:solidFill>
              <a:effectLst/>
              <a:uLnTx/>
              <a:uFillTx/>
              <a:latin typeface="Public Sans Light"/>
              <a:sym typeface="Public Sans Light"/>
            </a:endParaRPr>
          </a:p>
          <a:p>
            <a:pPr marL="0" indent="-76200">
              <a:lnSpc>
                <a:spcPct val="100000"/>
              </a:lnSpc>
              <a:buSzPts val="2400"/>
            </a:pPr>
            <a:endParaRPr lang="en-GB" sz="2400" dirty="0"/>
          </a:p>
          <a:p>
            <a:pPr marL="0" marR="0" lvl="0" indent="-76200" algn="l" defTabSz="914400" rtl="0" eaLnBrk="1" fontAlgn="auto" latinLnBrk="0" hangingPunct="1">
              <a:lnSpc>
                <a:spcPct val="100000"/>
              </a:lnSpc>
              <a:spcBef>
                <a:spcPts val="0"/>
              </a:spcBef>
              <a:spcAft>
                <a:spcPts val="0"/>
              </a:spcAft>
              <a:buClr>
                <a:srgbClr val="152430"/>
              </a:buClr>
              <a:buSzPts val="2400"/>
              <a:buFont typeface="Public Sans Light"/>
              <a:buNone/>
              <a:tabLst/>
              <a:defRPr/>
            </a:pPr>
            <a:r>
              <a:rPr lang="en-GB" sz="2400" dirty="0">
                <a:solidFill>
                  <a:srgbClr val="152430"/>
                </a:solidFill>
              </a:rPr>
              <a:t>Thinking through design choices can also provide valuable insights on the science, statistics and patient experience at stake in a clinical trial</a:t>
            </a:r>
            <a:endParaRPr kumimoji="0" lang="en-GB" sz="2400" b="0" i="0" u="none" strike="noStrike" kern="0" cap="none" spc="0" normalizeH="0" baseline="0" noProof="0" dirty="0">
              <a:ln>
                <a:noFill/>
              </a:ln>
              <a:solidFill>
                <a:srgbClr val="152430"/>
              </a:solidFill>
              <a:effectLst/>
              <a:uLnTx/>
              <a:uFillTx/>
              <a:latin typeface="Public Sans Light"/>
              <a:sym typeface="Public Sans Light"/>
            </a:endParaRPr>
          </a:p>
          <a:p>
            <a:pPr marL="0" indent="0">
              <a:lnSpc>
                <a:spcPct val="100000"/>
              </a:lnSpc>
              <a:buSzPts val="2400"/>
            </a:pPr>
            <a:endParaRPr lang="en-GB" sz="2000" dirty="0">
              <a:solidFill>
                <a:srgbClr val="7F7F7F"/>
              </a:solidFill>
            </a:endParaRPr>
          </a:p>
          <a:p>
            <a:pPr marL="0" indent="0">
              <a:lnSpc>
                <a:spcPct val="100000"/>
              </a:lnSpc>
              <a:buSzPts val="2400"/>
            </a:pPr>
            <a:r>
              <a:rPr lang="en-GB" sz="2400" dirty="0">
                <a:solidFill>
                  <a:schemeClr val="tx1"/>
                </a:solidFill>
              </a:rPr>
              <a:t>This webinar will focus on the basic principles that should inform clinical trial design, some common pitfalls and how power can be used to illustrate the advantages and disadvantages of different designs and design choices </a:t>
            </a:r>
          </a:p>
        </p:txBody>
      </p:sp>
    </p:spTree>
    <p:extLst>
      <p:ext uri="{BB962C8B-B14F-4D97-AF65-F5344CB8AC3E}">
        <p14:creationId xmlns:p14="http://schemas.microsoft.com/office/powerpoint/2010/main" val="8060445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7B0BD6-E853-F288-CCEC-B0916B387F6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DBCF89C-5F4D-34C0-6455-688F12D1C177}"/>
              </a:ext>
            </a:extLst>
          </p:cNvPr>
          <p:cNvSpPr>
            <a:spLocks noGrp="1"/>
          </p:cNvSpPr>
          <p:nvPr>
            <p:ph type="title"/>
          </p:nvPr>
        </p:nvSpPr>
        <p:spPr>
          <a:xfrm>
            <a:off x="630676" y="369049"/>
            <a:ext cx="11117263" cy="710648"/>
          </a:xfrm>
        </p:spPr>
        <p:txBody>
          <a:bodyPr/>
          <a:lstStyle/>
          <a:p>
            <a:r>
              <a:rPr lang="en-US" dirty="0"/>
              <a:t>Clinical Trial Considerations I</a:t>
            </a:r>
          </a:p>
        </p:txBody>
      </p:sp>
      <p:sp>
        <p:nvSpPr>
          <p:cNvPr id="3" name="Content Placeholder 2">
            <a:extLst>
              <a:ext uri="{FF2B5EF4-FFF2-40B4-BE49-F238E27FC236}">
                <a16:creationId xmlns:a16="http://schemas.microsoft.com/office/drawing/2014/main" id="{B2DF1DD5-FE37-34C8-5E31-94E65FEB644A}"/>
              </a:ext>
            </a:extLst>
          </p:cNvPr>
          <p:cNvSpPr>
            <a:spLocks noGrp="1"/>
          </p:cNvSpPr>
          <p:nvPr>
            <p:ph type="body" idx="1"/>
          </p:nvPr>
        </p:nvSpPr>
        <p:spPr>
          <a:xfrm>
            <a:off x="630676" y="1297285"/>
            <a:ext cx="10702047" cy="4953074"/>
          </a:xfrm>
        </p:spPr>
        <p:txBody>
          <a:bodyPr/>
          <a:lstStyle/>
          <a:p>
            <a:pPr marL="0"/>
            <a:r>
              <a:rPr lang="en-US" b="1" dirty="0">
                <a:latin typeface="Public Sans" pitchFamily="2" charset="0"/>
              </a:rPr>
              <a:t>1) Trial Objective and Context</a:t>
            </a:r>
            <a:endParaRPr lang="en-US" dirty="0">
              <a:latin typeface="Public Sans" pitchFamily="2" charset="0"/>
            </a:endParaRPr>
          </a:p>
          <a:p>
            <a:pPr marL="285750" marR="0" lvl="1" indent="-285750" algn="l" defTabSz="914400" rtl="0" eaLnBrk="1" fontAlgn="auto" latinLnBrk="0" hangingPunct="1">
              <a:lnSpc>
                <a:spcPct val="120000"/>
              </a:lnSpc>
              <a:spcBef>
                <a:spcPts val="10"/>
              </a:spcBef>
              <a:spcAft>
                <a:spcPts val="0"/>
              </a:spcAft>
              <a:buClr>
                <a:srgbClr val="2EC99B"/>
              </a:buClr>
              <a:buSzPts val="1600"/>
              <a:buFont typeface="Arial"/>
              <a:buChar char="•"/>
              <a:tabLst/>
              <a:defRPr/>
            </a:pPr>
            <a:r>
              <a:rPr lang="en-US" dirty="0">
                <a:solidFill>
                  <a:srgbClr val="FFFFFF">
                    <a:lumMod val="50000"/>
                  </a:srgbClr>
                </a:solidFill>
                <a:latin typeface="Public Sans" pitchFamily="2" charset="0"/>
              </a:rPr>
              <a:t>What scientific question(s) are of interest? Predict or Explain? Intervention better/worse/same – for whom? </a:t>
            </a:r>
          </a:p>
          <a:p>
            <a:pPr marL="285750" marR="0" lvl="1" indent="-285750" algn="l" defTabSz="914400" rtl="0" eaLnBrk="1" fontAlgn="auto" latinLnBrk="0" hangingPunct="1">
              <a:lnSpc>
                <a:spcPct val="120000"/>
              </a:lnSpc>
              <a:spcBef>
                <a:spcPts val="10"/>
              </a:spcBef>
              <a:spcAft>
                <a:spcPts val="0"/>
              </a:spcAft>
              <a:buClr>
                <a:srgbClr val="2EC99B"/>
              </a:buClr>
              <a:buSzPts val="1600"/>
              <a:buFont typeface="Arial"/>
              <a:buChar char="•"/>
              <a:tabLst/>
              <a:defRPr/>
            </a:pPr>
            <a:r>
              <a:rPr kumimoji="0" lang="en-US" sz="1600" b="0" i="0" u="none" strike="noStrike" kern="0" cap="none" spc="0" normalizeH="0" baseline="0" noProof="0" dirty="0">
                <a:ln>
                  <a:noFill/>
                </a:ln>
                <a:solidFill>
                  <a:srgbClr val="FFFFFF">
                    <a:lumMod val="50000"/>
                  </a:srgbClr>
                </a:solidFill>
                <a:effectLst/>
                <a:uLnTx/>
                <a:uFillTx/>
                <a:latin typeface="Public Sans" pitchFamily="2" charset="0"/>
                <a:sym typeface="Public Sans Light"/>
              </a:rPr>
              <a:t>Who </a:t>
            </a:r>
            <a:r>
              <a:rPr lang="en-US" dirty="0">
                <a:solidFill>
                  <a:srgbClr val="FFFFFF">
                    <a:lumMod val="50000"/>
                  </a:srgbClr>
                </a:solidFill>
                <a:latin typeface="Public Sans" pitchFamily="2" charset="0"/>
              </a:rPr>
              <a:t>is (priority) audience for trial conclusions? Regulator (e.g. trial phase), scientists (e.g. publication), public?</a:t>
            </a:r>
          </a:p>
          <a:p>
            <a:pPr marL="285750" marR="0" lvl="1" indent="-285750" algn="l" defTabSz="914400" rtl="0" eaLnBrk="1" fontAlgn="auto" latinLnBrk="0" hangingPunct="1">
              <a:lnSpc>
                <a:spcPct val="120000"/>
              </a:lnSpc>
              <a:spcBef>
                <a:spcPts val="10"/>
              </a:spcBef>
              <a:spcAft>
                <a:spcPts val="0"/>
              </a:spcAft>
              <a:buClr>
                <a:srgbClr val="2EC99B"/>
              </a:buClr>
              <a:buSzPts val="1600"/>
              <a:buFont typeface="Arial"/>
              <a:buChar char="•"/>
              <a:tabLst/>
              <a:defRPr/>
            </a:pPr>
            <a:r>
              <a:rPr kumimoji="0" lang="en-US" sz="1600" b="0" i="0" u="none" strike="noStrike" kern="0" cap="none" spc="0" normalizeH="0" baseline="0" noProof="0" dirty="0">
                <a:ln>
                  <a:noFill/>
                </a:ln>
                <a:solidFill>
                  <a:srgbClr val="FFFFFF">
                    <a:lumMod val="50000"/>
                  </a:srgbClr>
                </a:solidFill>
                <a:effectLst/>
                <a:uLnTx/>
                <a:uFillTx/>
                <a:latin typeface="Public Sans" pitchFamily="2" charset="0"/>
                <a:sym typeface="Public Sans Light"/>
              </a:rPr>
              <a:t>Practical constraints? #</a:t>
            </a:r>
            <a:r>
              <a:rPr lang="en-US" dirty="0">
                <a:solidFill>
                  <a:srgbClr val="FFFFFF">
                    <a:lumMod val="50000"/>
                  </a:srgbClr>
                </a:solidFill>
                <a:latin typeface="Public Sans" pitchFamily="2" charset="0"/>
              </a:rPr>
              <a:t> patients (e.g. rare disease), time/finance available, expertise/diagnostics available</a:t>
            </a:r>
          </a:p>
          <a:p>
            <a:pPr marL="0" marR="0" lvl="1" indent="0" algn="l" defTabSz="914400" rtl="0" eaLnBrk="1" fontAlgn="auto" latinLnBrk="0" hangingPunct="1">
              <a:lnSpc>
                <a:spcPct val="120000"/>
              </a:lnSpc>
              <a:spcBef>
                <a:spcPts val="10"/>
              </a:spcBef>
              <a:spcAft>
                <a:spcPts val="0"/>
              </a:spcAft>
              <a:buClr>
                <a:srgbClr val="2EC99B"/>
              </a:buClr>
              <a:buSzPts val="1600"/>
              <a:buNone/>
              <a:tabLst/>
              <a:defRPr/>
            </a:pPr>
            <a:endParaRPr lang="en-US" dirty="0">
              <a:solidFill>
                <a:srgbClr val="FFFFFF">
                  <a:lumMod val="50000"/>
                </a:srgbClr>
              </a:solidFill>
              <a:latin typeface="Public Sans" pitchFamily="2" charset="0"/>
            </a:endParaRPr>
          </a:p>
          <a:p>
            <a:pPr marL="0"/>
            <a:r>
              <a:rPr lang="en-US" b="1" dirty="0">
                <a:latin typeface="Public Sans" pitchFamily="2" charset="0"/>
              </a:rPr>
              <a:t>2) Data and Endpoint Considerations</a:t>
            </a:r>
            <a:endParaRPr lang="en-US" dirty="0">
              <a:latin typeface="Public Sans" pitchFamily="2" charset="0"/>
            </a:endParaRPr>
          </a:p>
          <a:p>
            <a:pPr marL="285750" marR="0" lvl="1" indent="-285750" algn="l" defTabSz="914400" rtl="0" eaLnBrk="1" fontAlgn="auto" latinLnBrk="0" hangingPunct="1">
              <a:lnSpc>
                <a:spcPct val="120000"/>
              </a:lnSpc>
              <a:spcBef>
                <a:spcPts val="10"/>
              </a:spcBef>
              <a:spcAft>
                <a:spcPts val="0"/>
              </a:spcAft>
              <a:buClr>
                <a:srgbClr val="2EC99B"/>
              </a:buClr>
              <a:buSzPts val="1600"/>
              <a:buFont typeface="Arial"/>
              <a:buChar char="•"/>
              <a:tabLst/>
              <a:defRPr/>
            </a:pPr>
            <a:r>
              <a:rPr lang="en-US" dirty="0">
                <a:solidFill>
                  <a:srgbClr val="FFFFFF">
                    <a:lumMod val="50000"/>
                  </a:srgbClr>
                </a:solidFill>
                <a:latin typeface="Public Sans" pitchFamily="2" charset="0"/>
              </a:rPr>
              <a:t>What data will be collected? Will all data be used and all scientifically justified? Legal and Ethical constraints</a:t>
            </a:r>
          </a:p>
          <a:p>
            <a:pPr marL="285750" marR="0" lvl="1" indent="-285750" algn="l" defTabSz="914400" rtl="0" eaLnBrk="1" fontAlgn="auto" latinLnBrk="0" hangingPunct="1">
              <a:lnSpc>
                <a:spcPct val="120000"/>
              </a:lnSpc>
              <a:spcBef>
                <a:spcPts val="10"/>
              </a:spcBef>
              <a:spcAft>
                <a:spcPts val="0"/>
              </a:spcAft>
              <a:buClr>
                <a:srgbClr val="2EC99B"/>
              </a:buClr>
              <a:buSzPts val="1600"/>
              <a:buFont typeface="Arial"/>
              <a:buChar char="•"/>
              <a:tabLst/>
              <a:defRPr/>
            </a:pPr>
            <a:r>
              <a:rPr lang="en-US" dirty="0">
                <a:solidFill>
                  <a:srgbClr val="FFFFFF">
                    <a:lumMod val="50000"/>
                  </a:srgbClr>
                </a:solidFill>
                <a:latin typeface="Public Sans" pitchFamily="2" charset="0"/>
              </a:rPr>
              <a:t>How will data map onto endpoint (continuous, categorical, survival) and estimator (e.g. hazard ratio)? </a:t>
            </a:r>
          </a:p>
          <a:p>
            <a:pPr marL="285750" marR="0" lvl="1" indent="-285750" algn="l" defTabSz="914400" rtl="0" eaLnBrk="1" fontAlgn="auto" latinLnBrk="0" hangingPunct="1">
              <a:lnSpc>
                <a:spcPct val="120000"/>
              </a:lnSpc>
              <a:spcBef>
                <a:spcPts val="10"/>
              </a:spcBef>
              <a:spcAft>
                <a:spcPts val="0"/>
              </a:spcAft>
              <a:buClr>
                <a:srgbClr val="2EC99B"/>
              </a:buClr>
              <a:buSzPts val="1600"/>
              <a:buFont typeface="Arial"/>
              <a:buChar char="•"/>
              <a:tabLst/>
              <a:defRPr/>
            </a:pPr>
            <a:endParaRPr lang="en-US" dirty="0">
              <a:solidFill>
                <a:srgbClr val="FFFFFF">
                  <a:lumMod val="50000"/>
                </a:srgbClr>
              </a:solidFill>
              <a:latin typeface="Public Sans" pitchFamily="2" charset="0"/>
            </a:endParaRPr>
          </a:p>
          <a:p>
            <a:pPr marL="0"/>
            <a:r>
              <a:rPr lang="en-US" b="1" dirty="0">
                <a:latin typeface="Public Sans" pitchFamily="2" charset="0"/>
              </a:rPr>
              <a:t>3) Hypothesis Construction</a:t>
            </a:r>
            <a:endParaRPr lang="en-US" dirty="0">
              <a:latin typeface="Public Sans" pitchFamily="2" charset="0"/>
            </a:endParaRPr>
          </a:p>
          <a:p>
            <a:pPr marL="285750" marR="0" lvl="1" indent="-285750" algn="l" defTabSz="914400" rtl="0" eaLnBrk="1" fontAlgn="auto" latinLnBrk="0" hangingPunct="1">
              <a:lnSpc>
                <a:spcPct val="120000"/>
              </a:lnSpc>
              <a:spcBef>
                <a:spcPts val="10"/>
              </a:spcBef>
              <a:spcAft>
                <a:spcPts val="0"/>
              </a:spcAft>
              <a:buClr>
                <a:srgbClr val="2EC99B"/>
              </a:buClr>
              <a:buSzPts val="1600"/>
              <a:buFont typeface="Arial"/>
              <a:buChar char="•"/>
              <a:tabLst/>
              <a:defRPr/>
            </a:pPr>
            <a:r>
              <a:rPr lang="en-US" dirty="0">
                <a:solidFill>
                  <a:srgbClr val="FFFFFF">
                    <a:lumMod val="50000"/>
                  </a:srgbClr>
                </a:solidFill>
                <a:latin typeface="Public Sans" pitchFamily="2" charset="0"/>
              </a:rPr>
              <a:t>What is primary hypotheses of interest – superiority, equivalence, non-inferiority, </a:t>
            </a:r>
            <a:r>
              <a:rPr lang="en-US" dirty="0" err="1">
                <a:solidFill>
                  <a:srgbClr val="FFFFFF">
                    <a:lumMod val="50000"/>
                  </a:srgbClr>
                </a:solidFill>
                <a:latin typeface="Public Sans" pitchFamily="2" charset="0"/>
              </a:rPr>
              <a:t>supersuperiority</a:t>
            </a:r>
            <a:r>
              <a:rPr lang="en-US" dirty="0">
                <a:solidFill>
                  <a:srgbClr val="FFFFFF">
                    <a:lumMod val="50000"/>
                  </a:srgbClr>
                </a:solidFill>
                <a:latin typeface="Public Sans" pitchFamily="2" charset="0"/>
              </a:rPr>
              <a:t>?</a:t>
            </a:r>
          </a:p>
          <a:p>
            <a:pPr marL="285750" marR="0" lvl="1" indent="-285750" algn="l" defTabSz="914400" rtl="0" eaLnBrk="1" fontAlgn="auto" latinLnBrk="0" hangingPunct="1">
              <a:lnSpc>
                <a:spcPct val="120000"/>
              </a:lnSpc>
              <a:spcBef>
                <a:spcPts val="10"/>
              </a:spcBef>
              <a:spcAft>
                <a:spcPts val="0"/>
              </a:spcAft>
              <a:buClr>
                <a:srgbClr val="2EC99B"/>
              </a:buClr>
              <a:buSzPts val="1600"/>
              <a:buFont typeface="Arial"/>
              <a:buChar char="•"/>
              <a:tabLst/>
              <a:defRPr/>
            </a:pPr>
            <a:r>
              <a:rPr lang="en-US" dirty="0">
                <a:solidFill>
                  <a:srgbClr val="FFFFFF">
                    <a:lumMod val="50000"/>
                  </a:srgbClr>
                </a:solidFill>
                <a:latin typeface="Public Sans" pitchFamily="2" charset="0"/>
              </a:rPr>
              <a:t>If multiple tests how will trial “success” be defined – all win (conjunctive), one wins (disjunctive), marginal?</a:t>
            </a:r>
          </a:p>
          <a:p>
            <a:pPr marL="285750" marR="0" lvl="1" indent="-285750" algn="l" defTabSz="914400" rtl="0" eaLnBrk="1" fontAlgn="auto" latinLnBrk="0" hangingPunct="1">
              <a:lnSpc>
                <a:spcPct val="120000"/>
              </a:lnSpc>
              <a:spcBef>
                <a:spcPts val="10"/>
              </a:spcBef>
              <a:spcAft>
                <a:spcPts val="0"/>
              </a:spcAft>
              <a:buClr>
                <a:srgbClr val="2EC99B"/>
              </a:buClr>
              <a:buSzPts val="1600"/>
              <a:buFont typeface="Arial"/>
              <a:buChar char="•"/>
              <a:tabLst/>
              <a:defRPr/>
            </a:pPr>
            <a:r>
              <a:rPr lang="en-US" dirty="0">
                <a:solidFill>
                  <a:srgbClr val="FFFFFF">
                    <a:lumMod val="50000"/>
                  </a:srgbClr>
                </a:solidFill>
                <a:latin typeface="Public Sans" pitchFamily="2" charset="0"/>
              </a:rPr>
              <a:t>If multiple comparisons, which strategy considered for controlling Type I error? FWER/FDR/other approach?</a:t>
            </a:r>
          </a:p>
          <a:p>
            <a:pPr marL="285750" marR="0" lvl="1" indent="-285750" algn="l" defTabSz="914400" rtl="0" eaLnBrk="1" fontAlgn="auto" latinLnBrk="0" hangingPunct="1">
              <a:lnSpc>
                <a:spcPct val="120000"/>
              </a:lnSpc>
              <a:spcBef>
                <a:spcPts val="10"/>
              </a:spcBef>
              <a:spcAft>
                <a:spcPts val="0"/>
              </a:spcAft>
              <a:buClr>
                <a:srgbClr val="2EC99B"/>
              </a:buClr>
              <a:buSzPts val="1600"/>
              <a:buFont typeface="Arial"/>
              <a:buChar char="•"/>
              <a:tabLst/>
              <a:defRPr/>
            </a:pPr>
            <a:endParaRPr lang="en-US" dirty="0">
              <a:solidFill>
                <a:srgbClr val="FFFFFF">
                  <a:lumMod val="50000"/>
                </a:srgbClr>
              </a:solidFill>
              <a:latin typeface="Public Sans" pitchFamily="2" charset="0"/>
            </a:endParaRPr>
          </a:p>
          <a:p>
            <a:pPr marL="0"/>
            <a:r>
              <a:rPr lang="en-US" b="1" dirty="0">
                <a:latin typeface="Public Sans" pitchFamily="2" charset="0"/>
              </a:rPr>
              <a:t>4) Trials Design Considerations</a:t>
            </a:r>
            <a:endParaRPr lang="en-US" dirty="0">
              <a:latin typeface="Public Sans" pitchFamily="2" charset="0"/>
            </a:endParaRPr>
          </a:p>
          <a:p>
            <a:pPr marL="285750" marR="0" lvl="1" indent="-285750" algn="l" defTabSz="914400" rtl="0" eaLnBrk="1" fontAlgn="auto" latinLnBrk="0" hangingPunct="1">
              <a:lnSpc>
                <a:spcPct val="120000"/>
              </a:lnSpc>
              <a:spcBef>
                <a:spcPts val="10"/>
              </a:spcBef>
              <a:spcAft>
                <a:spcPts val="0"/>
              </a:spcAft>
              <a:buClr>
                <a:srgbClr val="2EC99B"/>
              </a:buClr>
              <a:buSzPts val="1600"/>
              <a:buFont typeface="Arial"/>
              <a:buChar char="•"/>
              <a:tabLst/>
              <a:defRPr/>
            </a:pPr>
            <a:r>
              <a:rPr lang="en-US" dirty="0">
                <a:solidFill>
                  <a:srgbClr val="FFFFFF">
                    <a:lumMod val="50000"/>
                  </a:srgbClr>
                </a:solidFill>
                <a:latin typeface="Public Sans" pitchFamily="2" charset="0"/>
              </a:rPr>
              <a:t>Which trial design can provide information required? Parallel, cross-over, single-arm, multiple arms?</a:t>
            </a:r>
          </a:p>
          <a:p>
            <a:pPr marL="285750" marR="0" lvl="1" indent="-285750" algn="l" defTabSz="914400" rtl="0" eaLnBrk="1" fontAlgn="auto" latinLnBrk="0" hangingPunct="1">
              <a:lnSpc>
                <a:spcPct val="120000"/>
              </a:lnSpc>
              <a:spcBef>
                <a:spcPts val="10"/>
              </a:spcBef>
              <a:spcAft>
                <a:spcPts val="0"/>
              </a:spcAft>
              <a:buClr>
                <a:srgbClr val="2EC99B"/>
              </a:buClr>
              <a:buSzPts val="1600"/>
              <a:buFont typeface="Arial"/>
              <a:buChar char="•"/>
              <a:tabLst/>
              <a:defRPr/>
            </a:pPr>
            <a:r>
              <a:rPr lang="en-US" dirty="0">
                <a:solidFill>
                  <a:srgbClr val="FFFFFF">
                    <a:lumMod val="50000"/>
                  </a:srgbClr>
                </a:solidFill>
                <a:latin typeface="Public Sans" pitchFamily="2" charset="0"/>
              </a:rPr>
              <a:t>How does trial design effect efficiency and constrain possible inferences that can be made?</a:t>
            </a:r>
          </a:p>
          <a:p>
            <a:pPr marL="285750" marR="0" lvl="1" indent="-285750" algn="l" defTabSz="914400" rtl="0" eaLnBrk="1" fontAlgn="auto" latinLnBrk="0" hangingPunct="1">
              <a:lnSpc>
                <a:spcPct val="120000"/>
              </a:lnSpc>
              <a:spcBef>
                <a:spcPts val="10"/>
              </a:spcBef>
              <a:spcAft>
                <a:spcPts val="0"/>
              </a:spcAft>
              <a:buClr>
                <a:srgbClr val="2EC99B"/>
              </a:buClr>
              <a:buSzPts val="1600"/>
              <a:buFont typeface="Arial"/>
              <a:buChar char="•"/>
              <a:tabLst/>
              <a:defRPr/>
            </a:pPr>
            <a:r>
              <a:rPr lang="en-US" dirty="0">
                <a:solidFill>
                  <a:srgbClr val="FFFFFF">
                    <a:lumMod val="50000"/>
                  </a:srgbClr>
                </a:solidFill>
                <a:latin typeface="Public Sans" pitchFamily="2" charset="0"/>
              </a:rPr>
              <a:t>If randomization required – Randomization Method? Randomization Level? How to maintain blind?</a:t>
            </a:r>
            <a:endParaRPr lang="en-US" dirty="0">
              <a:latin typeface="Public Sans" pitchFamily="2" charset="0"/>
            </a:endParaRPr>
          </a:p>
          <a:p>
            <a:pPr marL="457200" lvl="2" indent="0">
              <a:spcBef>
                <a:spcPts val="10"/>
              </a:spcBef>
              <a:buClr>
                <a:schemeClr val="accent2"/>
              </a:buClr>
            </a:pPr>
            <a:endParaRPr lang="en-US" dirty="0">
              <a:latin typeface="Public Sans" pitchFamily="2" charset="0"/>
            </a:endParaRPr>
          </a:p>
        </p:txBody>
      </p:sp>
    </p:spTree>
    <p:extLst>
      <p:ext uri="{BB962C8B-B14F-4D97-AF65-F5344CB8AC3E}">
        <p14:creationId xmlns:p14="http://schemas.microsoft.com/office/powerpoint/2010/main" val="35734553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D14098-E897-B294-36A8-7D2E774B742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B199566-1191-1BB4-DFA6-B542A1F93EB1}"/>
              </a:ext>
            </a:extLst>
          </p:cNvPr>
          <p:cNvSpPr>
            <a:spLocks noGrp="1"/>
          </p:cNvSpPr>
          <p:nvPr>
            <p:ph type="title"/>
          </p:nvPr>
        </p:nvSpPr>
        <p:spPr>
          <a:xfrm>
            <a:off x="630676" y="369049"/>
            <a:ext cx="11117263" cy="710648"/>
          </a:xfrm>
        </p:spPr>
        <p:txBody>
          <a:bodyPr/>
          <a:lstStyle/>
          <a:p>
            <a:r>
              <a:rPr lang="en-US" dirty="0"/>
              <a:t>Clinical Trial Considerations II</a:t>
            </a:r>
          </a:p>
        </p:txBody>
      </p:sp>
      <p:sp>
        <p:nvSpPr>
          <p:cNvPr id="3" name="Content Placeholder 2">
            <a:extLst>
              <a:ext uri="{FF2B5EF4-FFF2-40B4-BE49-F238E27FC236}">
                <a16:creationId xmlns:a16="http://schemas.microsoft.com/office/drawing/2014/main" id="{E62F15F6-8E9C-A984-7A4F-0D6F0B5ABD23}"/>
              </a:ext>
            </a:extLst>
          </p:cNvPr>
          <p:cNvSpPr>
            <a:spLocks noGrp="1"/>
          </p:cNvSpPr>
          <p:nvPr>
            <p:ph type="body" idx="1"/>
          </p:nvPr>
        </p:nvSpPr>
        <p:spPr>
          <a:xfrm>
            <a:off x="630676" y="1268102"/>
            <a:ext cx="10702047" cy="4953074"/>
          </a:xfrm>
        </p:spPr>
        <p:txBody>
          <a:bodyPr/>
          <a:lstStyle/>
          <a:p>
            <a:pPr marL="0"/>
            <a:r>
              <a:rPr lang="en-US" b="1" dirty="0">
                <a:latin typeface="Public Sans" pitchFamily="2" charset="0"/>
              </a:rPr>
              <a:t>5) Estimator/Effect Size/</a:t>
            </a:r>
            <a:r>
              <a:rPr lang="en-US" b="1" dirty="0" err="1">
                <a:latin typeface="Public Sans" pitchFamily="2" charset="0"/>
              </a:rPr>
              <a:t>Estimand</a:t>
            </a:r>
            <a:r>
              <a:rPr lang="en-US" b="1" dirty="0">
                <a:latin typeface="Public Sans" pitchFamily="2" charset="0"/>
              </a:rPr>
              <a:t> Considerations</a:t>
            </a:r>
            <a:endParaRPr lang="en-US" dirty="0">
              <a:latin typeface="Public Sans" pitchFamily="2" charset="0"/>
            </a:endParaRPr>
          </a:p>
          <a:p>
            <a:pPr marL="285750" marR="0" lvl="1" indent="-285750" algn="l" defTabSz="914400" rtl="0" eaLnBrk="1" fontAlgn="auto" latinLnBrk="0" hangingPunct="1">
              <a:lnSpc>
                <a:spcPct val="120000"/>
              </a:lnSpc>
              <a:spcBef>
                <a:spcPts val="10"/>
              </a:spcBef>
              <a:spcAft>
                <a:spcPts val="0"/>
              </a:spcAft>
              <a:buClr>
                <a:srgbClr val="2EC99B"/>
              </a:buClr>
              <a:buSzPts val="1600"/>
              <a:buFont typeface="Arial"/>
              <a:buChar char="•"/>
              <a:tabLst/>
              <a:defRPr/>
            </a:pPr>
            <a:r>
              <a:rPr kumimoji="0" lang="en-US" sz="1600" b="0" i="0" u="none" strike="noStrike" kern="0" cap="none" spc="0" normalizeH="0" baseline="0" noProof="0" dirty="0" err="1">
                <a:ln>
                  <a:noFill/>
                </a:ln>
                <a:solidFill>
                  <a:srgbClr val="FFFFFF">
                    <a:lumMod val="50000"/>
                  </a:srgbClr>
                </a:solidFill>
                <a:effectLst/>
                <a:uLnTx/>
                <a:uFillTx/>
                <a:latin typeface="Public Sans" pitchFamily="2" charset="0"/>
                <a:sym typeface="Public Sans Light"/>
              </a:rPr>
              <a:t>Estimand</a:t>
            </a:r>
            <a:r>
              <a:rPr kumimoji="0" lang="en-US" sz="1600" b="0" i="0" u="none" strike="noStrike" kern="0" cap="none" spc="0" normalizeH="0" baseline="0" noProof="0" dirty="0">
                <a:ln>
                  <a:noFill/>
                </a:ln>
                <a:solidFill>
                  <a:srgbClr val="FFFFFF">
                    <a:lumMod val="50000"/>
                  </a:srgbClr>
                </a:solidFill>
                <a:effectLst/>
                <a:uLnTx/>
                <a:uFillTx/>
                <a:latin typeface="Public Sans" pitchFamily="2" charset="0"/>
                <a:sym typeface="Public Sans Light"/>
              </a:rPr>
              <a:t> strategy – treatment, while-on-treatment, hypothetical? Approach for missing data and other ICE?</a:t>
            </a:r>
          </a:p>
          <a:p>
            <a:pPr marL="285750" lvl="1" indent="-285750">
              <a:spcBef>
                <a:spcPts val="10"/>
              </a:spcBef>
              <a:buClr>
                <a:srgbClr val="2EC99B"/>
              </a:buClr>
              <a:defRPr/>
            </a:pPr>
            <a:r>
              <a:rPr lang="en-US" dirty="0">
                <a:solidFill>
                  <a:srgbClr val="FFFFFF">
                    <a:lumMod val="50000"/>
                  </a:srgbClr>
                </a:solidFill>
                <a:latin typeface="Public Sans" pitchFamily="2" charset="0"/>
              </a:rPr>
              <a:t>What estimator most appropriate? How robust is it? </a:t>
            </a:r>
            <a:r>
              <a:rPr lang="en-US" dirty="0" err="1">
                <a:solidFill>
                  <a:srgbClr val="FFFFFF">
                    <a:lumMod val="50000"/>
                  </a:srgbClr>
                </a:solidFill>
                <a:latin typeface="Public Sans" pitchFamily="2" charset="0"/>
              </a:rPr>
              <a:t>Estimand</a:t>
            </a:r>
            <a:r>
              <a:rPr lang="en-US" dirty="0">
                <a:solidFill>
                  <a:srgbClr val="FFFFFF">
                    <a:lumMod val="50000"/>
                  </a:srgbClr>
                </a:solidFill>
                <a:latin typeface="Public Sans" pitchFamily="2" charset="0"/>
              </a:rPr>
              <a:t> -&gt; Estimator – Estimate mapping sensible? </a:t>
            </a:r>
          </a:p>
          <a:p>
            <a:pPr marL="0" marR="0" lvl="1" indent="0" algn="l" defTabSz="914400" rtl="0" eaLnBrk="1" fontAlgn="auto" latinLnBrk="0" hangingPunct="1">
              <a:lnSpc>
                <a:spcPct val="120000"/>
              </a:lnSpc>
              <a:spcBef>
                <a:spcPts val="10"/>
              </a:spcBef>
              <a:spcAft>
                <a:spcPts val="0"/>
              </a:spcAft>
              <a:buClr>
                <a:srgbClr val="2EC99B"/>
              </a:buClr>
              <a:buSzPts val="1600"/>
              <a:buNone/>
              <a:tabLst/>
              <a:defRPr/>
            </a:pPr>
            <a:endParaRPr lang="en-US" dirty="0">
              <a:solidFill>
                <a:srgbClr val="FFFFFF">
                  <a:lumMod val="50000"/>
                </a:srgbClr>
              </a:solidFill>
              <a:latin typeface="Public Sans" pitchFamily="2" charset="0"/>
            </a:endParaRPr>
          </a:p>
          <a:p>
            <a:pPr marL="0"/>
            <a:r>
              <a:rPr lang="en-US" b="1" dirty="0">
                <a:latin typeface="Public Sans" pitchFamily="2" charset="0"/>
              </a:rPr>
              <a:t>6) Statistical Model/Test Considerations</a:t>
            </a:r>
            <a:endParaRPr lang="en-US" dirty="0">
              <a:latin typeface="Public Sans" pitchFamily="2" charset="0"/>
            </a:endParaRPr>
          </a:p>
          <a:p>
            <a:pPr marL="285750" marR="0" lvl="1" indent="-285750" algn="l" defTabSz="914400" rtl="0" eaLnBrk="1" fontAlgn="auto" latinLnBrk="0" hangingPunct="1">
              <a:lnSpc>
                <a:spcPct val="120000"/>
              </a:lnSpc>
              <a:spcBef>
                <a:spcPts val="10"/>
              </a:spcBef>
              <a:spcAft>
                <a:spcPts val="0"/>
              </a:spcAft>
              <a:buClr>
                <a:srgbClr val="2EC99B"/>
              </a:buClr>
              <a:buSzPts val="1600"/>
              <a:buFont typeface="Arial"/>
              <a:buChar char="•"/>
              <a:tabLst/>
              <a:defRPr/>
            </a:pPr>
            <a:r>
              <a:rPr lang="en-US" dirty="0">
                <a:solidFill>
                  <a:srgbClr val="FFFFFF">
                    <a:lumMod val="50000"/>
                  </a:srgbClr>
                </a:solidFill>
                <a:latin typeface="Public Sans" pitchFamily="2" charset="0"/>
              </a:rPr>
              <a:t>Which statistical model most appropriate - choice based on endpoint, trial design, </a:t>
            </a:r>
            <a:r>
              <a:rPr lang="en-US" dirty="0" err="1">
                <a:solidFill>
                  <a:srgbClr val="FFFFFF">
                    <a:lumMod val="50000"/>
                  </a:srgbClr>
                </a:solidFill>
                <a:latin typeface="Public Sans" pitchFamily="2" charset="0"/>
              </a:rPr>
              <a:t>estimand</a:t>
            </a:r>
            <a:r>
              <a:rPr lang="en-US" dirty="0">
                <a:solidFill>
                  <a:srgbClr val="FFFFFF">
                    <a:lumMod val="50000"/>
                  </a:srgbClr>
                </a:solidFill>
                <a:latin typeface="Public Sans" pitchFamily="2" charset="0"/>
              </a:rPr>
              <a:t> strategy etc.?</a:t>
            </a:r>
          </a:p>
          <a:p>
            <a:pPr marL="285750" marR="0" lvl="1" indent="-285750" algn="l" defTabSz="914400" rtl="0" eaLnBrk="1" fontAlgn="auto" latinLnBrk="0" hangingPunct="1">
              <a:lnSpc>
                <a:spcPct val="120000"/>
              </a:lnSpc>
              <a:spcBef>
                <a:spcPts val="10"/>
              </a:spcBef>
              <a:spcAft>
                <a:spcPts val="0"/>
              </a:spcAft>
              <a:buClr>
                <a:srgbClr val="2EC99B"/>
              </a:buClr>
              <a:buSzPts val="1600"/>
              <a:buFont typeface="Arial"/>
              <a:buChar char="•"/>
              <a:tabLst/>
              <a:defRPr/>
            </a:pPr>
            <a:r>
              <a:rPr lang="en-US" dirty="0">
                <a:solidFill>
                  <a:srgbClr val="FFFFFF">
                    <a:lumMod val="50000"/>
                  </a:srgbClr>
                </a:solidFill>
                <a:latin typeface="Public Sans" pitchFamily="2" charset="0"/>
              </a:rPr>
              <a:t>How efficient is model vs alternative?  Which approaches to compare methods (power calc., simulation etc.)?</a:t>
            </a:r>
          </a:p>
          <a:p>
            <a:pPr marL="285750" marR="0" lvl="1" indent="-285750" algn="l" defTabSz="914400" rtl="0" eaLnBrk="1" fontAlgn="auto" latinLnBrk="0" hangingPunct="1">
              <a:lnSpc>
                <a:spcPct val="120000"/>
              </a:lnSpc>
              <a:spcBef>
                <a:spcPts val="10"/>
              </a:spcBef>
              <a:spcAft>
                <a:spcPts val="0"/>
              </a:spcAft>
              <a:buClr>
                <a:srgbClr val="2EC99B"/>
              </a:buClr>
              <a:buSzPts val="1600"/>
              <a:buFont typeface="Arial"/>
              <a:buChar char="•"/>
              <a:tabLst/>
              <a:defRPr/>
            </a:pPr>
            <a:r>
              <a:rPr lang="en-US" dirty="0">
                <a:solidFill>
                  <a:srgbClr val="FFFFFF">
                    <a:lumMod val="50000"/>
                  </a:srgbClr>
                </a:solidFill>
                <a:latin typeface="Public Sans" pitchFamily="2" charset="0"/>
              </a:rPr>
              <a:t>How robust is model to assumptions/misspecification/trial deviations? Options/tuning parameter values?</a:t>
            </a:r>
          </a:p>
          <a:p>
            <a:pPr marL="285750" marR="0" lvl="1" indent="-285750" algn="l" defTabSz="914400" rtl="0" eaLnBrk="1" fontAlgn="auto" latinLnBrk="0" hangingPunct="1">
              <a:lnSpc>
                <a:spcPct val="120000"/>
              </a:lnSpc>
              <a:spcBef>
                <a:spcPts val="10"/>
              </a:spcBef>
              <a:spcAft>
                <a:spcPts val="0"/>
              </a:spcAft>
              <a:buClr>
                <a:srgbClr val="2EC99B"/>
              </a:buClr>
              <a:buSzPts val="1600"/>
              <a:buFont typeface="Arial"/>
              <a:buChar char="•"/>
              <a:tabLst/>
              <a:defRPr/>
            </a:pPr>
            <a:endParaRPr lang="en-US" dirty="0">
              <a:solidFill>
                <a:srgbClr val="FFFFFF">
                  <a:lumMod val="50000"/>
                </a:srgbClr>
              </a:solidFill>
              <a:latin typeface="Public Sans" pitchFamily="2" charset="0"/>
            </a:endParaRPr>
          </a:p>
          <a:p>
            <a:pPr marL="0"/>
            <a:r>
              <a:rPr lang="en-US" b="1" dirty="0">
                <a:latin typeface="Public Sans" pitchFamily="2" charset="0"/>
              </a:rPr>
              <a:t>7) Advanced Trial Aspects</a:t>
            </a:r>
            <a:endParaRPr lang="en-US" dirty="0">
              <a:latin typeface="Public Sans" pitchFamily="2" charset="0"/>
            </a:endParaRPr>
          </a:p>
          <a:p>
            <a:pPr marL="285750" marR="0" lvl="1" indent="-285750" algn="l" defTabSz="914400" rtl="0" eaLnBrk="1" fontAlgn="auto" latinLnBrk="0" hangingPunct="1">
              <a:lnSpc>
                <a:spcPct val="120000"/>
              </a:lnSpc>
              <a:spcBef>
                <a:spcPts val="10"/>
              </a:spcBef>
              <a:spcAft>
                <a:spcPts val="0"/>
              </a:spcAft>
              <a:buClr>
                <a:srgbClr val="2EC99B"/>
              </a:buClr>
              <a:buSzPts val="1600"/>
              <a:buFont typeface="Arial"/>
              <a:buChar char="•"/>
              <a:tabLst/>
              <a:defRPr/>
            </a:pPr>
            <a:r>
              <a:rPr lang="en-US" dirty="0">
                <a:solidFill>
                  <a:srgbClr val="FFFFFF">
                    <a:lumMod val="50000"/>
                  </a:srgbClr>
                </a:solidFill>
                <a:latin typeface="Public Sans" pitchFamily="2" charset="0"/>
              </a:rPr>
              <a:t>Adaptive Design – what will adaptions be? What will be decision criteria for adaptations? How to integrate into logistics of trial (e.g. effect on DMC)? How to justify value and statistical validity (via simulation)?</a:t>
            </a:r>
          </a:p>
          <a:p>
            <a:pPr marL="285750" marR="0" lvl="1" indent="-285750" algn="l" defTabSz="914400" rtl="0" eaLnBrk="1" fontAlgn="auto" latinLnBrk="0" hangingPunct="1">
              <a:lnSpc>
                <a:spcPct val="120000"/>
              </a:lnSpc>
              <a:spcBef>
                <a:spcPts val="10"/>
              </a:spcBef>
              <a:spcAft>
                <a:spcPts val="0"/>
              </a:spcAft>
              <a:buClr>
                <a:srgbClr val="2EC99B"/>
              </a:buClr>
              <a:buSzPts val="1600"/>
              <a:buFont typeface="Arial"/>
              <a:buChar char="•"/>
              <a:tabLst/>
              <a:defRPr/>
            </a:pPr>
            <a:r>
              <a:rPr lang="en-US" dirty="0">
                <a:solidFill>
                  <a:srgbClr val="FFFFFF">
                    <a:lumMod val="50000"/>
                  </a:srgbClr>
                </a:solidFill>
                <a:latin typeface="Public Sans" pitchFamily="2" charset="0"/>
              </a:rPr>
              <a:t>Bayesian aspects – how to define prior and justification (e.g. data, elicitation)? Verifying type I error?</a:t>
            </a:r>
          </a:p>
          <a:p>
            <a:pPr marL="285750" marR="0" lvl="1" indent="-285750" algn="l" defTabSz="914400" rtl="0" eaLnBrk="1" fontAlgn="auto" latinLnBrk="0" hangingPunct="1">
              <a:lnSpc>
                <a:spcPct val="120000"/>
              </a:lnSpc>
              <a:spcBef>
                <a:spcPts val="10"/>
              </a:spcBef>
              <a:spcAft>
                <a:spcPts val="0"/>
              </a:spcAft>
              <a:buClr>
                <a:srgbClr val="2EC99B"/>
              </a:buClr>
              <a:buSzPts val="1600"/>
              <a:buFont typeface="Arial"/>
              <a:buChar char="•"/>
              <a:tabLst/>
              <a:defRPr/>
            </a:pPr>
            <a:r>
              <a:rPr lang="en-US" dirty="0">
                <a:solidFill>
                  <a:srgbClr val="FFFFFF">
                    <a:lumMod val="50000"/>
                  </a:srgbClr>
                </a:solidFill>
                <a:latin typeface="Public Sans" pitchFamily="2" charset="0"/>
              </a:rPr>
              <a:t>How will engage with stakeholders (e.g. FDA) – understand requirements/preferences? e.g. pre-specification</a:t>
            </a:r>
          </a:p>
          <a:p>
            <a:pPr marL="285750" marR="0" lvl="1" indent="-285750" algn="l" defTabSz="914400" rtl="0" eaLnBrk="1" fontAlgn="auto" latinLnBrk="0" hangingPunct="1">
              <a:lnSpc>
                <a:spcPct val="120000"/>
              </a:lnSpc>
              <a:spcBef>
                <a:spcPts val="10"/>
              </a:spcBef>
              <a:spcAft>
                <a:spcPts val="0"/>
              </a:spcAft>
              <a:buClr>
                <a:srgbClr val="2EC99B"/>
              </a:buClr>
              <a:buSzPts val="1600"/>
              <a:buFont typeface="Arial"/>
              <a:buChar char="•"/>
              <a:tabLst/>
              <a:defRPr/>
            </a:pPr>
            <a:endParaRPr lang="en-US" dirty="0">
              <a:solidFill>
                <a:srgbClr val="FFFFFF">
                  <a:lumMod val="50000"/>
                </a:srgbClr>
              </a:solidFill>
              <a:latin typeface="Public Sans" pitchFamily="2" charset="0"/>
            </a:endParaRPr>
          </a:p>
          <a:p>
            <a:pPr marL="0"/>
            <a:r>
              <a:rPr lang="en-US" b="1" dirty="0">
                <a:latin typeface="Public Sans" pitchFamily="2" charset="0"/>
              </a:rPr>
              <a:t>8) Sample Size</a:t>
            </a:r>
            <a:endParaRPr lang="en-US" dirty="0">
              <a:latin typeface="Public Sans" pitchFamily="2" charset="0"/>
            </a:endParaRPr>
          </a:p>
          <a:p>
            <a:pPr marL="285750" marR="0" lvl="1" indent="-285750" algn="l" defTabSz="914400" rtl="0" eaLnBrk="1" fontAlgn="auto" latinLnBrk="0" hangingPunct="1">
              <a:lnSpc>
                <a:spcPct val="120000"/>
              </a:lnSpc>
              <a:spcBef>
                <a:spcPts val="10"/>
              </a:spcBef>
              <a:spcAft>
                <a:spcPts val="0"/>
              </a:spcAft>
              <a:buClr>
                <a:srgbClr val="2EC99B"/>
              </a:buClr>
              <a:buSzPts val="1600"/>
              <a:buFont typeface="Arial"/>
              <a:buChar char="•"/>
              <a:tabLst/>
              <a:defRPr/>
            </a:pPr>
            <a:r>
              <a:rPr lang="en-US" dirty="0">
                <a:solidFill>
                  <a:srgbClr val="FFFFFF">
                    <a:lumMod val="50000"/>
                  </a:srgbClr>
                </a:solidFill>
                <a:latin typeface="Public Sans" pitchFamily="2" charset="0"/>
              </a:rPr>
              <a:t>Will trial have enough patients to provide valid answers (e.g. avoid Type S/M errors)? If sample size based on practical constraints can you justify findable effect size?</a:t>
            </a:r>
          </a:p>
          <a:p>
            <a:pPr marL="285750" marR="0" lvl="1" indent="-285750" algn="l" defTabSz="914400" rtl="0" eaLnBrk="1" fontAlgn="auto" latinLnBrk="0" hangingPunct="1">
              <a:lnSpc>
                <a:spcPct val="120000"/>
              </a:lnSpc>
              <a:spcBef>
                <a:spcPts val="10"/>
              </a:spcBef>
              <a:spcAft>
                <a:spcPts val="0"/>
              </a:spcAft>
              <a:buClr>
                <a:srgbClr val="2EC99B"/>
              </a:buClr>
              <a:buSzPts val="1600"/>
              <a:buFont typeface="Arial"/>
              <a:buChar char="•"/>
              <a:tabLst/>
              <a:defRPr/>
            </a:pPr>
            <a:r>
              <a:rPr lang="en-US" dirty="0">
                <a:solidFill>
                  <a:srgbClr val="FFFFFF">
                    <a:lumMod val="50000"/>
                  </a:srgbClr>
                </a:solidFill>
                <a:latin typeface="Public Sans" pitchFamily="2" charset="0"/>
              </a:rPr>
              <a:t>Do you have strategy to maximize and track recruitment? Can you increase adherence during trial?</a:t>
            </a:r>
          </a:p>
          <a:p>
            <a:pPr marL="0" marR="0" lvl="1" indent="0" algn="l" defTabSz="914400" rtl="0" eaLnBrk="1" fontAlgn="auto" latinLnBrk="0" hangingPunct="1">
              <a:lnSpc>
                <a:spcPct val="120000"/>
              </a:lnSpc>
              <a:spcBef>
                <a:spcPts val="10"/>
              </a:spcBef>
              <a:spcAft>
                <a:spcPts val="0"/>
              </a:spcAft>
              <a:buClr>
                <a:srgbClr val="2EC99B"/>
              </a:buClr>
              <a:buSzPts val="1600"/>
              <a:buNone/>
              <a:tabLst/>
              <a:defRPr/>
            </a:pPr>
            <a:endParaRPr lang="en-US" dirty="0">
              <a:solidFill>
                <a:srgbClr val="FFFFFF">
                  <a:lumMod val="50000"/>
                </a:srgbClr>
              </a:solidFill>
              <a:latin typeface="Public Sans" pitchFamily="2" charset="0"/>
            </a:endParaRPr>
          </a:p>
        </p:txBody>
      </p:sp>
    </p:spTree>
    <p:extLst>
      <p:ext uri="{BB962C8B-B14F-4D97-AF65-F5344CB8AC3E}">
        <p14:creationId xmlns:p14="http://schemas.microsoft.com/office/powerpoint/2010/main" val="1686451481"/>
      </p:ext>
    </p:extLst>
  </p:cSld>
  <p:clrMapOvr>
    <a:masterClrMapping/>
  </p:clrMapOvr>
</p:sld>
</file>

<file path=ppt/theme/theme1.xml><?xml version="1.0" encoding="utf-8"?>
<a:theme xmlns:a="http://schemas.openxmlformats.org/drawingml/2006/main" name="Office Theme">
  <a:themeElements>
    <a:clrScheme name="Dotmatics 1">
      <a:dk1>
        <a:srgbClr val="152430"/>
      </a:dk1>
      <a:lt1>
        <a:srgbClr val="FFFFFF"/>
      </a:lt1>
      <a:dk2>
        <a:srgbClr val="BAC0B8"/>
      </a:dk2>
      <a:lt2>
        <a:srgbClr val="DBDFD4"/>
      </a:lt2>
      <a:accent1>
        <a:srgbClr val="152430"/>
      </a:accent1>
      <a:accent2>
        <a:srgbClr val="2EC99B"/>
      </a:accent2>
      <a:accent3>
        <a:srgbClr val="C6C39E"/>
      </a:accent3>
      <a:accent4>
        <a:srgbClr val="907680"/>
      </a:accent4>
      <a:accent5>
        <a:srgbClr val="BAC0B8"/>
      </a:accent5>
      <a:accent6>
        <a:srgbClr val="DBDFD4"/>
      </a:accent6>
      <a:hlink>
        <a:srgbClr val="702636"/>
      </a:hlink>
      <a:folHlink>
        <a:srgbClr val="9475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12605</TotalTime>
  <Words>4423</Words>
  <Application>Microsoft Office PowerPoint</Application>
  <PresentationFormat>Widescreen</PresentationFormat>
  <Paragraphs>334</Paragraphs>
  <Slides>23</Slides>
  <Notes>20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23</vt:i4>
      </vt:variant>
    </vt:vector>
  </HeadingPairs>
  <TitlesOfParts>
    <vt:vector size="33" baseType="lpstr">
      <vt:lpstr>Public Sans SemiBold</vt:lpstr>
      <vt:lpstr>Public Sans ExtraLight</vt:lpstr>
      <vt:lpstr>Public Sans</vt:lpstr>
      <vt:lpstr>Public Sans Medium</vt:lpstr>
      <vt:lpstr>Arial</vt:lpstr>
      <vt:lpstr>Cambria Math</vt:lpstr>
      <vt:lpstr>Public Sans Light</vt:lpstr>
      <vt:lpstr>nimbus-sans-tw01con</vt:lpstr>
      <vt:lpstr>Calibri</vt:lpstr>
      <vt:lpstr>Office Theme</vt:lpstr>
      <vt:lpstr>Selecting the Right Clinical Trial Design</vt:lpstr>
      <vt:lpstr>PowerPoint Presentation</vt:lpstr>
      <vt:lpstr>PowerPoint Presentation</vt:lpstr>
      <vt:lpstr>PowerPoint Presentation</vt:lpstr>
      <vt:lpstr>nQuery Licensing nQuery operates on a tiered licensing model</vt:lpstr>
      <vt:lpstr>Clinical Trial Design Primer</vt:lpstr>
      <vt:lpstr>Clinical Trial Design</vt:lpstr>
      <vt:lpstr>Clinical Trial Considerations I</vt:lpstr>
      <vt:lpstr>Clinical Trial Considerations II</vt:lpstr>
      <vt:lpstr>Common Pitfalls</vt:lpstr>
      <vt:lpstr>Power as Trial Design Choice Tool</vt:lpstr>
      <vt:lpstr>Power as Design Choice Tool</vt:lpstr>
      <vt:lpstr>Two Sample t-test Example</vt:lpstr>
      <vt:lpstr>Trial Design Choice Power Summary</vt:lpstr>
      <vt:lpstr>Discussion and Conclusions</vt:lpstr>
      <vt:lpstr>nQuery 9.5 Update (June 2025)</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Liam</dc:creator>
  <cp:lastModifiedBy>Ronan Fitzpatrick</cp:lastModifiedBy>
  <cp:revision>64</cp:revision>
  <dcterms:modified xsi:type="dcterms:W3CDTF">2025-06-20T13:01:27Z</dcterms:modified>
</cp:coreProperties>
</file>