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909" r:id="rId2"/>
    <p:sldId id="952" r:id="rId3"/>
    <p:sldId id="462" r:id="rId4"/>
    <p:sldId id="464" r:id="rId5"/>
    <p:sldId id="717" r:id="rId6"/>
    <p:sldId id="941" r:id="rId7"/>
    <p:sldId id="948" r:id="rId8"/>
    <p:sldId id="919" r:id="rId9"/>
    <p:sldId id="972" r:id="rId10"/>
    <p:sldId id="949" r:id="rId11"/>
    <p:sldId id="976" r:id="rId12"/>
    <p:sldId id="914" r:id="rId13"/>
    <p:sldId id="973" r:id="rId14"/>
    <p:sldId id="974" r:id="rId15"/>
    <p:sldId id="265" r:id="rId16"/>
    <p:sldId id="959" r:id="rId17"/>
    <p:sldId id="944" r:id="rId18"/>
    <p:sldId id="912" r:id="rId19"/>
    <p:sldId id="916" r:id="rId20"/>
    <p:sldId id="971" r:id="rId21"/>
    <p:sldId id="975" r:id="rId22"/>
    <p:sldId id="930" r:id="rId23"/>
    <p:sldId id="969" r:id="rId24"/>
    <p:sldId id="910" r:id="rId25"/>
    <p:sldId id="907" r:id="rId26"/>
    <p:sldId id="945" r:id="rId27"/>
    <p:sldId id="977" r:id="rId28"/>
    <p:sldId id="9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4C3BA"/>
    <a:srgbClr val="3375BB"/>
    <a:srgbClr val="7F7F7F"/>
    <a:srgbClr val="00F285"/>
    <a:srgbClr val="2A78C0"/>
    <a:srgbClr val="545E5C"/>
    <a:srgbClr val="48BFD3"/>
    <a:srgbClr val="E85E29"/>
    <a:srgbClr val="44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66" d="100"/>
          <a:sy n="66" d="100"/>
        </p:scale>
        <p:origin x="84" y="696"/>
      </p:cViewPr>
      <p:guideLst>
        <p:guide orient="horz" pos="2772"/>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1D044-114E-40B3-8713-C567ABC5E8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E"/>
        </a:p>
      </dgm:t>
    </dgm:pt>
    <dgm:pt modelId="{4529B23A-C0E6-4DB8-98A4-D70268A6280D}">
      <dgm:prSet phldrT="[Text]"/>
      <dgm:spPr>
        <a:ln>
          <a:solidFill>
            <a:srgbClr val="64C3BA"/>
          </a:solidFill>
        </a:ln>
      </dgm:spPr>
      <dgm:t>
        <a:bodyPr/>
        <a:lstStyle/>
        <a:p>
          <a:r>
            <a:rPr lang="en-IE" dirty="0"/>
            <a:t>Establish safety, toxicity and tolerability profile (MTD) of candidate therapeutic</a:t>
          </a:r>
        </a:p>
      </dgm:t>
    </dgm:pt>
    <dgm:pt modelId="{1F39E914-B7C8-4CD3-A346-6255A74223ED}" type="parTrans" cxnId="{5CA369FB-9726-4F37-8C15-71C5F15B95FA}">
      <dgm:prSet/>
      <dgm:spPr/>
      <dgm:t>
        <a:bodyPr/>
        <a:lstStyle/>
        <a:p>
          <a:endParaRPr lang="en-IE"/>
        </a:p>
      </dgm:t>
    </dgm:pt>
    <dgm:pt modelId="{743AB1BE-6FA7-42D2-BCAE-9DA290CD7117}" type="sibTrans" cxnId="{5CA369FB-9726-4F37-8C15-71C5F15B95FA}">
      <dgm:prSet/>
      <dgm:spPr/>
      <dgm:t>
        <a:bodyPr/>
        <a:lstStyle/>
        <a:p>
          <a:endParaRPr lang="en-IE"/>
        </a:p>
      </dgm:t>
    </dgm:pt>
    <dgm:pt modelId="{C5A1EAB7-8F3A-4DB1-94F6-8FD0B921C7B8}">
      <dgm:prSet phldrT="[Text]"/>
      <dgm:spPr>
        <a:solidFill>
          <a:srgbClr val="64C3BA"/>
        </a:solidFill>
        <a:ln>
          <a:noFill/>
        </a:ln>
      </dgm:spPr>
      <dgm:t>
        <a:bodyPr/>
        <a:lstStyle/>
        <a:p>
          <a:r>
            <a:rPr lang="en-IE" b="1" dirty="0"/>
            <a:t>Phase II</a:t>
          </a:r>
        </a:p>
      </dgm:t>
    </dgm:pt>
    <dgm:pt modelId="{209A618F-4993-4F30-8A05-E4EC6151BD4C}" type="parTrans" cxnId="{5379503D-3CC3-4F9B-8B46-6B9182692BB4}">
      <dgm:prSet/>
      <dgm:spPr/>
      <dgm:t>
        <a:bodyPr/>
        <a:lstStyle/>
        <a:p>
          <a:endParaRPr lang="en-IE"/>
        </a:p>
      </dgm:t>
    </dgm:pt>
    <dgm:pt modelId="{0E526E9E-4901-4164-A149-D3E0A94FA217}" type="sibTrans" cxnId="{5379503D-3CC3-4F9B-8B46-6B9182692BB4}">
      <dgm:prSet/>
      <dgm:spPr>
        <a:solidFill>
          <a:schemeClr val="accent6">
            <a:lumMod val="40000"/>
            <a:lumOff val="60000"/>
          </a:schemeClr>
        </a:solidFill>
      </dgm:spPr>
      <dgm:t>
        <a:bodyPr/>
        <a:lstStyle/>
        <a:p>
          <a:endParaRPr lang="en-IE"/>
        </a:p>
      </dgm:t>
    </dgm:pt>
    <dgm:pt modelId="{54DE06EE-50CC-4094-AB3B-EE2595A8B995}">
      <dgm:prSet phldrT="[Text]"/>
      <dgm:spPr>
        <a:ln>
          <a:solidFill>
            <a:srgbClr val="64C3BA"/>
          </a:solidFill>
        </a:ln>
      </dgm:spPr>
      <dgm:t>
        <a:bodyPr/>
        <a:lstStyle/>
        <a:p>
          <a:r>
            <a:rPr lang="en-IE" dirty="0"/>
            <a:t>First target patient trials</a:t>
          </a:r>
        </a:p>
      </dgm:t>
    </dgm:pt>
    <dgm:pt modelId="{55449C7F-CF25-49F9-8943-CED9D734336D}" type="parTrans" cxnId="{56805987-40A6-4512-86FB-BFB8303F1BFB}">
      <dgm:prSet/>
      <dgm:spPr/>
      <dgm:t>
        <a:bodyPr/>
        <a:lstStyle/>
        <a:p>
          <a:endParaRPr lang="en-IE"/>
        </a:p>
      </dgm:t>
    </dgm:pt>
    <dgm:pt modelId="{05FDFE6A-3164-41F1-802A-92184270C421}" type="sibTrans" cxnId="{56805987-40A6-4512-86FB-BFB8303F1BFB}">
      <dgm:prSet/>
      <dgm:spPr/>
      <dgm:t>
        <a:bodyPr/>
        <a:lstStyle/>
        <a:p>
          <a:endParaRPr lang="en-IE"/>
        </a:p>
      </dgm:t>
    </dgm:pt>
    <dgm:pt modelId="{9D3CE41C-8B48-45E3-8B98-A8EF9F2702B9}">
      <dgm:prSet phldrT="[Text]"/>
      <dgm:spPr>
        <a:solidFill>
          <a:srgbClr val="64C3BA"/>
        </a:solidFill>
        <a:ln>
          <a:noFill/>
        </a:ln>
      </dgm:spPr>
      <dgm:t>
        <a:bodyPr/>
        <a:lstStyle/>
        <a:p>
          <a:r>
            <a:rPr lang="en-IE" b="1" dirty="0"/>
            <a:t>Phase IV </a:t>
          </a:r>
        </a:p>
      </dgm:t>
    </dgm:pt>
    <dgm:pt modelId="{B1467825-BADA-4434-8357-15CBB22F58E3}" type="parTrans" cxnId="{7D75BD11-C248-4E3F-80D6-83D4F9AB2382}">
      <dgm:prSet/>
      <dgm:spPr/>
      <dgm:t>
        <a:bodyPr/>
        <a:lstStyle/>
        <a:p>
          <a:endParaRPr lang="en-IE"/>
        </a:p>
      </dgm:t>
    </dgm:pt>
    <dgm:pt modelId="{DD8AF892-B713-4A81-92A3-E9D1F4012CA5}" type="sibTrans" cxnId="{7D75BD11-C248-4E3F-80D6-83D4F9AB2382}">
      <dgm:prSet/>
      <dgm:spPr/>
      <dgm:t>
        <a:bodyPr/>
        <a:lstStyle/>
        <a:p>
          <a:endParaRPr lang="en-IE"/>
        </a:p>
      </dgm:t>
    </dgm:pt>
    <dgm:pt modelId="{8F03D0C6-797A-4D07-A451-D6273E5A4379}">
      <dgm:prSet phldrT="[Text]"/>
      <dgm:spPr>
        <a:solidFill>
          <a:srgbClr val="64C3BA"/>
        </a:solidFill>
        <a:ln>
          <a:noFill/>
        </a:ln>
      </dgm:spPr>
      <dgm:t>
        <a:bodyPr/>
        <a:lstStyle/>
        <a:p>
          <a:r>
            <a:rPr lang="en-IE" b="1" dirty="0"/>
            <a:t>Phase III</a:t>
          </a:r>
        </a:p>
      </dgm:t>
    </dgm:pt>
    <dgm:pt modelId="{28956404-FC9E-418E-94E1-E06B35799F52}" type="parTrans" cxnId="{3C033195-EFC3-4636-9225-E53ED8670CD5}">
      <dgm:prSet/>
      <dgm:spPr/>
      <dgm:t>
        <a:bodyPr/>
        <a:lstStyle/>
        <a:p>
          <a:endParaRPr lang="en-IE"/>
        </a:p>
      </dgm:t>
    </dgm:pt>
    <dgm:pt modelId="{A2C35AE9-6CE3-4EAA-9380-6698B83048AF}" type="sibTrans" cxnId="{3C033195-EFC3-4636-9225-E53ED8670CD5}">
      <dgm:prSet/>
      <dgm:spPr>
        <a:solidFill>
          <a:schemeClr val="accent6">
            <a:lumMod val="40000"/>
            <a:lumOff val="60000"/>
          </a:schemeClr>
        </a:solidFill>
      </dgm:spPr>
      <dgm:t>
        <a:bodyPr/>
        <a:lstStyle/>
        <a:p>
          <a:endParaRPr lang="en-IE"/>
        </a:p>
      </dgm:t>
    </dgm:pt>
    <dgm:pt modelId="{02E79529-B5AE-4C82-B53D-B0FFF76A835B}">
      <dgm:prSet phldrT="[Text]"/>
      <dgm:spPr>
        <a:solidFill>
          <a:srgbClr val="64C3BA"/>
        </a:solidFill>
        <a:ln>
          <a:noFill/>
        </a:ln>
      </dgm:spPr>
      <dgm:t>
        <a:bodyPr/>
        <a:lstStyle/>
        <a:p>
          <a:r>
            <a:rPr lang="en-IE" b="1" dirty="0"/>
            <a:t>Pre-Clinical</a:t>
          </a:r>
        </a:p>
      </dgm:t>
    </dgm:pt>
    <dgm:pt modelId="{CF5A1120-0F24-499F-AB70-2B69CA1FAB73}" type="parTrans" cxnId="{59C52A34-4190-4DF9-8EA6-614A883C4652}">
      <dgm:prSet/>
      <dgm:spPr/>
      <dgm:t>
        <a:bodyPr/>
        <a:lstStyle/>
        <a:p>
          <a:endParaRPr lang="en-IE"/>
        </a:p>
      </dgm:t>
    </dgm:pt>
    <dgm:pt modelId="{7DB4B1CF-4587-41C7-8187-C016F102761C}" type="sibTrans" cxnId="{59C52A34-4190-4DF9-8EA6-614A883C4652}">
      <dgm:prSet/>
      <dgm:spPr>
        <a:solidFill>
          <a:schemeClr val="accent6">
            <a:lumMod val="40000"/>
            <a:lumOff val="60000"/>
          </a:schemeClr>
        </a:solidFill>
      </dgm:spPr>
      <dgm:t>
        <a:bodyPr/>
        <a:lstStyle/>
        <a:p>
          <a:endParaRPr lang="en-IE"/>
        </a:p>
      </dgm:t>
    </dgm:pt>
    <dgm:pt modelId="{468013BD-AA50-4AC5-869E-F96514CE8472}">
      <dgm:prSet phldrT="[Text]"/>
      <dgm:spPr>
        <a:ln>
          <a:solidFill>
            <a:srgbClr val="64C3BA"/>
          </a:solidFill>
        </a:ln>
      </dgm:spPr>
      <dgm:t>
        <a:bodyPr/>
        <a:lstStyle/>
        <a:p>
          <a:r>
            <a:rPr lang="en-IE" dirty="0"/>
            <a:t>Find candidate biologics, molecules and other therapies</a:t>
          </a:r>
        </a:p>
      </dgm:t>
    </dgm:pt>
    <dgm:pt modelId="{22557910-81C7-486E-A228-6ABFA3526F29}" type="parTrans" cxnId="{5C69A33A-FEC0-4D41-957D-0E48D0DC2D25}">
      <dgm:prSet/>
      <dgm:spPr/>
      <dgm:t>
        <a:bodyPr/>
        <a:lstStyle/>
        <a:p>
          <a:endParaRPr lang="en-IE"/>
        </a:p>
      </dgm:t>
    </dgm:pt>
    <dgm:pt modelId="{F496FA4A-4D32-447D-809A-CECA33F3FC6F}" type="sibTrans" cxnId="{5C69A33A-FEC0-4D41-957D-0E48D0DC2D25}">
      <dgm:prSet/>
      <dgm:spPr/>
      <dgm:t>
        <a:bodyPr/>
        <a:lstStyle/>
        <a:p>
          <a:endParaRPr lang="en-IE"/>
        </a:p>
      </dgm:t>
    </dgm:pt>
    <dgm:pt modelId="{84F59474-7B4B-4E9C-8010-8EEC6568DA63}">
      <dgm:prSet phldrT="[Text]"/>
      <dgm:spPr>
        <a:ln>
          <a:solidFill>
            <a:srgbClr val="64C3BA"/>
          </a:solidFill>
        </a:ln>
      </dgm:spPr>
      <dgm:t>
        <a:bodyPr/>
        <a:lstStyle/>
        <a:p>
          <a:r>
            <a:rPr lang="en-IE" dirty="0"/>
            <a:t>Pivotal trial(s) for regulatory approval in patients from target population</a:t>
          </a:r>
        </a:p>
      </dgm:t>
    </dgm:pt>
    <dgm:pt modelId="{818F2E2D-11F9-45A8-96DA-2465DD648BD9}" type="parTrans" cxnId="{9C5AA8E7-6E22-47B8-9466-D05FEE3513F0}">
      <dgm:prSet/>
      <dgm:spPr/>
      <dgm:t>
        <a:bodyPr/>
        <a:lstStyle/>
        <a:p>
          <a:endParaRPr lang="en-IE"/>
        </a:p>
      </dgm:t>
    </dgm:pt>
    <dgm:pt modelId="{E7AF158F-8E09-44F0-9FBC-13C7492E4D8F}" type="sibTrans" cxnId="{9C5AA8E7-6E22-47B8-9466-D05FEE3513F0}">
      <dgm:prSet/>
      <dgm:spPr/>
      <dgm:t>
        <a:bodyPr/>
        <a:lstStyle/>
        <a:p>
          <a:endParaRPr lang="en-IE"/>
        </a:p>
      </dgm:t>
    </dgm:pt>
    <dgm:pt modelId="{0E7CF578-7FDE-4820-91C1-C35278D9E5EF}">
      <dgm:prSet phldrT="[Text]"/>
      <dgm:spPr>
        <a:ln>
          <a:solidFill>
            <a:srgbClr val="64C3BA"/>
          </a:solidFill>
        </a:ln>
      </dgm:spPr>
      <dgm:t>
        <a:bodyPr/>
        <a:lstStyle/>
        <a:p>
          <a:endParaRPr lang="en-IE" dirty="0"/>
        </a:p>
      </dgm:t>
    </dgm:pt>
    <dgm:pt modelId="{70D43408-6208-4A73-92A7-734DB37BDF2B}" type="parTrans" cxnId="{C0C743B8-DFE3-4871-9018-7F5CD2548247}">
      <dgm:prSet/>
      <dgm:spPr/>
      <dgm:t>
        <a:bodyPr/>
        <a:lstStyle/>
        <a:p>
          <a:endParaRPr lang="en-IE"/>
        </a:p>
      </dgm:t>
    </dgm:pt>
    <dgm:pt modelId="{1E6ED51F-EE22-4FBB-935A-FFB148EF3E2A}" type="sibTrans" cxnId="{C0C743B8-DFE3-4871-9018-7F5CD2548247}">
      <dgm:prSet/>
      <dgm:spPr/>
      <dgm:t>
        <a:bodyPr/>
        <a:lstStyle/>
        <a:p>
          <a:endParaRPr lang="en-IE"/>
        </a:p>
      </dgm:t>
    </dgm:pt>
    <dgm:pt modelId="{43BC36BD-88A7-4B17-AA6A-D42D8315A85A}">
      <dgm:prSet phldrT="[Text]"/>
      <dgm:spPr>
        <a:ln>
          <a:solidFill>
            <a:srgbClr val="64C3BA"/>
          </a:solidFill>
        </a:ln>
      </dgm:spPr>
      <dgm:t>
        <a:bodyPr/>
        <a:lstStyle/>
        <a:p>
          <a:r>
            <a:rPr lang="en-IE" dirty="0"/>
            <a:t>Focus on rare or long-term safety effects of treatment</a:t>
          </a:r>
        </a:p>
      </dgm:t>
    </dgm:pt>
    <dgm:pt modelId="{0EB290AF-EAF8-440D-ABE9-AECFF5E4ACF9}" type="parTrans" cxnId="{2604D28B-C5D4-4B08-A894-B78427AD040E}">
      <dgm:prSet/>
      <dgm:spPr/>
      <dgm:t>
        <a:bodyPr/>
        <a:lstStyle/>
        <a:p>
          <a:endParaRPr lang="en-IE"/>
        </a:p>
      </dgm:t>
    </dgm:pt>
    <dgm:pt modelId="{9F7AA38F-DF08-4B7A-9817-AAE9EC5FC514}" type="sibTrans" cxnId="{2604D28B-C5D4-4B08-A894-B78427AD040E}">
      <dgm:prSet/>
      <dgm:spPr/>
      <dgm:t>
        <a:bodyPr/>
        <a:lstStyle/>
        <a:p>
          <a:endParaRPr lang="en-IE"/>
        </a:p>
      </dgm:t>
    </dgm:pt>
    <dgm:pt modelId="{3AB62E1A-6389-4B9C-B256-287E4984A11D}">
      <dgm:prSet phldrT="[Text]"/>
      <dgm:spPr>
        <a:solidFill>
          <a:srgbClr val="64C3BA"/>
        </a:solidFill>
        <a:ln>
          <a:noFill/>
        </a:ln>
      </dgm:spPr>
      <dgm:t>
        <a:bodyPr/>
        <a:lstStyle/>
        <a:p>
          <a:r>
            <a:rPr lang="en-IE" b="1"/>
            <a:t>Phase I</a:t>
          </a:r>
          <a:endParaRPr lang="en-IE" b="1" dirty="0"/>
        </a:p>
      </dgm:t>
    </dgm:pt>
    <dgm:pt modelId="{0E9FC4BE-8550-4EA4-AB29-DF4FF22C9FFE}" type="parTrans" cxnId="{1A6EC1E1-5303-4532-A860-6530BCD059A7}">
      <dgm:prSet/>
      <dgm:spPr/>
      <dgm:t>
        <a:bodyPr/>
        <a:lstStyle/>
        <a:p>
          <a:endParaRPr lang="en-IE"/>
        </a:p>
      </dgm:t>
    </dgm:pt>
    <dgm:pt modelId="{85F0C604-7549-4DA2-B2DA-64CF14EAC905}" type="sibTrans" cxnId="{1A6EC1E1-5303-4532-A860-6530BCD059A7}">
      <dgm:prSet/>
      <dgm:spPr>
        <a:solidFill>
          <a:schemeClr val="accent6">
            <a:lumMod val="40000"/>
            <a:lumOff val="60000"/>
          </a:schemeClr>
        </a:solidFill>
      </dgm:spPr>
      <dgm:t>
        <a:bodyPr/>
        <a:lstStyle/>
        <a:p>
          <a:endParaRPr lang="en-IE"/>
        </a:p>
      </dgm:t>
    </dgm:pt>
    <dgm:pt modelId="{123FD5E5-71DF-4635-A8BF-1F53E4903BB2}">
      <dgm:prSet phldrT="[Text]"/>
      <dgm:spPr>
        <a:ln>
          <a:solidFill>
            <a:srgbClr val="64C3BA"/>
          </a:solidFill>
        </a:ln>
      </dgm:spPr>
      <dgm:t>
        <a:bodyPr/>
        <a:lstStyle/>
        <a:p>
          <a:r>
            <a:rPr lang="en-IE" dirty="0"/>
            <a:t>First in-human trials</a:t>
          </a:r>
        </a:p>
      </dgm:t>
    </dgm:pt>
    <dgm:pt modelId="{7407833A-3185-4DCC-A2BC-94EE719DA8B9}" type="parTrans" cxnId="{37BA91BF-A9D3-446F-B813-BC831C5F8A5D}">
      <dgm:prSet/>
      <dgm:spPr/>
      <dgm:t>
        <a:bodyPr/>
        <a:lstStyle/>
        <a:p>
          <a:endParaRPr lang="en-IE"/>
        </a:p>
      </dgm:t>
    </dgm:pt>
    <dgm:pt modelId="{4B05286E-5B5E-4DEF-8918-9ED3FBB165A1}" type="sibTrans" cxnId="{37BA91BF-A9D3-446F-B813-BC831C5F8A5D}">
      <dgm:prSet/>
      <dgm:spPr/>
      <dgm:t>
        <a:bodyPr/>
        <a:lstStyle/>
        <a:p>
          <a:endParaRPr lang="en-IE"/>
        </a:p>
      </dgm:t>
    </dgm:pt>
    <dgm:pt modelId="{2551AE12-E1E5-4F01-A282-B7703C4BDB3F}">
      <dgm:prSet phldrT="[Text]"/>
      <dgm:spPr>
        <a:ln>
          <a:solidFill>
            <a:srgbClr val="64C3BA"/>
          </a:solidFill>
        </a:ln>
      </dgm:spPr>
      <dgm:t>
        <a:bodyPr/>
        <a:lstStyle/>
        <a:p>
          <a:r>
            <a:rPr lang="en-IE" dirty="0"/>
            <a:t>Research, cell models, animal models</a:t>
          </a:r>
        </a:p>
      </dgm:t>
    </dgm:pt>
    <dgm:pt modelId="{060FB176-1A58-461D-AD47-F8CCFE22CC96}" type="parTrans" cxnId="{91E8566C-EF62-473D-B1D4-FF495DD79AC9}">
      <dgm:prSet/>
      <dgm:spPr/>
      <dgm:t>
        <a:bodyPr/>
        <a:lstStyle/>
        <a:p>
          <a:endParaRPr lang="en-IE"/>
        </a:p>
      </dgm:t>
    </dgm:pt>
    <dgm:pt modelId="{700734A9-12EA-46FE-A4DD-3BD066FCD2EC}" type="sibTrans" cxnId="{91E8566C-EF62-473D-B1D4-FF495DD79AC9}">
      <dgm:prSet/>
      <dgm:spPr/>
      <dgm:t>
        <a:bodyPr/>
        <a:lstStyle/>
        <a:p>
          <a:endParaRPr lang="en-IE"/>
        </a:p>
      </dgm:t>
    </dgm:pt>
    <dgm:pt modelId="{32FC3247-118E-423D-A070-85B61974B231}">
      <dgm:prSet phldrT="[Text]"/>
      <dgm:spPr>
        <a:ln>
          <a:solidFill>
            <a:srgbClr val="64C3BA"/>
          </a:solidFill>
        </a:ln>
      </dgm:spPr>
      <dgm:t>
        <a:bodyPr/>
        <a:lstStyle/>
        <a:p>
          <a:r>
            <a:rPr lang="en-IE" dirty="0"/>
            <a:t>Real world patients post-approval i.e., post-marketing surveillance</a:t>
          </a:r>
        </a:p>
      </dgm:t>
    </dgm:pt>
    <dgm:pt modelId="{4CC4F679-1A49-4F72-A6EE-93D9BD7E43C1}" type="parTrans" cxnId="{A591D5D3-7D0A-4D75-B4AF-E5D4798EA731}">
      <dgm:prSet/>
      <dgm:spPr/>
      <dgm:t>
        <a:bodyPr/>
        <a:lstStyle/>
        <a:p>
          <a:endParaRPr lang="en-IE"/>
        </a:p>
      </dgm:t>
    </dgm:pt>
    <dgm:pt modelId="{3C026C0A-15D2-42B3-83BF-1BD19E31A1AB}" type="sibTrans" cxnId="{A591D5D3-7D0A-4D75-B4AF-E5D4798EA731}">
      <dgm:prSet/>
      <dgm:spPr/>
      <dgm:t>
        <a:bodyPr/>
        <a:lstStyle/>
        <a:p>
          <a:endParaRPr lang="en-IE"/>
        </a:p>
      </dgm:t>
    </dgm:pt>
    <dgm:pt modelId="{9DF241B3-769B-41ED-9AD8-7BC35CF0EB82}">
      <dgm:prSet phldrT="[Text]"/>
      <dgm:spPr>
        <a:ln>
          <a:solidFill>
            <a:srgbClr val="64C3BA"/>
          </a:solidFill>
        </a:ln>
      </dgm:spPr>
      <dgm:t>
        <a:bodyPr/>
        <a:lstStyle/>
        <a:p>
          <a:r>
            <a:rPr lang="en-IE" dirty="0"/>
            <a:t>Often split in two: proof of concept for efficacy (</a:t>
          </a:r>
          <a:r>
            <a:rPr lang="en-IE" dirty="0" err="1"/>
            <a:t>IIa</a:t>
          </a:r>
          <a:r>
            <a:rPr lang="en-IE" dirty="0"/>
            <a:t>) &amp; find optimal dose(s) for Phase III (IIb)</a:t>
          </a:r>
        </a:p>
      </dgm:t>
    </dgm:pt>
    <dgm:pt modelId="{60A97FDE-21C5-4D7A-953E-93B9B7B7697C}" type="parTrans" cxnId="{B863F75C-8ECD-4FE4-9652-BD7D132C694D}">
      <dgm:prSet/>
      <dgm:spPr/>
      <dgm:t>
        <a:bodyPr/>
        <a:lstStyle/>
        <a:p>
          <a:endParaRPr lang="en-IE"/>
        </a:p>
      </dgm:t>
    </dgm:pt>
    <dgm:pt modelId="{91E002AE-555A-454C-9AF0-62AA16A7DCE0}" type="sibTrans" cxnId="{B863F75C-8ECD-4FE4-9652-BD7D132C694D}">
      <dgm:prSet/>
      <dgm:spPr/>
      <dgm:t>
        <a:bodyPr/>
        <a:lstStyle/>
        <a:p>
          <a:endParaRPr lang="en-IE"/>
        </a:p>
      </dgm:t>
    </dgm:pt>
    <dgm:pt modelId="{2E601F2C-6FA0-4106-8BB1-912C0EAE8F99}">
      <dgm:prSet phldrT="[Text]"/>
      <dgm:spPr>
        <a:ln>
          <a:solidFill>
            <a:srgbClr val="64C3BA"/>
          </a:solidFill>
        </a:ln>
      </dgm:spPr>
      <dgm:t>
        <a:bodyPr/>
        <a:lstStyle/>
        <a:p>
          <a:r>
            <a:rPr lang="en-IE" dirty="0"/>
            <a:t>Establish efficacy &amp; safety in randomized controlled trial</a:t>
          </a:r>
        </a:p>
      </dgm:t>
    </dgm:pt>
    <dgm:pt modelId="{04C6D389-EC88-4D94-86C4-95790475CB9B}" type="parTrans" cxnId="{FD49BE17-8AEF-4FDF-9928-BE07509A2F27}">
      <dgm:prSet/>
      <dgm:spPr/>
      <dgm:t>
        <a:bodyPr/>
        <a:lstStyle/>
        <a:p>
          <a:endParaRPr lang="en-IE"/>
        </a:p>
      </dgm:t>
    </dgm:pt>
    <dgm:pt modelId="{35DBAB32-C5D1-4EB5-BE84-D0769CF90DCA}" type="sibTrans" cxnId="{FD49BE17-8AEF-4FDF-9928-BE07509A2F27}">
      <dgm:prSet/>
      <dgm:spPr/>
      <dgm:t>
        <a:bodyPr/>
        <a:lstStyle/>
        <a:p>
          <a:endParaRPr lang="en-IE"/>
        </a:p>
      </dgm:t>
    </dgm:pt>
    <dgm:pt modelId="{B72A9672-BEC1-475A-9891-FD2F04ED0EAB}">
      <dgm:prSet phldrT="[Text]"/>
      <dgm:spPr>
        <a:ln>
          <a:solidFill>
            <a:srgbClr val="64C3BA"/>
          </a:solidFill>
        </a:ln>
      </dgm:spPr>
      <dgm:t>
        <a:bodyPr/>
        <a:lstStyle/>
        <a:p>
          <a:endParaRPr lang="en-IE" dirty="0"/>
        </a:p>
      </dgm:t>
    </dgm:pt>
    <dgm:pt modelId="{1D984425-C048-4B58-98C8-A7D128B9323D}" type="parTrans" cxnId="{7ADCA0F6-F1A4-4CA9-A981-CCC4FE273846}">
      <dgm:prSet/>
      <dgm:spPr/>
      <dgm:t>
        <a:bodyPr/>
        <a:lstStyle/>
        <a:p>
          <a:endParaRPr lang="en-IE"/>
        </a:p>
      </dgm:t>
    </dgm:pt>
    <dgm:pt modelId="{C26B02AB-F167-4CB4-94A2-98F15F975492}" type="sibTrans" cxnId="{7ADCA0F6-F1A4-4CA9-A981-CCC4FE273846}">
      <dgm:prSet/>
      <dgm:spPr/>
      <dgm:t>
        <a:bodyPr/>
        <a:lstStyle/>
        <a:p>
          <a:endParaRPr lang="en-IE"/>
        </a:p>
      </dgm:t>
    </dgm:pt>
    <dgm:pt modelId="{D1C2A3D6-ACC5-494B-98E9-ADAF5EA2DCE9}" type="pres">
      <dgm:prSet presAssocID="{C9B1D044-114E-40B3-8713-C567ABC5E831}" presName="linearFlow" presStyleCnt="0">
        <dgm:presLayoutVars>
          <dgm:dir/>
          <dgm:animLvl val="lvl"/>
          <dgm:resizeHandles val="exact"/>
        </dgm:presLayoutVars>
      </dgm:prSet>
      <dgm:spPr/>
    </dgm:pt>
    <dgm:pt modelId="{B45B8E5A-E610-4F84-B0CB-0BE82DEB2B2A}" type="pres">
      <dgm:prSet presAssocID="{02E79529-B5AE-4C82-B53D-B0FFF76A835B}" presName="composite" presStyleCnt="0"/>
      <dgm:spPr/>
    </dgm:pt>
    <dgm:pt modelId="{541AB98E-EAE2-42DE-B765-5CA60F5BAC6F}" type="pres">
      <dgm:prSet presAssocID="{02E79529-B5AE-4C82-B53D-B0FFF76A835B}" presName="parTx" presStyleLbl="node1" presStyleIdx="0" presStyleCnt="5">
        <dgm:presLayoutVars>
          <dgm:chMax val="0"/>
          <dgm:chPref val="0"/>
          <dgm:bulletEnabled val="1"/>
        </dgm:presLayoutVars>
      </dgm:prSet>
      <dgm:spPr/>
    </dgm:pt>
    <dgm:pt modelId="{9E39FA64-2EAB-4708-8A6E-0123DDD3E667}" type="pres">
      <dgm:prSet presAssocID="{02E79529-B5AE-4C82-B53D-B0FFF76A835B}" presName="parSh" presStyleLbl="node1" presStyleIdx="0" presStyleCnt="5"/>
      <dgm:spPr/>
    </dgm:pt>
    <dgm:pt modelId="{726A873A-EA94-4274-809A-A0E1442955B8}" type="pres">
      <dgm:prSet presAssocID="{02E79529-B5AE-4C82-B53D-B0FFF76A835B}" presName="desTx" presStyleLbl="fgAcc1" presStyleIdx="0" presStyleCnt="5" custScaleX="109224" custScaleY="87513" custLinFactNeighborY="-6863">
        <dgm:presLayoutVars>
          <dgm:bulletEnabled val="1"/>
        </dgm:presLayoutVars>
      </dgm:prSet>
      <dgm:spPr/>
    </dgm:pt>
    <dgm:pt modelId="{5A26C50A-8868-4AC2-8817-F33B9B8C4428}" type="pres">
      <dgm:prSet presAssocID="{7DB4B1CF-4587-41C7-8187-C016F102761C}" presName="sibTrans" presStyleLbl="sibTrans2D1" presStyleIdx="0" presStyleCnt="4"/>
      <dgm:spPr/>
    </dgm:pt>
    <dgm:pt modelId="{912FFE0C-7DA1-4A1E-AD4A-599663D19311}" type="pres">
      <dgm:prSet presAssocID="{7DB4B1CF-4587-41C7-8187-C016F102761C}" presName="connTx" presStyleLbl="sibTrans2D1" presStyleIdx="0" presStyleCnt="4"/>
      <dgm:spPr/>
    </dgm:pt>
    <dgm:pt modelId="{FE3C670E-32BF-4562-9B6A-1D86E6EDF992}" type="pres">
      <dgm:prSet presAssocID="{3AB62E1A-6389-4B9C-B256-287E4984A11D}" presName="composite" presStyleCnt="0"/>
      <dgm:spPr/>
    </dgm:pt>
    <dgm:pt modelId="{96BF49F4-01F3-431C-AAE2-1C0AE4AE575B}" type="pres">
      <dgm:prSet presAssocID="{3AB62E1A-6389-4B9C-B256-287E4984A11D}" presName="parTx" presStyleLbl="node1" presStyleIdx="0" presStyleCnt="5">
        <dgm:presLayoutVars>
          <dgm:chMax val="0"/>
          <dgm:chPref val="0"/>
          <dgm:bulletEnabled val="1"/>
        </dgm:presLayoutVars>
      </dgm:prSet>
      <dgm:spPr/>
    </dgm:pt>
    <dgm:pt modelId="{93C5712D-125D-4527-ADF3-14BE60CE5AD3}" type="pres">
      <dgm:prSet presAssocID="{3AB62E1A-6389-4B9C-B256-287E4984A11D}" presName="parSh" presStyleLbl="node1" presStyleIdx="1" presStyleCnt="5"/>
      <dgm:spPr/>
    </dgm:pt>
    <dgm:pt modelId="{39FEC88C-9EC6-46BF-9DD9-F63C858C5574}" type="pres">
      <dgm:prSet presAssocID="{3AB62E1A-6389-4B9C-B256-287E4984A11D}" presName="desTx" presStyleLbl="fgAcc1" presStyleIdx="1" presStyleCnt="5" custScaleX="115616" custScaleY="87513" custLinFactNeighborY="-6863">
        <dgm:presLayoutVars>
          <dgm:bulletEnabled val="1"/>
        </dgm:presLayoutVars>
      </dgm:prSet>
      <dgm:spPr/>
    </dgm:pt>
    <dgm:pt modelId="{5670EC55-E38F-4E74-B2C1-77225DEEB4B5}" type="pres">
      <dgm:prSet presAssocID="{85F0C604-7549-4DA2-B2DA-64CF14EAC905}" presName="sibTrans" presStyleLbl="sibTrans2D1" presStyleIdx="1" presStyleCnt="4"/>
      <dgm:spPr/>
    </dgm:pt>
    <dgm:pt modelId="{B79AD1C9-EB71-47BF-A2F6-05BE1B22CAB8}" type="pres">
      <dgm:prSet presAssocID="{85F0C604-7549-4DA2-B2DA-64CF14EAC905}" presName="connTx" presStyleLbl="sibTrans2D1" presStyleIdx="1" presStyleCnt="4"/>
      <dgm:spPr/>
    </dgm:pt>
    <dgm:pt modelId="{50592A49-7701-4326-B5B9-BF531A84476E}" type="pres">
      <dgm:prSet presAssocID="{C5A1EAB7-8F3A-4DB1-94F6-8FD0B921C7B8}" presName="composite" presStyleCnt="0"/>
      <dgm:spPr/>
    </dgm:pt>
    <dgm:pt modelId="{35245911-27A6-4969-BE53-803196CC1EC9}" type="pres">
      <dgm:prSet presAssocID="{C5A1EAB7-8F3A-4DB1-94F6-8FD0B921C7B8}" presName="parTx" presStyleLbl="node1" presStyleIdx="1" presStyleCnt="5">
        <dgm:presLayoutVars>
          <dgm:chMax val="0"/>
          <dgm:chPref val="0"/>
          <dgm:bulletEnabled val="1"/>
        </dgm:presLayoutVars>
      </dgm:prSet>
      <dgm:spPr/>
    </dgm:pt>
    <dgm:pt modelId="{FD1431B2-EC6D-42AE-B243-B152ADAEE5EA}" type="pres">
      <dgm:prSet presAssocID="{C5A1EAB7-8F3A-4DB1-94F6-8FD0B921C7B8}" presName="parSh" presStyleLbl="node1" presStyleIdx="2" presStyleCnt="5"/>
      <dgm:spPr/>
    </dgm:pt>
    <dgm:pt modelId="{2353C696-F249-4ABC-9119-5AA9F046478F}" type="pres">
      <dgm:prSet presAssocID="{C5A1EAB7-8F3A-4DB1-94F6-8FD0B921C7B8}" presName="desTx" presStyleLbl="fgAcc1" presStyleIdx="2" presStyleCnt="5" custScaleX="114603" custScaleY="87513" custLinFactNeighborY="-6863">
        <dgm:presLayoutVars>
          <dgm:bulletEnabled val="1"/>
        </dgm:presLayoutVars>
      </dgm:prSet>
      <dgm:spPr/>
    </dgm:pt>
    <dgm:pt modelId="{A2D5897A-797F-49DB-ABCF-EC70949D9508}" type="pres">
      <dgm:prSet presAssocID="{0E526E9E-4901-4164-A149-D3E0A94FA217}" presName="sibTrans" presStyleLbl="sibTrans2D1" presStyleIdx="2" presStyleCnt="4"/>
      <dgm:spPr/>
    </dgm:pt>
    <dgm:pt modelId="{D1AD7A36-1D9A-4FB1-AB4B-7EF4041C2DAE}" type="pres">
      <dgm:prSet presAssocID="{0E526E9E-4901-4164-A149-D3E0A94FA217}" presName="connTx" presStyleLbl="sibTrans2D1" presStyleIdx="2" presStyleCnt="4"/>
      <dgm:spPr/>
    </dgm:pt>
    <dgm:pt modelId="{A68477E8-EFC1-4B5A-BB70-86D9297DC5DD}" type="pres">
      <dgm:prSet presAssocID="{8F03D0C6-797A-4D07-A451-D6273E5A4379}" presName="composite" presStyleCnt="0"/>
      <dgm:spPr/>
    </dgm:pt>
    <dgm:pt modelId="{89359EFB-CB70-4FDC-B636-355F42D7C77D}" type="pres">
      <dgm:prSet presAssocID="{8F03D0C6-797A-4D07-A451-D6273E5A4379}" presName="parTx" presStyleLbl="node1" presStyleIdx="2" presStyleCnt="5">
        <dgm:presLayoutVars>
          <dgm:chMax val="0"/>
          <dgm:chPref val="0"/>
          <dgm:bulletEnabled val="1"/>
        </dgm:presLayoutVars>
      </dgm:prSet>
      <dgm:spPr/>
    </dgm:pt>
    <dgm:pt modelId="{367D484D-3D5F-49EF-8A12-557D19E19049}" type="pres">
      <dgm:prSet presAssocID="{8F03D0C6-797A-4D07-A451-D6273E5A4379}" presName="parSh" presStyleLbl="node1" presStyleIdx="3" presStyleCnt="5"/>
      <dgm:spPr/>
    </dgm:pt>
    <dgm:pt modelId="{BE64F909-FD5A-4569-BBA9-92EF6C073C4E}" type="pres">
      <dgm:prSet presAssocID="{8F03D0C6-797A-4D07-A451-D6273E5A4379}" presName="desTx" presStyleLbl="fgAcc1" presStyleIdx="3" presStyleCnt="5" custScaleX="117896" custScaleY="87513" custLinFactNeighborY="-6863">
        <dgm:presLayoutVars>
          <dgm:bulletEnabled val="1"/>
        </dgm:presLayoutVars>
      </dgm:prSet>
      <dgm:spPr/>
    </dgm:pt>
    <dgm:pt modelId="{84D62D26-3336-4427-A695-B305AB185DF7}" type="pres">
      <dgm:prSet presAssocID="{A2C35AE9-6CE3-4EAA-9380-6698B83048AF}" presName="sibTrans" presStyleLbl="sibTrans2D1" presStyleIdx="3" presStyleCnt="4"/>
      <dgm:spPr/>
    </dgm:pt>
    <dgm:pt modelId="{80FEBF80-72C7-4F5F-9392-F19DA23E427F}" type="pres">
      <dgm:prSet presAssocID="{A2C35AE9-6CE3-4EAA-9380-6698B83048AF}" presName="connTx" presStyleLbl="sibTrans2D1" presStyleIdx="3" presStyleCnt="4"/>
      <dgm:spPr/>
    </dgm:pt>
    <dgm:pt modelId="{3F1A8D6B-3FF1-426A-80CF-7974A7ABD05B}" type="pres">
      <dgm:prSet presAssocID="{9D3CE41C-8B48-45E3-8B98-A8EF9F2702B9}" presName="composite" presStyleCnt="0"/>
      <dgm:spPr/>
    </dgm:pt>
    <dgm:pt modelId="{26E3E401-7065-4F5F-8360-A08B8748F597}" type="pres">
      <dgm:prSet presAssocID="{9D3CE41C-8B48-45E3-8B98-A8EF9F2702B9}" presName="parTx" presStyleLbl="node1" presStyleIdx="3" presStyleCnt="5">
        <dgm:presLayoutVars>
          <dgm:chMax val="0"/>
          <dgm:chPref val="0"/>
          <dgm:bulletEnabled val="1"/>
        </dgm:presLayoutVars>
      </dgm:prSet>
      <dgm:spPr/>
    </dgm:pt>
    <dgm:pt modelId="{73A065B2-020F-4601-99DA-FC404023FDF4}" type="pres">
      <dgm:prSet presAssocID="{9D3CE41C-8B48-45E3-8B98-A8EF9F2702B9}" presName="parSh" presStyleLbl="node1" presStyleIdx="4" presStyleCnt="5" custLinFactNeighborX="13254" custLinFactNeighborY="-1315"/>
      <dgm:spPr/>
    </dgm:pt>
    <dgm:pt modelId="{B7A304E5-B9B9-4AA5-971E-19D88A90B168}" type="pres">
      <dgm:prSet presAssocID="{9D3CE41C-8B48-45E3-8B98-A8EF9F2702B9}" presName="desTx" presStyleLbl="fgAcc1" presStyleIdx="4" presStyleCnt="5" custScaleX="115657" custScaleY="87513" custLinFactNeighborX="5551" custLinFactNeighborY="-7119">
        <dgm:presLayoutVars>
          <dgm:bulletEnabled val="1"/>
        </dgm:presLayoutVars>
      </dgm:prSet>
      <dgm:spPr/>
    </dgm:pt>
  </dgm:ptLst>
  <dgm:cxnLst>
    <dgm:cxn modelId="{373D7C01-15B9-45B4-AF2A-B11B86999E7D}" type="presOf" srcId="{85F0C604-7549-4DA2-B2DA-64CF14EAC905}" destId="{5670EC55-E38F-4E74-B2C1-77225DEEB4B5}" srcOrd="0" destOrd="0" presId="urn:microsoft.com/office/officeart/2005/8/layout/process3"/>
    <dgm:cxn modelId="{E579020A-302F-477F-9D54-BC0E60FEF927}" type="presOf" srcId="{2551AE12-E1E5-4F01-A282-B7703C4BDB3F}" destId="{726A873A-EA94-4274-809A-A0E1442955B8}" srcOrd="0" destOrd="0" presId="urn:microsoft.com/office/officeart/2005/8/layout/process3"/>
    <dgm:cxn modelId="{7D75BD11-C248-4E3F-80D6-83D4F9AB2382}" srcId="{C9B1D044-114E-40B3-8713-C567ABC5E831}" destId="{9D3CE41C-8B48-45E3-8B98-A8EF9F2702B9}" srcOrd="4" destOrd="0" parTransId="{B1467825-BADA-4434-8357-15CBB22F58E3}" sibTransId="{DD8AF892-B713-4A81-92A3-E9D1F4012CA5}"/>
    <dgm:cxn modelId="{93EEC211-8C8C-4191-B00A-C4AE938A9C8E}" type="presOf" srcId="{9DF241B3-769B-41ED-9AD8-7BC35CF0EB82}" destId="{2353C696-F249-4ABC-9119-5AA9F046478F}" srcOrd="0" destOrd="1" presId="urn:microsoft.com/office/officeart/2005/8/layout/process3"/>
    <dgm:cxn modelId="{B6314615-E641-4FBB-BEAF-FA18EA46231F}" type="presOf" srcId="{C5A1EAB7-8F3A-4DB1-94F6-8FD0B921C7B8}" destId="{35245911-27A6-4969-BE53-803196CC1EC9}" srcOrd="0" destOrd="0" presId="urn:microsoft.com/office/officeart/2005/8/layout/process3"/>
    <dgm:cxn modelId="{FD49BE17-8AEF-4FDF-9928-BE07509A2F27}" srcId="{8F03D0C6-797A-4D07-A451-D6273E5A4379}" destId="{2E601F2C-6FA0-4106-8BB1-912C0EAE8F99}" srcOrd="1" destOrd="0" parTransId="{04C6D389-EC88-4D94-86C4-95790475CB9B}" sibTransId="{35DBAB32-C5D1-4EB5-BE84-D0769CF90DCA}"/>
    <dgm:cxn modelId="{9A0DB81B-83E9-4147-A69E-731D5296A9E7}" type="presOf" srcId="{54DE06EE-50CC-4094-AB3B-EE2595A8B995}" destId="{2353C696-F249-4ABC-9119-5AA9F046478F}" srcOrd="0" destOrd="0" presId="urn:microsoft.com/office/officeart/2005/8/layout/process3"/>
    <dgm:cxn modelId="{C097C120-7B2F-48AB-8324-47A135BE41AD}" type="presOf" srcId="{85F0C604-7549-4DA2-B2DA-64CF14EAC905}" destId="{B79AD1C9-EB71-47BF-A2F6-05BE1B22CAB8}" srcOrd="1" destOrd="0" presId="urn:microsoft.com/office/officeart/2005/8/layout/process3"/>
    <dgm:cxn modelId="{B766A022-4730-465B-987B-6F7FF8D4C93D}" type="presOf" srcId="{43BC36BD-88A7-4B17-AA6A-D42D8315A85A}" destId="{B7A304E5-B9B9-4AA5-971E-19D88A90B168}" srcOrd="0" destOrd="1" presId="urn:microsoft.com/office/officeart/2005/8/layout/process3"/>
    <dgm:cxn modelId="{0F2D2E30-94AB-4CB2-8ACE-6E9B2E277C9D}" type="presOf" srcId="{84F59474-7B4B-4E9C-8010-8EEC6568DA63}" destId="{BE64F909-FD5A-4569-BBA9-92EF6C073C4E}" srcOrd="0" destOrd="0" presId="urn:microsoft.com/office/officeart/2005/8/layout/process3"/>
    <dgm:cxn modelId="{59C52A34-4190-4DF9-8EA6-614A883C4652}" srcId="{C9B1D044-114E-40B3-8713-C567ABC5E831}" destId="{02E79529-B5AE-4C82-B53D-B0FFF76A835B}" srcOrd="0" destOrd="0" parTransId="{CF5A1120-0F24-499F-AB70-2B69CA1FAB73}" sibTransId="{7DB4B1CF-4587-41C7-8187-C016F102761C}"/>
    <dgm:cxn modelId="{E9574C36-5F12-455A-A415-3BB813D22944}" type="presOf" srcId="{0E7CF578-7FDE-4820-91C1-C35278D9E5EF}" destId="{B7A304E5-B9B9-4AA5-971E-19D88A90B168}" srcOrd="0" destOrd="2" presId="urn:microsoft.com/office/officeart/2005/8/layout/process3"/>
    <dgm:cxn modelId="{5C69A33A-FEC0-4D41-957D-0E48D0DC2D25}" srcId="{02E79529-B5AE-4C82-B53D-B0FFF76A835B}" destId="{468013BD-AA50-4AC5-869E-F96514CE8472}" srcOrd="1" destOrd="0" parTransId="{22557910-81C7-486E-A228-6ABFA3526F29}" sibTransId="{F496FA4A-4D32-447D-809A-CECA33F3FC6F}"/>
    <dgm:cxn modelId="{5379503D-3CC3-4F9B-8B46-6B9182692BB4}" srcId="{C9B1D044-114E-40B3-8713-C567ABC5E831}" destId="{C5A1EAB7-8F3A-4DB1-94F6-8FD0B921C7B8}" srcOrd="2" destOrd="0" parTransId="{209A618F-4993-4F30-8A05-E4EC6151BD4C}" sibTransId="{0E526E9E-4901-4164-A149-D3E0A94FA217}"/>
    <dgm:cxn modelId="{B863F75C-8ECD-4FE4-9652-BD7D132C694D}" srcId="{C5A1EAB7-8F3A-4DB1-94F6-8FD0B921C7B8}" destId="{9DF241B3-769B-41ED-9AD8-7BC35CF0EB82}" srcOrd="1" destOrd="0" parTransId="{60A97FDE-21C5-4D7A-953E-93B9B7B7697C}" sibTransId="{91E002AE-555A-454C-9AF0-62AA16A7DCE0}"/>
    <dgm:cxn modelId="{86D01661-708A-493E-98D3-CC17715CE990}" type="presOf" srcId="{32FC3247-118E-423D-A070-85B61974B231}" destId="{B7A304E5-B9B9-4AA5-971E-19D88A90B168}" srcOrd="0" destOrd="0" presId="urn:microsoft.com/office/officeart/2005/8/layout/process3"/>
    <dgm:cxn modelId="{3BD53744-4F9C-4AF5-B29C-5315AD67D97A}" type="presOf" srcId="{7DB4B1CF-4587-41C7-8187-C016F102761C}" destId="{5A26C50A-8868-4AC2-8817-F33B9B8C4428}" srcOrd="0" destOrd="0" presId="urn:microsoft.com/office/officeart/2005/8/layout/process3"/>
    <dgm:cxn modelId="{91E8566C-EF62-473D-B1D4-FF495DD79AC9}" srcId="{02E79529-B5AE-4C82-B53D-B0FFF76A835B}" destId="{2551AE12-E1E5-4F01-A282-B7703C4BDB3F}" srcOrd="0" destOrd="0" parTransId="{060FB176-1A58-461D-AD47-F8CCFE22CC96}" sibTransId="{700734A9-12EA-46FE-A4DD-3BD066FCD2EC}"/>
    <dgm:cxn modelId="{9972BD75-EBCE-417A-9E67-841AD76552DD}" type="presOf" srcId="{9D3CE41C-8B48-45E3-8B98-A8EF9F2702B9}" destId="{26E3E401-7065-4F5F-8360-A08B8748F597}" srcOrd="0" destOrd="0" presId="urn:microsoft.com/office/officeart/2005/8/layout/process3"/>
    <dgm:cxn modelId="{323C4F78-77F2-4239-A2DD-830CE2D2B377}" type="presOf" srcId="{02E79529-B5AE-4C82-B53D-B0FFF76A835B}" destId="{541AB98E-EAE2-42DE-B765-5CA60F5BAC6F}" srcOrd="0" destOrd="0" presId="urn:microsoft.com/office/officeart/2005/8/layout/process3"/>
    <dgm:cxn modelId="{C1D53F80-848A-4CCB-9680-D70C06138B5B}" type="presOf" srcId="{8F03D0C6-797A-4D07-A451-D6273E5A4379}" destId="{367D484D-3D5F-49EF-8A12-557D19E19049}" srcOrd="1" destOrd="0" presId="urn:microsoft.com/office/officeart/2005/8/layout/process3"/>
    <dgm:cxn modelId="{8799DA80-7332-4599-B393-2178833483BB}" type="presOf" srcId="{8F03D0C6-797A-4D07-A451-D6273E5A4379}" destId="{89359EFB-CB70-4FDC-B636-355F42D7C77D}" srcOrd="0" destOrd="0" presId="urn:microsoft.com/office/officeart/2005/8/layout/process3"/>
    <dgm:cxn modelId="{56CD3E83-205C-4357-9EDF-39F3C29AC652}" type="presOf" srcId="{C9B1D044-114E-40B3-8713-C567ABC5E831}" destId="{D1C2A3D6-ACC5-494B-98E9-ADAF5EA2DCE9}" srcOrd="0" destOrd="0" presId="urn:microsoft.com/office/officeart/2005/8/layout/process3"/>
    <dgm:cxn modelId="{2EC68984-05E1-4F35-AF52-8DC1BD73BF3E}" type="presOf" srcId="{0E526E9E-4901-4164-A149-D3E0A94FA217}" destId="{A2D5897A-797F-49DB-ABCF-EC70949D9508}" srcOrd="0" destOrd="0" presId="urn:microsoft.com/office/officeart/2005/8/layout/process3"/>
    <dgm:cxn modelId="{56805987-40A6-4512-86FB-BFB8303F1BFB}" srcId="{C5A1EAB7-8F3A-4DB1-94F6-8FD0B921C7B8}" destId="{54DE06EE-50CC-4094-AB3B-EE2595A8B995}" srcOrd="0" destOrd="0" parTransId="{55449C7F-CF25-49F9-8943-CED9D734336D}" sibTransId="{05FDFE6A-3164-41F1-802A-92184270C421}"/>
    <dgm:cxn modelId="{E6187489-6781-4C11-B952-9669E0C714B6}" type="presOf" srcId="{7DB4B1CF-4587-41C7-8187-C016F102761C}" destId="{912FFE0C-7DA1-4A1E-AD4A-599663D19311}" srcOrd="1" destOrd="0" presId="urn:microsoft.com/office/officeart/2005/8/layout/process3"/>
    <dgm:cxn modelId="{2604D28B-C5D4-4B08-A894-B78427AD040E}" srcId="{9D3CE41C-8B48-45E3-8B98-A8EF9F2702B9}" destId="{43BC36BD-88A7-4B17-AA6A-D42D8315A85A}" srcOrd="1" destOrd="0" parTransId="{0EB290AF-EAF8-440D-ABE9-AECFF5E4ACF9}" sibTransId="{9F7AA38F-DF08-4B7A-9817-AAE9EC5FC514}"/>
    <dgm:cxn modelId="{7914D892-311C-48AD-B9BB-4709DA1A881D}" type="presOf" srcId="{468013BD-AA50-4AC5-869E-F96514CE8472}" destId="{726A873A-EA94-4274-809A-A0E1442955B8}" srcOrd="0" destOrd="1" presId="urn:microsoft.com/office/officeart/2005/8/layout/process3"/>
    <dgm:cxn modelId="{B8B8BA93-2E60-4A09-AFA8-3304392CE692}" type="presOf" srcId="{4529B23A-C0E6-4DB8-98A4-D70268A6280D}" destId="{39FEC88C-9EC6-46BF-9DD9-F63C858C5574}" srcOrd="0" destOrd="1" presId="urn:microsoft.com/office/officeart/2005/8/layout/process3"/>
    <dgm:cxn modelId="{22C3C093-3327-4E1B-AC87-BEF693372384}" type="presOf" srcId="{C5A1EAB7-8F3A-4DB1-94F6-8FD0B921C7B8}" destId="{FD1431B2-EC6D-42AE-B243-B152ADAEE5EA}" srcOrd="1" destOrd="0" presId="urn:microsoft.com/office/officeart/2005/8/layout/process3"/>
    <dgm:cxn modelId="{3C033195-EFC3-4636-9225-E53ED8670CD5}" srcId="{C9B1D044-114E-40B3-8713-C567ABC5E831}" destId="{8F03D0C6-797A-4D07-A451-D6273E5A4379}" srcOrd="3" destOrd="0" parTransId="{28956404-FC9E-418E-94E1-E06B35799F52}" sibTransId="{A2C35AE9-6CE3-4EAA-9380-6698B83048AF}"/>
    <dgm:cxn modelId="{65143B95-47FF-440F-A600-3014BD0BF60E}" type="presOf" srcId="{3AB62E1A-6389-4B9C-B256-287E4984A11D}" destId="{96BF49F4-01F3-431C-AAE2-1C0AE4AE575B}" srcOrd="0" destOrd="0" presId="urn:microsoft.com/office/officeart/2005/8/layout/process3"/>
    <dgm:cxn modelId="{F3178497-6F27-406F-B16A-38A69307816D}" type="presOf" srcId="{3AB62E1A-6389-4B9C-B256-287E4984A11D}" destId="{93C5712D-125D-4527-ADF3-14BE60CE5AD3}" srcOrd="1" destOrd="0" presId="urn:microsoft.com/office/officeart/2005/8/layout/process3"/>
    <dgm:cxn modelId="{9F90359C-16FE-4958-8652-3E1DA00CE0FD}" type="presOf" srcId="{B72A9672-BEC1-475A-9891-FD2F04ED0EAB}" destId="{BE64F909-FD5A-4569-BBA9-92EF6C073C4E}" srcOrd="0" destOrd="2" presId="urn:microsoft.com/office/officeart/2005/8/layout/process3"/>
    <dgm:cxn modelId="{AE76DFA2-E518-408A-B59C-B12E231AD76D}" type="presOf" srcId="{9D3CE41C-8B48-45E3-8B98-A8EF9F2702B9}" destId="{73A065B2-020F-4601-99DA-FC404023FDF4}" srcOrd="1" destOrd="0" presId="urn:microsoft.com/office/officeart/2005/8/layout/process3"/>
    <dgm:cxn modelId="{BB9CADAB-7D59-417D-8302-5ECA6EE50287}" type="presOf" srcId="{2E601F2C-6FA0-4106-8BB1-912C0EAE8F99}" destId="{BE64F909-FD5A-4569-BBA9-92EF6C073C4E}" srcOrd="0" destOrd="1" presId="urn:microsoft.com/office/officeart/2005/8/layout/process3"/>
    <dgm:cxn modelId="{00D6BDB0-D8FE-46F4-8750-C683FA39C487}" type="presOf" srcId="{A2C35AE9-6CE3-4EAA-9380-6698B83048AF}" destId="{84D62D26-3336-4427-A695-B305AB185DF7}" srcOrd="0" destOrd="0" presId="urn:microsoft.com/office/officeart/2005/8/layout/process3"/>
    <dgm:cxn modelId="{01FC85B1-23C8-4AB9-8417-43C6B0FB48C0}" type="presOf" srcId="{123FD5E5-71DF-4635-A8BF-1F53E4903BB2}" destId="{39FEC88C-9EC6-46BF-9DD9-F63C858C5574}" srcOrd="0" destOrd="0" presId="urn:microsoft.com/office/officeart/2005/8/layout/process3"/>
    <dgm:cxn modelId="{C0C743B8-DFE3-4871-9018-7F5CD2548247}" srcId="{9D3CE41C-8B48-45E3-8B98-A8EF9F2702B9}" destId="{0E7CF578-7FDE-4820-91C1-C35278D9E5EF}" srcOrd="2" destOrd="0" parTransId="{70D43408-6208-4A73-92A7-734DB37BDF2B}" sibTransId="{1E6ED51F-EE22-4FBB-935A-FFB148EF3E2A}"/>
    <dgm:cxn modelId="{37BA91BF-A9D3-446F-B813-BC831C5F8A5D}" srcId="{3AB62E1A-6389-4B9C-B256-287E4984A11D}" destId="{123FD5E5-71DF-4635-A8BF-1F53E4903BB2}" srcOrd="0" destOrd="0" parTransId="{7407833A-3185-4DCC-A2BC-94EE719DA8B9}" sibTransId="{4B05286E-5B5E-4DEF-8918-9ED3FBB165A1}"/>
    <dgm:cxn modelId="{A591D5D3-7D0A-4D75-B4AF-E5D4798EA731}" srcId="{9D3CE41C-8B48-45E3-8B98-A8EF9F2702B9}" destId="{32FC3247-118E-423D-A070-85B61974B231}" srcOrd="0" destOrd="0" parTransId="{4CC4F679-1A49-4F72-A6EE-93D9BD7E43C1}" sibTransId="{3C026C0A-15D2-42B3-83BF-1BD19E31A1AB}"/>
    <dgm:cxn modelId="{899A0FDC-8351-4236-B4E9-E9AD1BE4DB05}" type="presOf" srcId="{02E79529-B5AE-4C82-B53D-B0FFF76A835B}" destId="{9E39FA64-2EAB-4708-8A6E-0123DDD3E667}" srcOrd="1" destOrd="0" presId="urn:microsoft.com/office/officeart/2005/8/layout/process3"/>
    <dgm:cxn modelId="{24F2DCDE-0554-4CC0-B0E5-6E326E5F702B}" type="presOf" srcId="{A2C35AE9-6CE3-4EAA-9380-6698B83048AF}" destId="{80FEBF80-72C7-4F5F-9392-F19DA23E427F}" srcOrd="1" destOrd="0" presId="urn:microsoft.com/office/officeart/2005/8/layout/process3"/>
    <dgm:cxn modelId="{1A6EC1E1-5303-4532-A860-6530BCD059A7}" srcId="{C9B1D044-114E-40B3-8713-C567ABC5E831}" destId="{3AB62E1A-6389-4B9C-B256-287E4984A11D}" srcOrd="1" destOrd="0" parTransId="{0E9FC4BE-8550-4EA4-AB29-DF4FF22C9FFE}" sibTransId="{85F0C604-7549-4DA2-B2DA-64CF14EAC905}"/>
    <dgm:cxn modelId="{9C5AA8E7-6E22-47B8-9466-D05FEE3513F0}" srcId="{8F03D0C6-797A-4D07-A451-D6273E5A4379}" destId="{84F59474-7B4B-4E9C-8010-8EEC6568DA63}" srcOrd="0" destOrd="0" parTransId="{818F2E2D-11F9-45A8-96DA-2465DD648BD9}" sibTransId="{E7AF158F-8E09-44F0-9FBC-13C7492E4D8F}"/>
    <dgm:cxn modelId="{E1FE2CF2-959B-4865-8DAA-3F307E383E80}" type="presOf" srcId="{0E526E9E-4901-4164-A149-D3E0A94FA217}" destId="{D1AD7A36-1D9A-4FB1-AB4B-7EF4041C2DAE}" srcOrd="1" destOrd="0" presId="urn:microsoft.com/office/officeart/2005/8/layout/process3"/>
    <dgm:cxn modelId="{7ADCA0F6-F1A4-4CA9-A981-CCC4FE273846}" srcId="{8F03D0C6-797A-4D07-A451-D6273E5A4379}" destId="{B72A9672-BEC1-475A-9891-FD2F04ED0EAB}" srcOrd="2" destOrd="0" parTransId="{1D984425-C048-4B58-98C8-A7D128B9323D}" sibTransId="{C26B02AB-F167-4CB4-94A2-98F15F975492}"/>
    <dgm:cxn modelId="{5CA369FB-9726-4F37-8C15-71C5F15B95FA}" srcId="{3AB62E1A-6389-4B9C-B256-287E4984A11D}" destId="{4529B23A-C0E6-4DB8-98A4-D70268A6280D}" srcOrd="1" destOrd="0" parTransId="{1F39E914-B7C8-4CD3-A346-6255A74223ED}" sibTransId="{743AB1BE-6FA7-42D2-BCAE-9DA290CD7117}"/>
    <dgm:cxn modelId="{24067E45-9F80-4996-86C6-4C4F1E2169E3}" type="presParOf" srcId="{D1C2A3D6-ACC5-494B-98E9-ADAF5EA2DCE9}" destId="{B45B8E5A-E610-4F84-B0CB-0BE82DEB2B2A}" srcOrd="0" destOrd="0" presId="urn:microsoft.com/office/officeart/2005/8/layout/process3"/>
    <dgm:cxn modelId="{D8F0ADF8-E4EC-4E90-AAAF-80CF45E7F4F9}" type="presParOf" srcId="{B45B8E5A-E610-4F84-B0CB-0BE82DEB2B2A}" destId="{541AB98E-EAE2-42DE-B765-5CA60F5BAC6F}" srcOrd="0" destOrd="0" presId="urn:microsoft.com/office/officeart/2005/8/layout/process3"/>
    <dgm:cxn modelId="{C099E715-2F55-4D0D-9C21-347D4F150CFA}" type="presParOf" srcId="{B45B8E5A-E610-4F84-B0CB-0BE82DEB2B2A}" destId="{9E39FA64-2EAB-4708-8A6E-0123DDD3E667}" srcOrd="1" destOrd="0" presId="urn:microsoft.com/office/officeart/2005/8/layout/process3"/>
    <dgm:cxn modelId="{E9F6B727-0B15-4D79-A636-8248D8965EF9}" type="presParOf" srcId="{B45B8E5A-E610-4F84-B0CB-0BE82DEB2B2A}" destId="{726A873A-EA94-4274-809A-A0E1442955B8}" srcOrd="2" destOrd="0" presId="urn:microsoft.com/office/officeart/2005/8/layout/process3"/>
    <dgm:cxn modelId="{103812A2-AAD4-4A2F-871C-4B0E029DBE14}" type="presParOf" srcId="{D1C2A3D6-ACC5-494B-98E9-ADAF5EA2DCE9}" destId="{5A26C50A-8868-4AC2-8817-F33B9B8C4428}" srcOrd="1" destOrd="0" presId="urn:microsoft.com/office/officeart/2005/8/layout/process3"/>
    <dgm:cxn modelId="{68826F10-8F3A-464A-A2E9-7665DCA585D3}" type="presParOf" srcId="{5A26C50A-8868-4AC2-8817-F33B9B8C4428}" destId="{912FFE0C-7DA1-4A1E-AD4A-599663D19311}" srcOrd="0" destOrd="0" presId="urn:microsoft.com/office/officeart/2005/8/layout/process3"/>
    <dgm:cxn modelId="{3D382AB9-CBBD-40D5-9AF6-4DC0139EDFF0}" type="presParOf" srcId="{D1C2A3D6-ACC5-494B-98E9-ADAF5EA2DCE9}" destId="{FE3C670E-32BF-4562-9B6A-1D86E6EDF992}" srcOrd="2" destOrd="0" presId="urn:microsoft.com/office/officeart/2005/8/layout/process3"/>
    <dgm:cxn modelId="{A9626421-3978-4D4E-AE25-D9C611B0B12C}" type="presParOf" srcId="{FE3C670E-32BF-4562-9B6A-1D86E6EDF992}" destId="{96BF49F4-01F3-431C-AAE2-1C0AE4AE575B}" srcOrd="0" destOrd="0" presId="urn:microsoft.com/office/officeart/2005/8/layout/process3"/>
    <dgm:cxn modelId="{A004B5A6-C120-4180-A3B2-E241B6AACBFA}" type="presParOf" srcId="{FE3C670E-32BF-4562-9B6A-1D86E6EDF992}" destId="{93C5712D-125D-4527-ADF3-14BE60CE5AD3}" srcOrd="1" destOrd="0" presId="urn:microsoft.com/office/officeart/2005/8/layout/process3"/>
    <dgm:cxn modelId="{2735D8E4-357A-4EAB-95E9-1E8A89217E57}" type="presParOf" srcId="{FE3C670E-32BF-4562-9B6A-1D86E6EDF992}" destId="{39FEC88C-9EC6-46BF-9DD9-F63C858C5574}" srcOrd="2" destOrd="0" presId="urn:microsoft.com/office/officeart/2005/8/layout/process3"/>
    <dgm:cxn modelId="{6E8E5D0F-83DC-4DAF-97B3-0C3594168CD7}" type="presParOf" srcId="{D1C2A3D6-ACC5-494B-98E9-ADAF5EA2DCE9}" destId="{5670EC55-E38F-4E74-B2C1-77225DEEB4B5}" srcOrd="3" destOrd="0" presId="urn:microsoft.com/office/officeart/2005/8/layout/process3"/>
    <dgm:cxn modelId="{8DAB6DE8-2690-406C-9E83-1A8A9CE812E9}" type="presParOf" srcId="{5670EC55-E38F-4E74-B2C1-77225DEEB4B5}" destId="{B79AD1C9-EB71-47BF-A2F6-05BE1B22CAB8}" srcOrd="0" destOrd="0" presId="urn:microsoft.com/office/officeart/2005/8/layout/process3"/>
    <dgm:cxn modelId="{AC3BABE0-5BF0-438D-8EF9-894C90D07CE4}" type="presParOf" srcId="{D1C2A3D6-ACC5-494B-98E9-ADAF5EA2DCE9}" destId="{50592A49-7701-4326-B5B9-BF531A84476E}" srcOrd="4" destOrd="0" presId="urn:microsoft.com/office/officeart/2005/8/layout/process3"/>
    <dgm:cxn modelId="{84B71BC1-EA3C-4D2C-B62E-2ED6704730B1}" type="presParOf" srcId="{50592A49-7701-4326-B5B9-BF531A84476E}" destId="{35245911-27A6-4969-BE53-803196CC1EC9}" srcOrd="0" destOrd="0" presId="urn:microsoft.com/office/officeart/2005/8/layout/process3"/>
    <dgm:cxn modelId="{61424F0B-3982-4AE0-B9AC-255A8E17FB05}" type="presParOf" srcId="{50592A49-7701-4326-B5B9-BF531A84476E}" destId="{FD1431B2-EC6D-42AE-B243-B152ADAEE5EA}" srcOrd="1" destOrd="0" presId="urn:microsoft.com/office/officeart/2005/8/layout/process3"/>
    <dgm:cxn modelId="{9D0894BF-84C2-4A81-AA92-99E2FC0B21B4}" type="presParOf" srcId="{50592A49-7701-4326-B5B9-BF531A84476E}" destId="{2353C696-F249-4ABC-9119-5AA9F046478F}" srcOrd="2" destOrd="0" presId="urn:microsoft.com/office/officeart/2005/8/layout/process3"/>
    <dgm:cxn modelId="{8A61610F-CEED-4C46-B568-3841E4ABDCA8}" type="presParOf" srcId="{D1C2A3D6-ACC5-494B-98E9-ADAF5EA2DCE9}" destId="{A2D5897A-797F-49DB-ABCF-EC70949D9508}" srcOrd="5" destOrd="0" presId="urn:microsoft.com/office/officeart/2005/8/layout/process3"/>
    <dgm:cxn modelId="{23FCBF56-2E30-4032-895D-6502EEEEA6F8}" type="presParOf" srcId="{A2D5897A-797F-49DB-ABCF-EC70949D9508}" destId="{D1AD7A36-1D9A-4FB1-AB4B-7EF4041C2DAE}" srcOrd="0" destOrd="0" presId="urn:microsoft.com/office/officeart/2005/8/layout/process3"/>
    <dgm:cxn modelId="{7CF6C50D-2B65-4BFA-8917-6478738FA85D}" type="presParOf" srcId="{D1C2A3D6-ACC5-494B-98E9-ADAF5EA2DCE9}" destId="{A68477E8-EFC1-4B5A-BB70-86D9297DC5DD}" srcOrd="6" destOrd="0" presId="urn:microsoft.com/office/officeart/2005/8/layout/process3"/>
    <dgm:cxn modelId="{62137F71-4A34-4CFB-8C75-CD97D02F78F7}" type="presParOf" srcId="{A68477E8-EFC1-4B5A-BB70-86D9297DC5DD}" destId="{89359EFB-CB70-4FDC-B636-355F42D7C77D}" srcOrd="0" destOrd="0" presId="urn:microsoft.com/office/officeart/2005/8/layout/process3"/>
    <dgm:cxn modelId="{9DDA11EF-3884-41FF-8CB9-5BE04DFA3190}" type="presParOf" srcId="{A68477E8-EFC1-4B5A-BB70-86D9297DC5DD}" destId="{367D484D-3D5F-49EF-8A12-557D19E19049}" srcOrd="1" destOrd="0" presId="urn:microsoft.com/office/officeart/2005/8/layout/process3"/>
    <dgm:cxn modelId="{5DBFAC5C-F1CC-4E6F-9ED5-744A95563FEF}" type="presParOf" srcId="{A68477E8-EFC1-4B5A-BB70-86D9297DC5DD}" destId="{BE64F909-FD5A-4569-BBA9-92EF6C073C4E}" srcOrd="2" destOrd="0" presId="urn:microsoft.com/office/officeart/2005/8/layout/process3"/>
    <dgm:cxn modelId="{DC90DCEA-63FE-468D-9A60-D159B144910F}" type="presParOf" srcId="{D1C2A3D6-ACC5-494B-98E9-ADAF5EA2DCE9}" destId="{84D62D26-3336-4427-A695-B305AB185DF7}" srcOrd="7" destOrd="0" presId="urn:microsoft.com/office/officeart/2005/8/layout/process3"/>
    <dgm:cxn modelId="{B0CBE3A4-4EC9-4D11-8507-3EF30B229D5A}" type="presParOf" srcId="{84D62D26-3336-4427-A695-B305AB185DF7}" destId="{80FEBF80-72C7-4F5F-9392-F19DA23E427F}" srcOrd="0" destOrd="0" presId="urn:microsoft.com/office/officeart/2005/8/layout/process3"/>
    <dgm:cxn modelId="{9B5E6B13-46DA-4B10-BAEC-3D4CE8199326}" type="presParOf" srcId="{D1C2A3D6-ACC5-494B-98E9-ADAF5EA2DCE9}" destId="{3F1A8D6B-3FF1-426A-80CF-7974A7ABD05B}" srcOrd="8" destOrd="0" presId="urn:microsoft.com/office/officeart/2005/8/layout/process3"/>
    <dgm:cxn modelId="{9FB6D8EF-9DFC-4BBA-BD8C-2EF097D1C216}" type="presParOf" srcId="{3F1A8D6B-3FF1-426A-80CF-7974A7ABD05B}" destId="{26E3E401-7065-4F5F-8360-A08B8748F597}" srcOrd="0" destOrd="0" presId="urn:microsoft.com/office/officeart/2005/8/layout/process3"/>
    <dgm:cxn modelId="{633AE75B-0C14-4AB7-A072-2710468BFB24}" type="presParOf" srcId="{3F1A8D6B-3FF1-426A-80CF-7974A7ABD05B}" destId="{73A065B2-020F-4601-99DA-FC404023FDF4}" srcOrd="1" destOrd="0" presId="urn:microsoft.com/office/officeart/2005/8/layout/process3"/>
    <dgm:cxn modelId="{BDE30900-BB5D-49C2-8F37-826534964FB4}" type="presParOf" srcId="{3F1A8D6B-3FF1-426A-80CF-7974A7ABD05B}" destId="{B7A304E5-B9B9-4AA5-971E-19D88A90B16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9FA64-2EAB-4708-8A6E-0123DDD3E667}">
      <dsp:nvSpPr>
        <dsp:cNvPr id="0" name=""/>
        <dsp:cNvSpPr/>
      </dsp:nvSpPr>
      <dsp:spPr>
        <a:xfrm>
          <a:off x="1978" y="1036497"/>
          <a:ext cx="1346060" cy="648000"/>
        </a:xfrm>
        <a:prstGeom prst="roundRect">
          <a:avLst>
            <a:gd name="adj" fmla="val 10000"/>
          </a:avLst>
        </a:prstGeom>
        <a:solidFill>
          <a:srgbClr val="64C3B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Pre-Clinical</a:t>
          </a:r>
        </a:p>
      </dsp:txBody>
      <dsp:txXfrm>
        <a:off x="1978" y="1036497"/>
        <a:ext cx="1346060" cy="432000"/>
      </dsp:txXfrm>
    </dsp:sp>
    <dsp:sp modelId="{726A873A-EA94-4274-809A-A0E1442955B8}">
      <dsp:nvSpPr>
        <dsp:cNvPr id="0" name=""/>
        <dsp:cNvSpPr/>
      </dsp:nvSpPr>
      <dsp:spPr>
        <a:xfrm>
          <a:off x="215597" y="1447674"/>
          <a:ext cx="1470220" cy="2941485"/>
        </a:xfrm>
        <a:prstGeom prst="roundRect">
          <a:avLst>
            <a:gd name="adj" fmla="val 10000"/>
          </a:avLst>
        </a:prstGeom>
        <a:solidFill>
          <a:schemeClr val="lt1">
            <a:alpha val="90000"/>
            <a:hueOff val="0"/>
            <a:satOff val="0"/>
            <a:lumOff val="0"/>
            <a:alphaOff val="0"/>
          </a:schemeClr>
        </a:solidFill>
        <a:ln w="12700" cap="flat" cmpd="sng" algn="ctr">
          <a:solidFill>
            <a:srgbClr val="64C3B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Research, cell models, animal models</a:t>
          </a:r>
        </a:p>
        <a:p>
          <a:pPr marL="114300" lvl="1" indent="-114300" algn="l" defTabSz="666750">
            <a:lnSpc>
              <a:spcPct val="90000"/>
            </a:lnSpc>
            <a:spcBef>
              <a:spcPct val="0"/>
            </a:spcBef>
            <a:spcAft>
              <a:spcPct val="15000"/>
            </a:spcAft>
            <a:buChar char="•"/>
          </a:pPr>
          <a:r>
            <a:rPr lang="en-IE" sz="1500" kern="1200" dirty="0"/>
            <a:t>Find candidate biologics, molecules and other therapies</a:t>
          </a:r>
        </a:p>
      </dsp:txBody>
      <dsp:txXfrm>
        <a:off x="258658" y="1490735"/>
        <a:ext cx="1384098" cy="2855363"/>
      </dsp:txXfrm>
    </dsp:sp>
    <dsp:sp modelId="{5A26C50A-8868-4AC2-8817-F33B9B8C4428}">
      <dsp:nvSpPr>
        <dsp:cNvPr id="0" name=""/>
        <dsp:cNvSpPr/>
      </dsp:nvSpPr>
      <dsp:spPr>
        <a:xfrm>
          <a:off x="1567617" y="1084932"/>
          <a:ext cx="465505" cy="335130"/>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dsp:txBody>
      <dsp:txXfrm>
        <a:off x="1567617" y="1151958"/>
        <a:ext cx="364966" cy="201078"/>
      </dsp:txXfrm>
    </dsp:sp>
    <dsp:sp modelId="{93C5712D-125D-4527-ADF3-14BE60CE5AD3}">
      <dsp:nvSpPr>
        <dsp:cNvPr id="0" name=""/>
        <dsp:cNvSpPr/>
      </dsp:nvSpPr>
      <dsp:spPr>
        <a:xfrm>
          <a:off x="2226350" y="1036497"/>
          <a:ext cx="1346060" cy="648000"/>
        </a:xfrm>
        <a:prstGeom prst="roundRect">
          <a:avLst>
            <a:gd name="adj" fmla="val 10000"/>
          </a:avLst>
        </a:prstGeom>
        <a:solidFill>
          <a:srgbClr val="64C3B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a:t>Phase I</a:t>
          </a:r>
          <a:endParaRPr lang="en-IE" sz="1500" b="1" kern="1200" dirty="0"/>
        </a:p>
      </dsp:txBody>
      <dsp:txXfrm>
        <a:off x="2226350" y="1036497"/>
        <a:ext cx="1346060" cy="432000"/>
      </dsp:txXfrm>
    </dsp:sp>
    <dsp:sp modelId="{39FEC88C-9EC6-46BF-9DD9-F63C858C5574}">
      <dsp:nvSpPr>
        <dsp:cNvPr id="0" name=""/>
        <dsp:cNvSpPr/>
      </dsp:nvSpPr>
      <dsp:spPr>
        <a:xfrm>
          <a:off x="2396949" y="1447674"/>
          <a:ext cx="1556261" cy="2941485"/>
        </a:xfrm>
        <a:prstGeom prst="roundRect">
          <a:avLst>
            <a:gd name="adj" fmla="val 10000"/>
          </a:avLst>
        </a:prstGeom>
        <a:solidFill>
          <a:schemeClr val="lt1">
            <a:alpha val="90000"/>
            <a:hueOff val="0"/>
            <a:satOff val="0"/>
            <a:lumOff val="0"/>
            <a:alphaOff val="0"/>
          </a:schemeClr>
        </a:solidFill>
        <a:ln w="12700" cap="flat" cmpd="sng" algn="ctr">
          <a:solidFill>
            <a:srgbClr val="64C3B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First in-human trials</a:t>
          </a:r>
        </a:p>
        <a:p>
          <a:pPr marL="114300" lvl="1" indent="-114300" algn="l" defTabSz="666750">
            <a:lnSpc>
              <a:spcPct val="90000"/>
            </a:lnSpc>
            <a:spcBef>
              <a:spcPct val="0"/>
            </a:spcBef>
            <a:spcAft>
              <a:spcPct val="15000"/>
            </a:spcAft>
            <a:buChar char="•"/>
          </a:pPr>
          <a:r>
            <a:rPr lang="en-IE" sz="1500" kern="1200" dirty="0"/>
            <a:t>Establish safety, toxicity and tolerability profile (MTD) of candidate therapeutic</a:t>
          </a:r>
        </a:p>
      </dsp:txBody>
      <dsp:txXfrm>
        <a:off x="2442530" y="1493255"/>
        <a:ext cx="1465099" cy="2850323"/>
      </dsp:txXfrm>
    </dsp:sp>
    <dsp:sp modelId="{5670EC55-E38F-4E74-B2C1-77225DEEB4B5}">
      <dsp:nvSpPr>
        <dsp:cNvPr id="0" name=""/>
        <dsp:cNvSpPr/>
      </dsp:nvSpPr>
      <dsp:spPr>
        <a:xfrm>
          <a:off x="3802744" y="1084932"/>
          <a:ext cx="488305" cy="335130"/>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dsp:txBody>
      <dsp:txXfrm>
        <a:off x="3802744" y="1151958"/>
        <a:ext cx="387766" cy="201078"/>
      </dsp:txXfrm>
    </dsp:sp>
    <dsp:sp modelId="{FD1431B2-EC6D-42AE-B243-B152ADAEE5EA}">
      <dsp:nvSpPr>
        <dsp:cNvPr id="0" name=""/>
        <dsp:cNvSpPr/>
      </dsp:nvSpPr>
      <dsp:spPr>
        <a:xfrm>
          <a:off x="4493742" y="1036497"/>
          <a:ext cx="1346060" cy="648000"/>
        </a:xfrm>
        <a:prstGeom prst="roundRect">
          <a:avLst>
            <a:gd name="adj" fmla="val 10000"/>
          </a:avLst>
        </a:prstGeom>
        <a:solidFill>
          <a:srgbClr val="64C3B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a:t>
          </a:r>
        </a:p>
      </dsp:txBody>
      <dsp:txXfrm>
        <a:off x="4493742" y="1036497"/>
        <a:ext cx="1346060" cy="432000"/>
      </dsp:txXfrm>
    </dsp:sp>
    <dsp:sp modelId="{2353C696-F249-4ABC-9119-5AA9F046478F}">
      <dsp:nvSpPr>
        <dsp:cNvPr id="0" name=""/>
        <dsp:cNvSpPr/>
      </dsp:nvSpPr>
      <dsp:spPr>
        <a:xfrm>
          <a:off x="4671159" y="1447674"/>
          <a:ext cx="1542625" cy="2941485"/>
        </a:xfrm>
        <a:prstGeom prst="roundRect">
          <a:avLst>
            <a:gd name="adj" fmla="val 10000"/>
          </a:avLst>
        </a:prstGeom>
        <a:solidFill>
          <a:schemeClr val="lt1">
            <a:alpha val="90000"/>
            <a:hueOff val="0"/>
            <a:satOff val="0"/>
            <a:lumOff val="0"/>
            <a:alphaOff val="0"/>
          </a:schemeClr>
        </a:solidFill>
        <a:ln w="12700" cap="flat" cmpd="sng" algn="ctr">
          <a:solidFill>
            <a:srgbClr val="64C3B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First target patient trials</a:t>
          </a:r>
        </a:p>
        <a:p>
          <a:pPr marL="114300" lvl="1" indent="-114300" algn="l" defTabSz="666750">
            <a:lnSpc>
              <a:spcPct val="90000"/>
            </a:lnSpc>
            <a:spcBef>
              <a:spcPct val="0"/>
            </a:spcBef>
            <a:spcAft>
              <a:spcPct val="15000"/>
            </a:spcAft>
            <a:buChar char="•"/>
          </a:pPr>
          <a:r>
            <a:rPr lang="en-IE" sz="1500" kern="1200" dirty="0"/>
            <a:t>Often split in two: proof of concept for efficacy (</a:t>
          </a:r>
          <a:r>
            <a:rPr lang="en-IE" sz="1500" kern="1200" dirty="0" err="1"/>
            <a:t>IIa</a:t>
          </a:r>
          <a:r>
            <a:rPr lang="en-IE" sz="1500" kern="1200" dirty="0"/>
            <a:t>) &amp; find optimal dose(s) for Phase III (IIb)</a:t>
          </a:r>
        </a:p>
      </dsp:txBody>
      <dsp:txXfrm>
        <a:off x="4716341" y="1492856"/>
        <a:ext cx="1452261" cy="2851121"/>
      </dsp:txXfrm>
    </dsp:sp>
    <dsp:sp modelId="{A2D5897A-797F-49DB-ABCF-EC70949D9508}">
      <dsp:nvSpPr>
        <dsp:cNvPr id="0" name=""/>
        <dsp:cNvSpPr/>
      </dsp:nvSpPr>
      <dsp:spPr>
        <a:xfrm>
          <a:off x="6068431" y="1084932"/>
          <a:ext cx="484692" cy="335130"/>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dsp:txBody>
      <dsp:txXfrm>
        <a:off x="6068431" y="1151958"/>
        <a:ext cx="384153" cy="201078"/>
      </dsp:txXfrm>
    </dsp:sp>
    <dsp:sp modelId="{367D484D-3D5F-49EF-8A12-557D19E19049}">
      <dsp:nvSpPr>
        <dsp:cNvPr id="0" name=""/>
        <dsp:cNvSpPr/>
      </dsp:nvSpPr>
      <dsp:spPr>
        <a:xfrm>
          <a:off x="6754317" y="1036497"/>
          <a:ext cx="1346060" cy="648000"/>
        </a:xfrm>
        <a:prstGeom prst="roundRect">
          <a:avLst>
            <a:gd name="adj" fmla="val 10000"/>
          </a:avLst>
        </a:prstGeom>
        <a:solidFill>
          <a:srgbClr val="64C3B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III</a:t>
          </a:r>
        </a:p>
      </dsp:txBody>
      <dsp:txXfrm>
        <a:off x="6754317" y="1036497"/>
        <a:ext cx="1346060" cy="432000"/>
      </dsp:txXfrm>
    </dsp:sp>
    <dsp:sp modelId="{BE64F909-FD5A-4569-BBA9-92EF6C073C4E}">
      <dsp:nvSpPr>
        <dsp:cNvPr id="0" name=""/>
        <dsp:cNvSpPr/>
      </dsp:nvSpPr>
      <dsp:spPr>
        <a:xfrm>
          <a:off x="6909570" y="1447674"/>
          <a:ext cx="1586951" cy="2941485"/>
        </a:xfrm>
        <a:prstGeom prst="roundRect">
          <a:avLst>
            <a:gd name="adj" fmla="val 10000"/>
          </a:avLst>
        </a:prstGeom>
        <a:solidFill>
          <a:schemeClr val="lt1">
            <a:alpha val="90000"/>
            <a:hueOff val="0"/>
            <a:satOff val="0"/>
            <a:lumOff val="0"/>
            <a:alphaOff val="0"/>
          </a:schemeClr>
        </a:solidFill>
        <a:ln w="12700" cap="flat" cmpd="sng" algn="ctr">
          <a:solidFill>
            <a:srgbClr val="64C3B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Pivotal trial(s) for regulatory approval in patients from target population</a:t>
          </a:r>
        </a:p>
        <a:p>
          <a:pPr marL="114300" lvl="1" indent="-114300" algn="l" defTabSz="666750">
            <a:lnSpc>
              <a:spcPct val="90000"/>
            </a:lnSpc>
            <a:spcBef>
              <a:spcPct val="0"/>
            </a:spcBef>
            <a:spcAft>
              <a:spcPct val="15000"/>
            </a:spcAft>
            <a:buChar char="•"/>
          </a:pPr>
          <a:r>
            <a:rPr lang="en-IE" sz="1500" kern="1200" dirty="0"/>
            <a:t>Establish efficacy &amp; safety in randomized controlled trial</a:t>
          </a:r>
        </a:p>
        <a:p>
          <a:pPr marL="114300" lvl="1" indent="-114300" algn="l" defTabSz="666750">
            <a:lnSpc>
              <a:spcPct val="90000"/>
            </a:lnSpc>
            <a:spcBef>
              <a:spcPct val="0"/>
            </a:spcBef>
            <a:spcAft>
              <a:spcPct val="15000"/>
            </a:spcAft>
            <a:buChar char="•"/>
          </a:pPr>
          <a:endParaRPr lang="en-IE" sz="1500" kern="1200" dirty="0"/>
        </a:p>
      </dsp:txBody>
      <dsp:txXfrm>
        <a:off x="6956050" y="1494154"/>
        <a:ext cx="1493991" cy="2848525"/>
      </dsp:txXfrm>
    </dsp:sp>
    <dsp:sp modelId="{84D62D26-3336-4427-A695-B305AB185DF7}">
      <dsp:nvSpPr>
        <dsp:cNvPr id="0" name=""/>
        <dsp:cNvSpPr/>
      </dsp:nvSpPr>
      <dsp:spPr>
        <a:xfrm rot="21588098">
          <a:off x="8379146" y="1080613"/>
          <a:ext cx="590997" cy="335130"/>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dsp:txBody>
      <dsp:txXfrm>
        <a:off x="8379146" y="1147813"/>
        <a:ext cx="490458" cy="201078"/>
      </dsp:txXfrm>
    </dsp:sp>
    <dsp:sp modelId="{73A065B2-020F-4601-99DA-FC404023FDF4}">
      <dsp:nvSpPr>
        <dsp:cNvPr id="0" name=""/>
        <dsp:cNvSpPr/>
      </dsp:nvSpPr>
      <dsp:spPr>
        <a:xfrm>
          <a:off x="9215461" y="1027976"/>
          <a:ext cx="1346060" cy="648000"/>
        </a:xfrm>
        <a:prstGeom prst="roundRect">
          <a:avLst>
            <a:gd name="adj" fmla="val 10000"/>
          </a:avLst>
        </a:prstGeom>
        <a:solidFill>
          <a:srgbClr val="64C3B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IE" sz="1500" b="1" kern="1200" dirty="0"/>
            <a:t>Phase IV </a:t>
          </a:r>
        </a:p>
      </dsp:txBody>
      <dsp:txXfrm>
        <a:off x="9215461" y="1027976"/>
        <a:ext cx="1346060" cy="432000"/>
      </dsp:txXfrm>
    </dsp:sp>
    <dsp:sp modelId="{B7A304E5-B9B9-4AA5-971E-19D88A90B168}">
      <dsp:nvSpPr>
        <dsp:cNvPr id="0" name=""/>
        <dsp:cNvSpPr/>
      </dsp:nvSpPr>
      <dsp:spPr>
        <a:xfrm>
          <a:off x="9209356" y="1439070"/>
          <a:ext cx="1556812" cy="2941485"/>
        </a:xfrm>
        <a:prstGeom prst="roundRect">
          <a:avLst>
            <a:gd name="adj" fmla="val 10000"/>
          </a:avLst>
        </a:prstGeom>
        <a:solidFill>
          <a:schemeClr val="lt1">
            <a:alpha val="90000"/>
            <a:hueOff val="0"/>
            <a:satOff val="0"/>
            <a:lumOff val="0"/>
            <a:alphaOff val="0"/>
          </a:schemeClr>
        </a:solidFill>
        <a:ln w="12700" cap="flat" cmpd="sng" algn="ctr">
          <a:solidFill>
            <a:srgbClr val="64C3B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Real world patients post-approval i.e., post-marketing surveillance</a:t>
          </a:r>
        </a:p>
        <a:p>
          <a:pPr marL="114300" lvl="1" indent="-114300" algn="l" defTabSz="666750">
            <a:lnSpc>
              <a:spcPct val="90000"/>
            </a:lnSpc>
            <a:spcBef>
              <a:spcPct val="0"/>
            </a:spcBef>
            <a:spcAft>
              <a:spcPct val="15000"/>
            </a:spcAft>
            <a:buChar char="•"/>
          </a:pPr>
          <a:r>
            <a:rPr lang="en-IE" sz="1500" kern="1200" dirty="0"/>
            <a:t>Focus on rare or long-term safety effects of treatment</a:t>
          </a:r>
        </a:p>
        <a:p>
          <a:pPr marL="114300" lvl="1" indent="-114300" algn="l" defTabSz="666750">
            <a:lnSpc>
              <a:spcPct val="90000"/>
            </a:lnSpc>
            <a:spcBef>
              <a:spcPct val="0"/>
            </a:spcBef>
            <a:spcAft>
              <a:spcPct val="15000"/>
            </a:spcAft>
            <a:buChar char="•"/>
          </a:pPr>
          <a:endParaRPr lang="en-IE" sz="1500" kern="1200" dirty="0"/>
        </a:p>
      </dsp:txBody>
      <dsp:txXfrm>
        <a:off x="9254953" y="1484667"/>
        <a:ext cx="1465618" cy="28502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C944F-9411-029D-8379-42DBFC914D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71DE2869-114F-B523-46B1-6CA40BCD39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E705EF-36D7-4107-BD1D-20F5B838D19B}" type="datetimeFigureOut">
              <a:rPr lang="en-IE" smtClean="0"/>
              <a:t>30/10/2023</a:t>
            </a:fld>
            <a:endParaRPr lang="en-IE"/>
          </a:p>
        </p:txBody>
      </p:sp>
      <p:sp>
        <p:nvSpPr>
          <p:cNvPr id="4" name="Footer Placeholder 3">
            <a:extLst>
              <a:ext uri="{FF2B5EF4-FFF2-40B4-BE49-F238E27FC236}">
                <a16:creationId xmlns:a16="http://schemas.microsoft.com/office/drawing/2014/main" id="{594F3B64-C601-73F5-001F-EBDD944773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068887F-7986-B812-F34C-7BF9871C2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F9505-EB35-42C1-862A-4BD327FC1D59}" type="slidenum">
              <a:rPr lang="en-IE" smtClean="0"/>
              <a:t>‹#›</a:t>
            </a:fld>
            <a:endParaRPr lang="en-IE"/>
          </a:p>
        </p:txBody>
      </p:sp>
    </p:spTree>
    <p:extLst>
      <p:ext uri="{BB962C8B-B14F-4D97-AF65-F5344CB8AC3E}">
        <p14:creationId xmlns:p14="http://schemas.microsoft.com/office/powerpoint/2010/main" val="155980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EDBE4-292E-4FE7-A25A-ADA0E5433959}"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E71B5-7D6F-4EB9-BE3E-90255321ECA3}" type="slidenum">
              <a:rPr lang="en-US" smtClean="0"/>
              <a:t>‹#›</a:t>
            </a:fld>
            <a:endParaRPr lang="en-US"/>
          </a:p>
        </p:txBody>
      </p:sp>
    </p:spTree>
    <p:extLst>
      <p:ext uri="{BB962C8B-B14F-4D97-AF65-F5344CB8AC3E}">
        <p14:creationId xmlns:p14="http://schemas.microsoft.com/office/powerpoint/2010/main" val="46154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4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dirty="0"/>
          </a:p>
        </p:txBody>
      </p:sp>
    </p:spTree>
    <p:extLst>
      <p:ext uri="{BB962C8B-B14F-4D97-AF65-F5344CB8AC3E}">
        <p14:creationId xmlns:p14="http://schemas.microsoft.com/office/powerpoint/2010/main" val="295575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12</a:t>
            </a:fld>
            <a:endParaRPr lang="en-GB"/>
          </a:p>
        </p:txBody>
      </p:sp>
    </p:spTree>
    <p:extLst>
      <p:ext uri="{BB962C8B-B14F-4D97-AF65-F5344CB8AC3E}">
        <p14:creationId xmlns:p14="http://schemas.microsoft.com/office/powerpoint/2010/main" val="185242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19</a:t>
            </a:fld>
            <a:endParaRPr lang="en-GB"/>
          </a:p>
        </p:txBody>
      </p:sp>
    </p:spTree>
    <p:extLst>
      <p:ext uri="{BB962C8B-B14F-4D97-AF65-F5344CB8AC3E}">
        <p14:creationId xmlns:p14="http://schemas.microsoft.com/office/powerpoint/2010/main" val="374768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24</a:t>
            </a:fld>
            <a:endParaRPr lang="en-GB" dirty="0"/>
          </a:p>
        </p:txBody>
      </p:sp>
    </p:spTree>
    <p:extLst>
      <p:ext uri="{BB962C8B-B14F-4D97-AF65-F5344CB8AC3E}">
        <p14:creationId xmlns:p14="http://schemas.microsoft.com/office/powerpoint/2010/main" val="4279156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A263-F1F4-A9D1-848A-DFB88F245FCB}"/>
              </a:ext>
            </a:extLst>
          </p:cNvPr>
          <p:cNvSpPr>
            <a:spLocks noGrp="1"/>
          </p:cNvSpPr>
          <p:nvPr>
            <p:ph type="ctrTitle"/>
          </p:nvPr>
        </p:nvSpPr>
        <p:spPr>
          <a:xfrm>
            <a:off x="2587624" y="1122363"/>
            <a:ext cx="8804276" cy="1709737"/>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6ED66A72-0EAA-BDF9-4EA9-A21D443B15AC}"/>
              </a:ext>
            </a:extLst>
          </p:cNvPr>
          <p:cNvSpPr>
            <a:spLocks noGrp="1"/>
          </p:cNvSpPr>
          <p:nvPr>
            <p:ph type="subTitle" idx="1"/>
          </p:nvPr>
        </p:nvSpPr>
        <p:spPr>
          <a:xfrm>
            <a:off x="2587625" y="3416301"/>
            <a:ext cx="7908926" cy="628641"/>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099AD2BD-94C1-9E39-75EC-77ADCCE0BCA4}"/>
              </a:ext>
            </a:extLst>
          </p:cNvPr>
          <p:cNvCxnSpPr/>
          <p:nvPr userDrawn="1"/>
        </p:nvCxnSpPr>
        <p:spPr>
          <a:xfrm>
            <a:off x="2587625" y="3124200"/>
            <a:ext cx="96043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0537A73-E55C-11F9-798B-ED55512AFD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25400" dir="2700000" sx="99000" sy="99000" algn="tl" rotWithShape="0">
              <a:prstClr val="black">
                <a:alpha val="14000"/>
              </a:prstClr>
            </a:outerShdw>
          </a:effectLst>
        </p:spPr>
      </p:pic>
      <p:sp>
        <p:nvSpPr>
          <p:cNvPr id="12" name="Title 1">
            <a:extLst>
              <a:ext uri="{FF2B5EF4-FFF2-40B4-BE49-F238E27FC236}">
                <a16:creationId xmlns:a16="http://schemas.microsoft.com/office/drawing/2014/main" id="{681FDF67-08B7-CB34-572C-B9411A62ACD3}"/>
              </a:ext>
            </a:extLst>
          </p:cNvPr>
          <p:cNvSpPr txBox="1">
            <a:spLocks/>
          </p:cNvSpPr>
          <p:nvPr userDrawn="1"/>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Tree>
    <p:extLst>
      <p:ext uri="{BB962C8B-B14F-4D97-AF65-F5344CB8AC3E}">
        <p14:creationId xmlns:p14="http://schemas.microsoft.com/office/powerpoint/2010/main" val="49084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Graphics Only">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Tree>
    <p:extLst>
      <p:ext uri="{BB962C8B-B14F-4D97-AF65-F5344CB8AC3E}">
        <p14:creationId xmlns:p14="http://schemas.microsoft.com/office/powerpoint/2010/main" val="82789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A263-F1F4-A9D1-848A-DFB88F245FCB}"/>
              </a:ext>
            </a:extLst>
          </p:cNvPr>
          <p:cNvSpPr>
            <a:spLocks noGrp="1"/>
          </p:cNvSpPr>
          <p:nvPr>
            <p:ph type="ctrTitle"/>
          </p:nvPr>
        </p:nvSpPr>
        <p:spPr>
          <a:xfrm>
            <a:off x="2587624" y="1122363"/>
            <a:ext cx="8804276" cy="1709737"/>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6ED66A72-0EAA-BDF9-4EA9-A21D443B15AC}"/>
              </a:ext>
            </a:extLst>
          </p:cNvPr>
          <p:cNvSpPr>
            <a:spLocks noGrp="1"/>
          </p:cNvSpPr>
          <p:nvPr>
            <p:ph type="subTitle" idx="1"/>
          </p:nvPr>
        </p:nvSpPr>
        <p:spPr>
          <a:xfrm>
            <a:off x="2587625" y="3416301"/>
            <a:ext cx="7908926" cy="628641"/>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760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Hos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7FAE8664-2D0C-DECE-4E24-D46B18E8D1F0}"/>
              </a:ext>
            </a:extLst>
          </p:cNvPr>
          <p:cNvSpPr txBox="1">
            <a:spLocks/>
          </p:cNvSpPr>
          <p:nvPr userDrawn="1"/>
        </p:nvSpPr>
        <p:spPr>
          <a:xfrm>
            <a:off x="8539377" y="0"/>
            <a:ext cx="1043798" cy="6860517"/>
          </a:xfrm>
          <a:prstGeom prst="roundRect">
            <a:avLst>
              <a:gd name="adj" fmla="val 0"/>
            </a:avLst>
          </a:prstGeom>
          <a:solidFill>
            <a:srgbClr val="565755">
              <a:alpha val="95000"/>
            </a:srgbClr>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pic>
        <p:nvPicPr>
          <p:cNvPr id="15" name="Picture 14" descr="Background pattern&#10;&#10;Description automatically generated">
            <a:extLst>
              <a:ext uri="{FF2B5EF4-FFF2-40B4-BE49-F238E27FC236}">
                <a16:creationId xmlns:a16="http://schemas.microsoft.com/office/drawing/2014/main" id="{EF437383-762C-07DA-FC29-CE6394E3F78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969" r="71340"/>
          <a:stretch/>
        </p:blipFill>
        <p:spPr>
          <a:xfrm>
            <a:off x="8091949" y="2516"/>
            <a:ext cx="4100051" cy="6863722"/>
          </a:xfrm>
          <a:prstGeom prst="rect">
            <a:avLst/>
          </a:prstGeom>
        </p:spPr>
      </p:pic>
      <p:pic>
        <p:nvPicPr>
          <p:cNvPr id="11" name="Picture 10" descr="Logo&#10;&#10;Description automatically generated">
            <a:extLst>
              <a:ext uri="{FF2B5EF4-FFF2-40B4-BE49-F238E27FC236}">
                <a16:creationId xmlns:a16="http://schemas.microsoft.com/office/drawing/2014/main" id="{44D883DB-6BD5-C653-58A5-2C71AD58BF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4676" y="6131513"/>
            <a:ext cx="1547871" cy="531521"/>
          </a:xfrm>
          <a:prstGeom prst="rect">
            <a:avLst/>
          </a:prstGeom>
        </p:spPr>
      </p:pic>
      <p:sp>
        <p:nvSpPr>
          <p:cNvPr id="17" name="Content Placeholder 2">
            <a:extLst>
              <a:ext uri="{FF2B5EF4-FFF2-40B4-BE49-F238E27FC236}">
                <a16:creationId xmlns:a16="http://schemas.microsoft.com/office/drawing/2014/main" id="{B34A5D1A-3445-BB7E-FB2A-FC90F6B1593C}"/>
              </a:ext>
            </a:extLst>
          </p:cNvPr>
          <p:cNvSpPr>
            <a:spLocks noGrp="1"/>
          </p:cNvSpPr>
          <p:nvPr>
            <p:ph idx="1"/>
          </p:nvPr>
        </p:nvSpPr>
        <p:spPr>
          <a:xfrm>
            <a:off x="1482934" y="4370212"/>
            <a:ext cx="5645089" cy="1967780"/>
          </a:xfrm>
        </p:spPr>
        <p:txBody>
          <a:bodyPr/>
          <a:lstStyle/>
          <a:p>
            <a:pPr marL="0" indent="0" algn="ctr">
              <a:buNone/>
            </a:pPr>
            <a:r>
              <a:rPr lang="en-US" b="1" dirty="0">
                <a:solidFill>
                  <a:srgbClr val="444543"/>
                </a:solidFill>
              </a:rPr>
              <a:t>Brian Fox</a:t>
            </a:r>
          </a:p>
          <a:p>
            <a:pPr marL="0" indent="0" algn="ctr">
              <a:buNone/>
            </a:pPr>
            <a:r>
              <a:rPr lang="en-US" dirty="0">
                <a:solidFill>
                  <a:srgbClr val="444543"/>
                </a:solidFill>
              </a:rPr>
              <a:t>Research Statistician</a:t>
            </a:r>
          </a:p>
          <a:p>
            <a:pPr marL="0" indent="0" algn="ctr">
              <a:buNone/>
            </a:pPr>
            <a:r>
              <a:rPr lang="en-US" dirty="0">
                <a:solidFill>
                  <a:srgbClr val="444543"/>
                </a:solidFill>
              </a:rPr>
              <a:t>nQuery</a:t>
            </a:r>
          </a:p>
        </p:txBody>
      </p:sp>
      <p:sp>
        <p:nvSpPr>
          <p:cNvPr id="18" name="Title 1">
            <a:extLst>
              <a:ext uri="{FF2B5EF4-FFF2-40B4-BE49-F238E27FC236}">
                <a16:creationId xmlns:a16="http://schemas.microsoft.com/office/drawing/2014/main" id="{9C13CBB3-B24E-E55B-E351-DF206D167DB2}"/>
              </a:ext>
            </a:extLst>
          </p:cNvPr>
          <p:cNvSpPr txBox="1">
            <a:spLocks/>
          </p:cNvSpPr>
          <p:nvPr userDrawn="1"/>
        </p:nvSpPr>
        <p:spPr>
          <a:xfrm>
            <a:off x="8390314" y="1897141"/>
            <a:ext cx="4030664" cy="180175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kern="1200">
                <a:solidFill>
                  <a:srgbClr val="3375BB"/>
                </a:solidFill>
                <a:latin typeface="+mj-lt"/>
                <a:ea typeface="+mj-ea"/>
                <a:cs typeface="+mj-cs"/>
              </a:defRPr>
            </a:lvl1pPr>
          </a:lstStyle>
          <a:p>
            <a:pPr algn="ctr"/>
            <a:r>
              <a:rPr lang="en-US" sz="4800" dirty="0">
                <a:solidFill>
                  <a:schemeClr val="bg1"/>
                </a:solidFill>
              </a:rPr>
              <a:t>Webinar</a:t>
            </a:r>
          </a:p>
          <a:p>
            <a:pPr algn="ctr"/>
            <a:r>
              <a:rPr lang="en-US" sz="4800" dirty="0">
                <a:solidFill>
                  <a:schemeClr val="bg1"/>
                </a:solidFill>
              </a:rPr>
              <a:t>Host</a:t>
            </a:r>
          </a:p>
        </p:txBody>
      </p:sp>
      <p:pic>
        <p:nvPicPr>
          <p:cNvPr id="22" name="Picture 21">
            <a:extLst>
              <a:ext uri="{FF2B5EF4-FFF2-40B4-BE49-F238E27FC236}">
                <a16:creationId xmlns:a16="http://schemas.microsoft.com/office/drawing/2014/main" id="{417D781F-54A7-57D6-1918-C8B8186AF1F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 r="8257" b="-459"/>
          <a:stretch/>
        </p:blipFill>
        <p:spPr>
          <a:xfrm>
            <a:off x="6226007" y="2722863"/>
            <a:ext cx="2313370" cy="75158"/>
          </a:xfrm>
          <a:prstGeom prst="rect">
            <a:avLst/>
          </a:prstGeom>
        </p:spPr>
      </p:pic>
      <p:pic>
        <p:nvPicPr>
          <p:cNvPr id="23" name="Picture 22">
            <a:extLst>
              <a:ext uri="{FF2B5EF4-FFF2-40B4-BE49-F238E27FC236}">
                <a16:creationId xmlns:a16="http://schemas.microsoft.com/office/drawing/2014/main" id="{67B9B4AC-9F83-35F4-5B07-2270F7BFF7E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 r="1569" b="-460"/>
          <a:stretch/>
        </p:blipFill>
        <p:spPr>
          <a:xfrm rot="10800000">
            <a:off x="0" y="2722862"/>
            <a:ext cx="2481978" cy="75157"/>
          </a:xfrm>
          <a:prstGeom prst="rect">
            <a:avLst/>
          </a:prstGeom>
        </p:spPr>
      </p:pic>
    </p:spTree>
    <p:extLst>
      <p:ext uri="{BB962C8B-B14F-4D97-AF65-F5344CB8AC3E}">
        <p14:creationId xmlns:p14="http://schemas.microsoft.com/office/powerpoint/2010/main" val="28500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69D8DCC1-D21D-8D2B-EDE2-8AF795401E1D}"/>
              </a:ext>
            </a:extLst>
          </p:cNvPr>
          <p:cNvSpPr txBox="1">
            <a:spLocks/>
          </p:cNvSpPr>
          <p:nvPr userDrawn="1"/>
        </p:nvSpPr>
        <p:spPr>
          <a:xfrm>
            <a:off x="2580662" y="-10756"/>
            <a:ext cx="1043798" cy="6868756"/>
          </a:xfrm>
          <a:prstGeom prst="roundRect">
            <a:avLst>
              <a:gd name="adj" fmla="val 0"/>
            </a:avLst>
          </a:prstGeom>
          <a:solidFill>
            <a:srgbClr val="565755">
              <a:alpha val="95000"/>
            </a:srgbClr>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pic>
        <p:nvPicPr>
          <p:cNvPr id="11" name="Picture 10" descr="Background pattern&#10;&#10;Description automatically generated">
            <a:extLst>
              <a:ext uri="{FF2B5EF4-FFF2-40B4-BE49-F238E27FC236}">
                <a16:creationId xmlns:a16="http://schemas.microsoft.com/office/drawing/2014/main" id="{3A524D96-00A7-3C5B-4C17-F3BE0D53C70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969" r="71340"/>
          <a:stretch/>
        </p:blipFill>
        <p:spPr>
          <a:xfrm>
            <a:off x="-607551" y="-5721"/>
            <a:ext cx="4100051" cy="6863721"/>
          </a:xfrm>
          <a:prstGeom prst="rect">
            <a:avLst/>
          </a:prstGeom>
        </p:spPr>
      </p:pic>
      <p:sp>
        <p:nvSpPr>
          <p:cNvPr id="3" name="Date Placeholder 2">
            <a:extLst>
              <a:ext uri="{FF2B5EF4-FFF2-40B4-BE49-F238E27FC236}">
                <a16:creationId xmlns:a16="http://schemas.microsoft.com/office/drawing/2014/main" id="{EFA9B70F-F665-C576-E18F-8325A44F2F2D}"/>
              </a:ext>
            </a:extLst>
          </p:cNvPr>
          <p:cNvSpPr>
            <a:spLocks noGrp="1"/>
          </p:cNvSpPr>
          <p:nvPr>
            <p:ph type="dt" sz="half" idx="10"/>
          </p:nvPr>
        </p:nvSpPr>
        <p:spPr/>
        <p:txBody>
          <a:bodyPr/>
          <a:lstStyle/>
          <a:p>
            <a:fld id="{09893B29-9E89-44A4-8ADF-0A1FD4F18F2A}" type="datetime1">
              <a:rPr lang="en-US" smtClean="0"/>
              <a:t>10/30/2023</a:t>
            </a:fld>
            <a:endParaRPr lang="en-US"/>
          </a:p>
        </p:txBody>
      </p:sp>
      <p:sp>
        <p:nvSpPr>
          <p:cNvPr id="4" name="Footer Placeholder 3">
            <a:extLst>
              <a:ext uri="{FF2B5EF4-FFF2-40B4-BE49-F238E27FC236}">
                <a16:creationId xmlns:a16="http://schemas.microsoft.com/office/drawing/2014/main" id="{4B14B89A-C9C9-D3A9-15D8-5A07C92B9504}"/>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18716C40-D67D-4B24-B2F0-A65F37D4838F}"/>
              </a:ext>
            </a:extLst>
          </p:cNvPr>
          <p:cNvSpPr>
            <a:spLocks noGrp="1"/>
          </p:cNvSpPr>
          <p:nvPr>
            <p:ph type="title" hasCustomPrompt="1"/>
          </p:nvPr>
        </p:nvSpPr>
        <p:spPr>
          <a:xfrm>
            <a:off x="520575" y="2859420"/>
            <a:ext cx="2603625" cy="770861"/>
          </a:xfrm>
        </p:spPr>
        <p:txBody>
          <a:bodyPr/>
          <a:lstStyle>
            <a:lvl1pPr>
              <a:defRPr sz="6000" b="1">
                <a:solidFill>
                  <a:schemeClr val="bg1"/>
                </a:solidFill>
              </a:defRPr>
            </a:lvl1pPr>
          </a:lstStyle>
          <a:p>
            <a:r>
              <a:rPr lang="en-US" dirty="0"/>
              <a:t>Agenda</a:t>
            </a:r>
            <a:endParaRPr lang="en-IE" dirty="0"/>
          </a:p>
        </p:txBody>
      </p:sp>
      <p:sp>
        <p:nvSpPr>
          <p:cNvPr id="9" name="Content Placeholder 2">
            <a:extLst>
              <a:ext uri="{FF2B5EF4-FFF2-40B4-BE49-F238E27FC236}">
                <a16:creationId xmlns:a16="http://schemas.microsoft.com/office/drawing/2014/main" id="{4C8C46A6-1B29-13A7-35D8-A7E05110AAAE}"/>
              </a:ext>
            </a:extLst>
          </p:cNvPr>
          <p:cNvSpPr>
            <a:spLocks noGrp="1"/>
          </p:cNvSpPr>
          <p:nvPr>
            <p:ph idx="1"/>
          </p:nvPr>
        </p:nvSpPr>
        <p:spPr>
          <a:xfrm>
            <a:off x="5369142" y="1355651"/>
            <a:ext cx="5645089" cy="4953074"/>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64FFB35C-0636-8A12-8DB1-4DD80DA356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27324" y="6388255"/>
            <a:ext cx="895211" cy="503556"/>
          </a:xfrm>
          <a:prstGeom prst="rect">
            <a:avLst/>
          </a:prstGeom>
        </p:spPr>
      </p:pic>
    </p:spTree>
    <p:extLst>
      <p:ext uri="{BB962C8B-B14F-4D97-AF65-F5344CB8AC3E}">
        <p14:creationId xmlns:p14="http://schemas.microsoft.com/office/powerpoint/2010/main" val="328839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D2E8-83DE-B215-FE25-6F9A5EAB7D42}"/>
              </a:ext>
            </a:extLst>
          </p:cNvPr>
          <p:cNvSpPr>
            <a:spLocks noGrp="1"/>
          </p:cNvSpPr>
          <p:nvPr>
            <p:ph type="title"/>
          </p:nvPr>
        </p:nvSpPr>
        <p:spPr/>
        <p:txBody>
          <a:bodyPr/>
          <a:lstStyle/>
          <a:p>
            <a:r>
              <a:rPr lang="en-US" dirty="0"/>
              <a:t>Click to edit Master title style</a:t>
            </a:r>
          </a:p>
        </p:txBody>
      </p:sp>
      <p:sp>
        <p:nvSpPr>
          <p:cNvPr id="7" name="Rectangle: Rounded Corners 6">
            <a:extLst>
              <a:ext uri="{FF2B5EF4-FFF2-40B4-BE49-F238E27FC236}">
                <a16:creationId xmlns:a16="http://schemas.microsoft.com/office/drawing/2014/main" id="{B7D69E3A-3304-113A-04BC-2FF9A9EE949D}"/>
              </a:ext>
            </a:extLst>
          </p:cNvPr>
          <p:cNvSpPr/>
          <p:nvPr userDrawn="1"/>
        </p:nvSpPr>
        <p:spPr>
          <a:xfrm>
            <a:off x="800100" y="1134819"/>
            <a:ext cx="10553700" cy="45911"/>
          </a:xfrm>
          <a:prstGeom prst="roundRect">
            <a:avLst>
              <a:gd name="adj" fmla="val 50000"/>
            </a:avLst>
          </a:prstGeom>
          <a:gradFill>
            <a:gsLst>
              <a:gs pos="28000">
                <a:schemeClr val="accent2"/>
              </a:gs>
              <a:gs pos="50000">
                <a:schemeClr val="accent1"/>
              </a:gs>
              <a:gs pos="100000">
                <a:schemeClr val="accent4"/>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5400AA6-71F5-4616-79B1-4AAAB1B67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324" y="6388255"/>
            <a:ext cx="895211" cy="503556"/>
          </a:xfrm>
          <a:prstGeom prst="rect">
            <a:avLst/>
          </a:prstGeom>
        </p:spPr>
      </p:pic>
      <p:sp>
        <p:nvSpPr>
          <p:cNvPr id="5" name="Content Placeholder 2">
            <a:extLst>
              <a:ext uri="{FF2B5EF4-FFF2-40B4-BE49-F238E27FC236}">
                <a16:creationId xmlns:a16="http://schemas.microsoft.com/office/drawing/2014/main" id="{97B170CA-8BD5-84F4-CA3D-921BE2D0A3A2}"/>
              </a:ext>
            </a:extLst>
          </p:cNvPr>
          <p:cNvSpPr>
            <a:spLocks noGrp="1"/>
          </p:cNvSpPr>
          <p:nvPr>
            <p:ph idx="1"/>
          </p:nvPr>
        </p:nvSpPr>
        <p:spPr>
          <a:xfrm>
            <a:off x="800100" y="1355651"/>
            <a:ext cx="8802688" cy="4953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896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ntent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D2E8-83DE-B215-FE25-6F9A5EAB7D42}"/>
              </a:ext>
            </a:extLst>
          </p:cNvPr>
          <p:cNvSpPr>
            <a:spLocks noGrp="1"/>
          </p:cNvSpPr>
          <p:nvPr>
            <p:ph type="title"/>
          </p:nvPr>
        </p:nvSpPr>
        <p:spPr/>
        <p:txBody>
          <a:bodyPr/>
          <a:lstStyle/>
          <a:p>
            <a:r>
              <a:rPr lang="en-US" dirty="0"/>
              <a:t>Click to edit Master title style</a:t>
            </a:r>
          </a:p>
        </p:txBody>
      </p:sp>
      <p:sp>
        <p:nvSpPr>
          <p:cNvPr id="7" name="Rectangle: Rounded Corners 6">
            <a:extLst>
              <a:ext uri="{FF2B5EF4-FFF2-40B4-BE49-F238E27FC236}">
                <a16:creationId xmlns:a16="http://schemas.microsoft.com/office/drawing/2014/main" id="{28C2BFD2-C1B7-8AE9-BD5C-BC54F8479299}"/>
              </a:ext>
            </a:extLst>
          </p:cNvPr>
          <p:cNvSpPr/>
          <p:nvPr userDrawn="1"/>
        </p:nvSpPr>
        <p:spPr>
          <a:xfrm>
            <a:off x="800100" y="1134819"/>
            <a:ext cx="10553700" cy="45911"/>
          </a:xfrm>
          <a:prstGeom prst="roundRect">
            <a:avLst>
              <a:gd name="adj" fmla="val 50000"/>
            </a:avLst>
          </a:prstGeom>
          <a:gradFill>
            <a:gsLst>
              <a:gs pos="28000">
                <a:schemeClr val="accent2"/>
              </a:gs>
              <a:gs pos="50000">
                <a:schemeClr val="accent1"/>
              </a:gs>
              <a:gs pos="100000">
                <a:schemeClr val="accent4"/>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A5C9AC60-2DCD-27A9-6E23-327E66CF77B6}"/>
              </a:ext>
            </a:extLst>
          </p:cNvPr>
          <p:cNvSpPr>
            <a:spLocks noGrp="1"/>
          </p:cNvSpPr>
          <p:nvPr>
            <p:ph idx="1"/>
          </p:nvPr>
        </p:nvSpPr>
        <p:spPr>
          <a:xfrm>
            <a:off x="800100" y="1355651"/>
            <a:ext cx="8802688" cy="4953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35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outdoor object&#10;&#10;Description automatically generated">
            <a:extLst>
              <a:ext uri="{FF2B5EF4-FFF2-40B4-BE49-F238E27FC236}">
                <a16:creationId xmlns:a16="http://schemas.microsoft.com/office/drawing/2014/main" id="{505D54B3-81EF-5F63-0DD2-FCE4B4235FAA}"/>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31495"/>
          <a:stretch/>
        </p:blipFill>
        <p:spPr>
          <a:xfrm rot="5400000">
            <a:off x="7866356" y="2598944"/>
            <a:ext cx="6915924" cy="1673222"/>
          </a:xfrm>
          <a:prstGeom prst="rect">
            <a:avLst/>
          </a:prstGeom>
        </p:spPr>
      </p:pic>
      <p:sp>
        <p:nvSpPr>
          <p:cNvPr id="2" name="Title 1">
            <a:extLst>
              <a:ext uri="{FF2B5EF4-FFF2-40B4-BE49-F238E27FC236}">
                <a16:creationId xmlns:a16="http://schemas.microsoft.com/office/drawing/2014/main" id="{CC08D2E8-83DE-B215-FE25-6F9A5EAB7D42}"/>
              </a:ext>
            </a:extLst>
          </p:cNvPr>
          <p:cNvSpPr>
            <a:spLocks noGrp="1"/>
          </p:cNvSpPr>
          <p:nvPr>
            <p:ph type="title" hasCustomPrompt="1"/>
          </p:nvPr>
        </p:nvSpPr>
        <p:spPr>
          <a:xfrm>
            <a:off x="800100" y="3095453"/>
            <a:ext cx="8033182" cy="667094"/>
          </a:xfrm>
        </p:spPr>
        <p:txBody>
          <a:bodyPr anchor="t"/>
          <a:lstStyle>
            <a:lvl1pPr>
              <a:defRPr b="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IE" b="1" dirty="0">
                <a:solidFill>
                  <a:schemeClr val="bg1"/>
                </a:solidFill>
              </a:rPr>
              <a:t>Text</a:t>
            </a:r>
            <a:endParaRPr lang="en-US" dirty="0"/>
          </a:p>
        </p:txBody>
      </p:sp>
      <p:sp>
        <p:nvSpPr>
          <p:cNvPr id="4" name="Date Placeholder 3">
            <a:extLst>
              <a:ext uri="{FF2B5EF4-FFF2-40B4-BE49-F238E27FC236}">
                <a16:creationId xmlns:a16="http://schemas.microsoft.com/office/drawing/2014/main" id="{A2FB94F7-CCDE-D2DC-ACFA-AEE4BA6B8032}"/>
              </a:ext>
            </a:extLst>
          </p:cNvPr>
          <p:cNvSpPr>
            <a:spLocks noGrp="1"/>
          </p:cNvSpPr>
          <p:nvPr>
            <p:ph type="dt" sz="half" idx="10"/>
          </p:nvPr>
        </p:nvSpPr>
        <p:spPr/>
        <p:txBody>
          <a:bodyPr/>
          <a:lstStyle/>
          <a:p>
            <a:fld id="{6601AA9B-5289-4CD4-B961-994BDCE04678}" type="datetime1">
              <a:rPr lang="en-US" smtClean="0"/>
              <a:t>10/30/2023</a:t>
            </a:fld>
            <a:endParaRPr lang="en-US"/>
          </a:p>
        </p:txBody>
      </p:sp>
      <p:sp>
        <p:nvSpPr>
          <p:cNvPr id="5" name="Footer Placeholder 4">
            <a:extLst>
              <a:ext uri="{FF2B5EF4-FFF2-40B4-BE49-F238E27FC236}">
                <a16:creationId xmlns:a16="http://schemas.microsoft.com/office/drawing/2014/main" id="{746F8B37-C4DA-5CBD-F18F-5814F9F18140}"/>
              </a:ext>
            </a:extLst>
          </p:cNvPr>
          <p:cNvSpPr>
            <a:spLocks noGrp="1"/>
          </p:cNvSpPr>
          <p:nvPr>
            <p:ph type="ftr" sz="quarter" idx="11"/>
          </p:nvPr>
        </p:nvSpPr>
        <p:spPr/>
        <p:txBody>
          <a:bodyPr/>
          <a:lstStyle/>
          <a:p>
            <a:endParaRPr lang="en-US"/>
          </a:p>
        </p:txBody>
      </p:sp>
      <p:sp>
        <p:nvSpPr>
          <p:cNvPr id="3" name="Content Placeholder 3">
            <a:extLst>
              <a:ext uri="{FF2B5EF4-FFF2-40B4-BE49-F238E27FC236}">
                <a16:creationId xmlns:a16="http://schemas.microsoft.com/office/drawing/2014/main" id="{A662EEEE-167B-795D-DF59-15C71BE76C93}"/>
              </a:ext>
            </a:extLst>
          </p:cNvPr>
          <p:cNvSpPr txBox="1">
            <a:spLocks/>
          </p:cNvSpPr>
          <p:nvPr userDrawn="1"/>
        </p:nvSpPr>
        <p:spPr>
          <a:xfrm>
            <a:off x="12076590" y="-4654"/>
            <a:ext cx="115410" cy="6871532"/>
          </a:xfrm>
          <a:prstGeom prst="roundRect">
            <a:avLst>
              <a:gd name="adj" fmla="val 0"/>
            </a:avLst>
          </a:prstGeom>
          <a:solidFill>
            <a:srgbClr val="565755">
              <a:alpha val="95000"/>
            </a:srgbClr>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7" name="Rectangle: Rounded Corners 6">
            <a:extLst>
              <a:ext uri="{FF2B5EF4-FFF2-40B4-BE49-F238E27FC236}">
                <a16:creationId xmlns:a16="http://schemas.microsoft.com/office/drawing/2014/main" id="{68EA5EB0-CC54-C960-8826-491E779299C8}"/>
              </a:ext>
            </a:extLst>
          </p:cNvPr>
          <p:cNvSpPr/>
          <p:nvPr userDrawn="1"/>
        </p:nvSpPr>
        <p:spPr>
          <a:xfrm>
            <a:off x="800100" y="2999130"/>
            <a:ext cx="1232886" cy="45719"/>
          </a:xfrm>
          <a:prstGeom prst="roundRect">
            <a:avLst>
              <a:gd name="adj" fmla="val 50000"/>
            </a:avLst>
          </a:prstGeom>
          <a:solidFill>
            <a:srgbClr val="54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5BB8ACB6-0FE1-84DB-E0E2-384CC8A4E8F3}"/>
              </a:ext>
            </a:extLst>
          </p:cNvPr>
          <p:cNvSpPr>
            <a:spLocks noGrp="1"/>
          </p:cNvSpPr>
          <p:nvPr>
            <p:ph sz="quarter" idx="13"/>
          </p:nvPr>
        </p:nvSpPr>
        <p:spPr>
          <a:xfrm>
            <a:off x="826965" y="2485747"/>
            <a:ext cx="7326435" cy="513383"/>
          </a:xfrm>
        </p:spPr>
        <p:txBody>
          <a:bodyPr/>
          <a:lstStyle>
            <a:lvl1pPr marL="0" indent="0">
              <a:buNone/>
              <a:defRPr lang="en-US" sz="3200" b="1" kern="1200" dirty="0" smtClean="0">
                <a:solidFill>
                  <a:srgbClr val="545E5C"/>
                </a:solidFill>
                <a:latin typeface="+mn-lt"/>
                <a:ea typeface="+mj-ea"/>
                <a:cs typeface="+mj-cs"/>
              </a:defRPr>
            </a:lvl1pPr>
            <a:lvl2pPr marL="2286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a:t>
            </a:r>
          </a:p>
        </p:txBody>
      </p:sp>
    </p:spTree>
    <p:extLst>
      <p:ext uri="{BB962C8B-B14F-4D97-AF65-F5344CB8AC3E}">
        <p14:creationId xmlns:p14="http://schemas.microsoft.com/office/powerpoint/2010/main" val="169051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65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148125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459E6-15EB-E4AD-687E-C09D5C3FE776}"/>
              </a:ext>
            </a:extLst>
          </p:cNvPr>
          <p:cNvSpPr>
            <a:spLocks noGrp="1"/>
          </p:cNvSpPr>
          <p:nvPr>
            <p:ph type="title"/>
          </p:nvPr>
        </p:nvSpPr>
        <p:spPr>
          <a:xfrm>
            <a:off x="800100" y="217967"/>
            <a:ext cx="10553700" cy="770861"/>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1C031E62-52B9-CA43-40A9-9C1A609CB639}"/>
              </a:ext>
            </a:extLst>
          </p:cNvPr>
          <p:cNvSpPr>
            <a:spLocks noGrp="1"/>
          </p:cNvSpPr>
          <p:nvPr>
            <p:ph type="body" idx="1"/>
          </p:nvPr>
        </p:nvSpPr>
        <p:spPr>
          <a:xfrm>
            <a:off x="800100" y="1355651"/>
            <a:ext cx="8802688" cy="49530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97ED44-1EE3-BD77-FBC2-F4986004B4F3}"/>
              </a:ext>
            </a:extLst>
          </p:cNvPr>
          <p:cNvSpPr>
            <a:spLocks noGrp="1"/>
          </p:cNvSpPr>
          <p:nvPr>
            <p:ph type="dt" sz="half" idx="2"/>
          </p:nvPr>
        </p:nvSpPr>
        <p:spPr>
          <a:xfrm>
            <a:off x="800100" y="6991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93B29-9E89-44A4-8ADF-0A1FD4F18F2A}" type="datetime1">
              <a:rPr lang="en-US" smtClean="0"/>
              <a:t>10/30/2023</a:t>
            </a:fld>
            <a:endParaRPr lang="en-US"/>
          </a:p>
        </p:txBody>
      </p:sp>
      <p:sp>
        <p:nvSpPr>
          <p:cNvPr id="5" name="Footer Placeholder 4">
            <a:extLst>
              <a:ext uri="{FF2B5EF4-FFF2-40B4-BE49-F238E27FC236}">
                <a16:creationId xmlns:a16="http://schemas.microsoft.com/office/drawing/2014/main" id="{3AA8485D-464E-7A27-833B-044885083EF9}"/>
              </a:ext>
            </a:extLst>
          </p:cNvPr>
          <p:cNvSpPr>
            <a:spLocks noGrp="1"/>
          </p:cNvSpPr>
          <p:nvPr>
            <p:ph type="ftr" sz="quarter" idx="3"/>
          </p:nvPr>
        </p:nvSpPr>
        <p:spPr>
          <a:xfrm>
            <a:off x="4038600" y="6991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F90BB7-2E93-C761-7E7F-B2194F946FC0}"/>
              </a:ext>
            </a:extLst>
          </p:cNvPr>
          <p:cNvSpPr>
            <a:spLocks noGrp="1"/>
          </p:cNvSpPr>
          <p:nvPr>
            <p:ph type="sldNum" sz="quarter" idx="4"/>
          </p:nvPr>
        </p:nvSpPr>
        <p:spPr>
          <a:xfrm>
            <a:off x="800100" y="6489700"/>
            <a:ext cx="1003300" cy="258763"/>
          </a:xfrm>
          <a:prstGeom prst="rect">
            <a:avLst/>
          </a:prstGeom>
        </p:spPr>
        <p:txBody>
          <a:bodyPr vert="horz" lIns="0" tIns="0" rIns="0" bIns="0" rtlCol="0" anchor="b" anchorCtr="0"/>
          <a:lstStyle>
            <a:lvl1pPr algn="l">
              <a:defRPr sz="1600">
                <a:solidFill>
                  <a:schemeClr val="accent6"/>
                </a:solidFill>
              </a:defRPr>
            </a:lvl1pPr>
          </a:lstStyle>
          <a:p>
            <a:fld id="{58DD597F-0A94-4570-9B04-33268E177279}" type="slidenum">
              <a:rPr lang="en-US" smtClean="0"/>
              <a:pPr/>
              <a:t>‹#›</a:t>
            </a:fld>
            <a:endParaRPr lang="en-US" dirty="0"/>
          </a:p>
        </p:txBody>
      </p:sp>
      <p:pic>
        <p:nvPicPr>
          <p:cNvPr id="8" name="Picture 7" descr="A close up of a logo&#10;&#10;Description automatically generated">
            <a:extLst>
              <a:ext uri="{FF2B5EF4-FFF2-40B4-BE49-F238E27FC236}">
                <a16:creationId xmlns:a16="http://schemas.microsoft.com/office/drawing/2014/main" id="{EDAA1B6C-CE88-8B83-0E45-FAA88BBFDF33}"/>
              </a:ext>
            </a:extLst>
          </p:cNvPr>
          <p:cNvPicPr>
            <a:picLocks noChangeAspect="1"/>
          </p:cNvPicPr>
          <p:nvPr userDrawn="1"/>
        </p:nvPicPr>
        <p:blipFill rotWithShape="1">
          <a:blip r:embed="rId1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0" name="Picture 9" descr="Logo&#10;&#10;Description automatically generated">
            <a:extLst>
              <a:ext uri="{FF2B5EF4-FFF2-40B4-BE49-F238E27FC236}">
                <a16:creationId xmlns:a16="http://schemas.microsoft.com/office/drawing/2014/main" id="{9D3B3C3A-CA2E-3074-8F75-939BB320A35A}"/>
              </a:ext>
            </a:extLst>
          </p:cNvPr>
          <p:cNvPicPr>
            <a:picLocks noChangeAspect="1"/>
          </p:cNvPicPr>
          <p:nvPr userDrawn="1"/>
        </p:nvPicPr>
        <p:blipFill>
          <a:blip r:embed="rId13">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Tree>
    <p:extLst>
      <p:ext uri="{BB962C8B-B14F-4D97-AF65-F5344CB8AC3E}">
        <p14:creationId xmlns:p14="http://schemas.microsoft.com/office/powerpoint/2010/main" val="1001985434"/>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1" r:id="rId3"/>
    <p:sldLayoutId id="2147483665" r:id="rId4"/>
    <p:sldLayoutId id="2147483650" r:id="rId5"/>
    <p:sldLayoutId id="2147483664" r:id="rId6"/>
    <p:sldLayoutId id="2147483678" r:id="rId7"/>
    <p:sldLayoutId id="2147483677" r:id="rId8"/>
    <p:sldLayoutId id="2147483680" r:id="rId9"/>
    <p:sldLayoutId id="214748368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04" userDrawn="1">
          <p15:clr>
            <a:srgbClr val="F26B43"/>
          </p15:clr>
        </p15:guide>
        <p15:guide id="4" pos="980" userDrawn="1">
          <p15:clr>
            <a:srgbClr val="F26B43"/>
          </p15:clr>
        </p15:guide>
        <p15:guide id="5" pos="1067" userDrawn="1">
          <p15:clr>
            <a:srgbClr val="F26B43"/>
          </p15:clr>
        </p15:guide>
        <p15:guide id="6" pos="1544" userDrawn="1">
          <p15:clr>
            <a:srgbClr val="F26B43"/>
          </p15:clr>
        </p15:guide>
        <p15:guide id="7" pos="1630" userDrawn="1">
          <p15:clr>
            <a:srgbClr val="F26B43"/>
          </p15:clr>
        </p15:guide>
        <p15:guide id="8" pos="2107" userDrawn="1">
          <p15:clr>
            <a:srgbClr val="F26B43"/>
          </p15:clr>
        </p15:guide>
        <p15:guide id="9" pos="2193" userDrawn="1">
          <p15:clr>
            <a:srgbClr val="F26B43"/>
          </p15:clr>
        </p15:guide>
        <p15:guide id="10" pos="2670" userDrawn="1">
          <p15:clr>
            <a:srgbClr val="F26B43"/>
          </p15:clr>
        </p15:guide>
        <p15:guide id="11" pos="2756" userDrawn="1">
          <p15:clr>
            <a:srgbClr val="F26B43"/>
          </p15:clr>
        </p15:guide>
        <p15:guide id="12" pos="3233" userDrawn="1">
          <p15:clr>
            <a:srgbClr val="F26B43"/>
          </p15:clr>
        </p15:guide>
        <p15:guide id="13" pos="3320" userDrawn="1">
          <p15:clr>
            <a:srgbClr val="F26B43"/>
          </p15:clr>
        </p15:guide>
        <p15:guide id="14" pos="3796" userDrawn="1">
          <p15:clr>
            <a:srgbClr val="F26B43"/>
          </p15:clr>
        </p15:guide>
        <p15:guide id="15" pos="3883" userDrawn="1">
          <p15:clr>
            <a:srgbClr val="F26B43"/>
          </p15:clr>
        </p15:guide>
        <p15:guide id="16" pos="4360" userDrawn="1">
          <p15:clr>
            <a:srgbClr val="F26B43"/>
          </p15:clr>
        </p15:guide>
        <p15:guide id="17" pos="4446" userDrawn="1">
          <p15:clr>
            <a:srgbClr val="F26B43"/>
          </p15:clr>
        </p15:guide>
        <p15:guide id="18" pos="4923" userDrawn="1">
          <p15:clr>
            <a:srgbClr val="F26B43"/>
          </p15:clr>
        </p15:guide>
        <p15:guide id="19" pos="5009" userDrawn="1">
          <p15:clr>
            <a:srgbClr val="F26B43"/>
          </p15:clr>
        </p15:guide>
        <p15:guide id="20" pos="5486" userDrawn="1">
          <p15:clr>
            <a:srgbClr val="F26B43"/>
          </p15:clr>
        </p15:guide>
        <p15:guide id="21" pos="5572" userDrawn="1">
          <p15:clr>
            <a:srgbClr val="F26B43"/>
          </p15:clr>
        </p15:guide>
        <p15:guide id="22" pos="6049" userDrawn="1">
          <p15:clr>
            <a:srgbClr val="F26B43"/>
          </p15:clr>
        </p15:guide>
        <p15:guide id="23" pos="6136" userDrawn="1">
          <p15:clr>
            <a:srgbClr val="F26B43"/>
          </p15:clr>
        </p15:guide>
        <p15:guide id="24" pos="6612" userDrawn="1">
          <p15:clr>
            <a:srgbClr val="F26B43"/>
          </p15:clr>
        </p15:guide>
        <p15:guide id="25" pos="6696" userDrawn="1">
          <p15:clr>
            <a:srgbClr val="F26B43"/>
          </p15:clr>
        </p15:guide>
        <p15:guide id="26" pos="7176" userDrawn="1">
          <p15:clr>
            <a:srgbClr val="F26B43"/>
          </p15:clr>
        </p15:guide>
        <p15:guide id="27" orient="horz" userDrawn="1">
          <p15:clr>
            <a:srgbClr val="F26B43"/>
          </p15:clr>
        </p15:guide>
        <p15:guide id="28" orient="horz" pos="4320" userDrawn="1">
          <p15:clr>
            <a:srgbClr val="F26B43"/>
          </p15:clr>
        </p15:guide>
        <p15:guide id="29" orient="horz" pos="288" userDrawn="1">
          <p15:clr>
            <a:srgbClr val="F26B43"/>
          </p15:clr>
        </p15:guide>
        <p15:guide id="30" orient="horz" pos="3974" userDrawn="1">
          <p15:clr>
            <a:srgbClr val="F26B43"/>
          </p15:clr>
        </p15:guide>
        <p15:guide id="31" orient="horz" pos="648" userDrawn="1">
          <p15:clr>
            <a:srgbClr val="F26B43"/>
          </p15:clr>
        </p15:guide>
        <p15:guide id="32" orient="horz" pos="851" userDrawn="1">
          <p15:clr>
            <a:srgbClr val="F26B43"/>
          </p15:clr>
        </p15:guide>
        <p15:guide id="33" orient="horz" pos="42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da.gov/drugs/development-resources/table-surrogate-endpoints-were-basis-drug-approval-or-licensure" TargetMode="External"/><Relationship Id="rId2" Type="http://schemas.openxmlformats.org/officeDocument/2006/relationships/hyperlink" Target="https://www.fda.gov/about-fda/oncology-center-excellence/project-optimus" TargetMode="External"/><Relationship Id="rId1" Type="http://schemas.openxmlformats.org/officeDocument/2006/relationships/slideLayout" Target="../slideLayouts/slideLayout5.xml"/><Relationship Id="rId5" Type="http://schemas.openxmlformats.org/officeDocument/2006/relationships/hyperlink" Target="https://www.bio.org/sites/default/files/legacy/bioorg/docs/Clinical%20Development%20Success%20Rates%202006-2015%20-%20BIO,%20Biomedtracker,%20Amplion%202016.pdf" TargetMode="External"/><Relationship Id="rId4" Type="http://schemas.openxmlformats.org/officeDocument/2006/relationships/hyperlink" Target="https://doi.org/10.1016/j.jacbts.2019.02.005"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fda.gov/media/73679/download"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jpeg"/><Relationship Id="rId3" Type="http://schemas.openxmlformats.org/officeDocument/2006/relationships/image" Target="../media/image15.png"/><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jpe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25400" dist="12700" dir="2700000" algn="tl" rotWithShape="0">
              <a:prstClr val="black">
                <a:alpha val="14000"/>
              </a:prstClr>
            </a:outerShdw>
          </a:effectLst>
        </p:spPr>
      </p:pic>
      <p:sp>
        <p:nvSpPr>
          <p:cNvPr id="2" name="Title 1">
            <a:extLst>
              <a:ext uri="{FF2B5EF4-FFF2-40B4-BE49-F238E27FC236}">
                <a16:creationId xmlns:a16="http://schemas.microsoft.com/office/drawing/2014/main" id="{36E659E0-3360-1A1D-8234-62B5AC0FE4AB}"/>
              </a:ext>
            </a:extLst>
          </p:cNvPr>
          <p:cNvSpPr txBox="1">
            <a:spLocks/>
          </p:cNvSpPr>
          <p:nvPr/>
        </p:nvSpPr>
        <p:spPr>
          <a:xfrm>
            <a:off x="-69850" y="1359117"/>
            <a:ext cx="12261850" cy="20240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600" b="1" dirty="0">
                <a:solidFill>
                  <a:schemeClr val="bg1"/>
                </a:solidFill>
              </a:rPr>
              <a:t>Trial Design Issues for Phase II Trials</a:t>
            </a:r>
            <a:endParaRPr lang="en-GB" sz="5600" b="1" dirty="0">
              <a:solidFill>
                <a:schemeClr val="bg1"/>
              </a:solidFill>
            </a:endParaRPr>
          </a:p>
        </p:txBody>
      </p:sp>
      <p:sp>
        <p:nvSpPr>
          <p:cNvPr id="3" name="Title 1">
            <a:extLst>
              <a:ext uri="{FF2B5EF4-FFF2-40B4-BE49-F238E27FC236}">
                <a16:creationId xmlns:a16="http://schemas.microsoft.com/office/drawing/2014/main" id="{35B61EC6-8772-9F70-B68C-D7EC4807B0B9}"/>
              </a:ext>
            </a:extLst>
          </p:cNvPr>
          <p:cNvSpPr txBox="1">
            <a:spLocks/>
          </p:cNvSpPr>
          <p:nvPr/>
        </p:nvSpPr>
        <p:spPr>
          <a:xfrm>
            <a:off x="989593" y="4169399"/>
            <a:ext cx="9983755"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Calibri" panose="020F0502020204030204"/>
                <a:ea typeface="+mj-ea"/>
                <a:cs typeface="+mj-cs"/>
              </a:rPr>
              <a:t>Guide to Two-Stage </a:t>
            </a:r>
            <a:r>
              <a:rPr kumimoji="0" lang="en-US" sz="3600" b="0" i="0" u="none" strike="noStrike" kern="1200" cap="none" spc="100" normalizeH="0" baseline="0" noProof="0" dirty="0" err="1">
                <a:ln>
                  <a:noFill/>
                </a:ln>
                <a:solidFill>
                  <a:prstClr val="white"/>
                </a:solidFill>
                <a:effectLst/>
                <a:uLnTx/>
                <a:uFillTx/>
                <a:latin typeface="Calibri" panose="020F0502020204030204"/>
                <a:ea typeface="+mj-ea"/>
                <a:cs typeface="+mj-cs"/>
              </a:rPr>
              <a:t>IIa</a:t>
            </a:r>
            <a:r>
              <a:rPr kumimoji="0" lang="en-US" sz="3600" b="0" i="0" u="none" strike="noStrike" kern="1200" cap="none" spc="100" normalizeH="0" baseline="0" noProof="0" dirty="0">
                <a:ln>
                  <a:noFill/>
                </a:ln>
                <a:solidFill>
                  <a:prstClr val="white"/>
                </a:solidFill>
                <a:effectLst/>
                <a:uLnTx/>
                <a:uFillTx/>
                <a:latin typeface="Calibri" panose="020F0502020204030204"/>
                <a:ea typeface="+mj-ea"/>
                <a:cs typeface="+mj-cs"/>
              </a:rPr>
              <a:t> Designs and </a:t>
            </a:r>
            <a:r>
              <a:rPr kumimoji="0" lang="en-US" sz="3600" b="0" i="0" u="none" strike="noStrike" kern="1200" cap="none" spc="100" normalizeH="0" baseline="0" noProof="0" dirty="0" err="1">
                <a:ln>
                  <a:noFill/>
                </a:ln>
                <a:solidFill>
                  <a:prstClr val="white"/>
                </a:solidFill>
                <a:effectLst/>
                <a:uLnTx/>
                <a:uFillTx/>
                <a:latin typeface="Calibri" panose="020F0502020204030204"/>
                <a:ea typeface="+mj-ea"/>
                <a:cs typeface="+mj-cs"/>
              </a:rPr>
              <a:t>IIa</a:t>
            </a:r>
            <a:r>
              <a:rPr kumimoji="0" lang="en-US" sz="3600" b="0" i="0" u="none" strike="noStrike" kern="1200" cap="none" spc="100" normalizeH="0" baseline="0" noProof="0" dirty="0">
                <a:ln>
                  <a:noFill/>
                </a:ln>
                <a:solidFill>
                  <a:prstClr val="white"/>
                </a:solidFill>
                <a:effectLst/>
                <a:uLnTx/>
                <a:uFillTx/>
                <a:latin typeface="Calibri" panose="020F0502020204030204"/>
                <a:ea typeface="+mj-ea"/>
                <a:cs typeface="+mj-cs"/>
              </a:rPr>
              <a:t>/IIb using MCP-Mod</a:t>
            </a:r>
            <a:endParaRPr kumimoji="0" lang="en-GB" sz="3600" b="0" i="0" u="none" strike="noStrike" kern="1200" cap="none" spc="100" normalizeH="0" baseline="0" noProof="0" dirty="0">
              <a:ln>
                <a:noFill/>
              </a:ln>
              <a:solidFill>
                <a:prstClr val="white"/>
              </a:solidFill>
              <a:effectLst/>
              <a:uLnTx/>
              <a:uFillTx/>
              <a:latin typeface="Calibri" panose="020F0502020204030204"/>
              <a:ea typeface="+mj-ea"/>
              <a:cs typeface="+mj-cs"/>
            </a:endParaRPr>
          </a:p>
        </p:txBody>
      </p:sp>
      <p:cxnSp>
        <p:nvCxnSpPr>
          <p:cNvPr id="4" name="Straight Connector 3">
            <a:extLst>
              <a:ext uri="{FF2B5EF4-FFF2-40B4-BE49-F238E27FC236}">
                <a16:creationId xmlns:a16="http://schemas.microsoft.com/office/drawing/2014/main" id="{B809596D-EA60-BE99-1B7C-F1F77EC94884}"/>
              </a:ext>
            </a:extLst>
          </p:cNvPr>
          <p:cNvCxnSpPr>
            <a:cxnSpLocks/>
          </p:cNvCxnSpPr>
          <p:nvPr/>
        </p:nvCxnSpPr>
        <p:spPr>
          <a:xfrm>
            <a:off x="1603654" y="3687798"/>
            <a:ext cx="8696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3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537-17F8-C98D-6777-8F14C9DFC1FD}"/>
              </a:ext>
            </a:extLst>
          </p:cNvPr>
          <p:cNvSpPr>
            <a:spLocks noGrp="1"/>
          </p:cNvSpPr>
          <p:nvPr>
            <p:ph type="title"/>
          </p:nvPr>
        </p:nvSpPr>
        <p:spPr>
          <a:xfrm>
            <a:off x="800099" y="3095453"/>
            <a:ext cx="9096935" cy="667094"/>
          </a:xfrm>
        </p:spPr>
        <p:txBody>
          <a:bodyPr/>
          <a:lstStyle/>
          <a:p>
            <a:r>
              <a:rPr lang="en-IE" dirty="0"/>
              <a:t>Phase </a:t>
            </a:r>
            <a:r>
              <a:rPr lang="en-IE" dirty="0" err="1"/>
              <a:t>IIa</a:t>
            </a:r>
            <a:r>
              <a:rPr lang="en-IE" dirty="0"/>
              <a:t> Designs</a:t>
            </a:r>
          </a:p>
        </p:txBody>
      </p:sp>
      <p:sp>
        <p:nvSpPr>
          <p:cNvPr id="4" name="Content Placeholder 3">
            <a:extLst>
              <a:ext uri="{FF2B5EF4-FFF2-40B4-BE49-F238E27FC236}">
                <a16:creationId xmlns:a16="http://schemas.microsoft.com/office/drawing/2014/main" id="{244F0BAF-1B39-0BC3-D971-A68B1458A981}"/>
              </a:ext>
            </a:extLst>
          </p:cNvPr>
          <p:cNvSpPr>
            <a:spLocks noGrp="1"/>
          </p:cNvSpPr>
          <p:nvPr>
            <p:ph sz="quarter" idx="13"/>
          </p:nvPr>
        </p:nvSpPr>
        <p:spPr>
          <a:xfrm>
            <a:off x="826965" y="2485747"/>
            <a:ext cx="1584541" cy="513383"/>
          </a:xfrm>
        </p:spPr>
        <p:txBody>
          <a:bodyPr/>
          <a:lstStyle/>
          <a:p>
            <a:r>
              <a:rPr lang="en-IE" dirty="0"/>
              <a:t>Part 2</a:t>
            </a:r>
          </a:p>
          <a:p>
            <a:endParaRPr lang="en-IE" dirty="0"/>
          </a:p>
        </p:txBody>
      </p:sp>
    </p:spTree>
    <p:extLst>
      <p:ext uri="{BB962C8B-B14F-4D97-AF65-F5344CB8AC3E}">
        <p14:creationId xmlns:p14="http://schemas.microsoft.com/office/powerpoint/2010/main" val="277587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ABA5-922E-662E-FCA4-6510817484D3}"/>
              </a:ext>
            </a:extLst>
          </p:cNvPr>
          <p:cNvSpPr>
            <a:spLocks noGrp="1"/>
          </p:cNvSpPr>
          <p:nvPr>
            <p:ph type="title"/>
          </p:nvPr>
        </p:nvSpPr>
        <p:spPr/>
        <p:txBody>
          <a:bodyPr/>
          <a:lstStyle/>
          <a:p>
            <a:r>
              <a:rPr lang="en-GB" sz="4400" cap="none" dirty="0"/>
              <a:t>Phase </a:t>
            </a:r>
            <a:r>
              <a:rPr lang="en-GB" sz="4400" cap="none" dirty="0" err="1"/>
              <a:t>IIa</a:t>
            </a:r>
            <a:r>
              <a:rPr lang="en-GB" sz="4400" cap="none" dirty="0"/>
              <a:t> Trial Design</a:t>
            </a:r>
            <a:endParaRPr lang="en-IE" dirty="0"/>
          </a:p>
        </p:txBody>
      </p:sp>
      <p:sp>
        <p:nvSpPr>
          <p:cNvPr id="3" name="Content Placeholder 2">
            <a:extLst>
              <a:ext uri="{FF2B5EF4-FFF2-40B4-BE49-F238E27FC236}">
                <a16:creationId xmlns:a16="http://schemas.microsoft.com/office/drawing/2014/main" id="{4A5CAB28-558E-099A-B350-FCA8F3AACD82}"/>
              </a:ext>
            </a:extLst>
          </p:cNvPr>
          <p:cNvSpPr>
            <a:spLocks noGrp="1"/>
          </p:cNvSpPr>
          <p:nvPr>
            <p:ph idx="1"/>
          </p:nvPr>
        </p:nvSpPr>
        <p:spPr>
          <a:xfrm>
            <a:off x="800099" y="1355651"/>
            <a:ext cx="10553700" cy="4953074"/>
          </a:xfrm>
        </p:spPr>
        <p:txBody>
          <a:bodyPr/>
          <a:lstStyle/>
          <a:p>
            <a:r>
              <a:rPr lang="en-US" dirty="0"/>
              <a:t>Phase </a:t>
            </a:r>
            <a:r>
              <a:rPr lang="en-IE" dirty="0" err="1"/>
              <a:t>IIa</a:t>
            </a:r>
            <a:r>
              <a:rPr lang="en-US" dirty="0"/>
              <a:t>: Proof-of-concept trial testing if there is sufficient evidence of positive effect</a:t>
            </a:r>
            <a:endParaRPr lang="en-IE" dirty="0"/>
          </a:p>
          <a:p>
            <a:pPr lvl="1"/>
            <a:r>
              <a:rPr lang="en-US" dirty="0">
                <a:solidFill>
                  <a:schemeClr val="tx1">
                    <a:lumMod val="50000"/>
                    <a:lumOff val="50000"/>
                  </a:schemeClr>
                </a:solidFill>
              </a:rPr>
              <a:t>Often test using surrogate endpoint, e.g., Overall Response Rate (ORR), Progression Free Survival (PFS), systolic &amp; diastolic blood pressure</a:t>
            </a:r>
          </a:p>
          <a:p>
            <a:endParaRPr lang="en-US" sz="1000" dirty="0"/>
          </a:p>
          <a:p>
            <a:r>
              <a:rPr lang="en-US" dirty="0"/>
              <a:t>Phase </a:t>
            </a:r>
            <a:r>
              <a:rPr lang="en-US" dirty="0" err="1"/>
              <a:t>IIa</a:t>
            </a:r>
            <a:r>
              <a:rPr lang="en-US" dirty="0"/>
              <a:t> has a very high failure rate so need to reject poor candidates quickly</a:t>
            </a:r>
          </a:p>
          <a:p>
            <a:pPr lvl="1"/>
            <a:r>
              <a:rPr lang="en-US" dirty="0">
                <a:solidFill>
                  <a:schemeClr val="tx1">
                    <a:lumMod val="50000"/>
                    <a:lumOff val="50000"/>
                  </a:schemeClr>
                </a:solidFill>
              </a:rPr>
              <a:t>Approximately 70% of drugs fail after phase II</a:t>
            </a:r>
          </a:p>
          <a:p>
            <a:pPr lvl="1"/>
            <a:r>
              <a:rPr lang="en-US" dirty="0">
                <a:solidFill>
                  <a:schemeClr val="tx1">
                    <a:lumMod val="50000"/>
                    <a:lumOff val="50000"/>
                  </a:schemeClr>
                </a:solidFill>
              </a:rPr>
              <a:t>Main reason is these therapeutics have (likely) never been tested for efficacy in humans up to now, but can also be due to previously unknown side-effects, insufficient efficacy, etc.</a:t>
            </a:r>
          </a:p>
          <a:p>
            <a:endParaRPr lang="en-US" sz="1000" dirty="0"/>
          </a:p>
          <a:p>
            <a:r>
              <a:rPr lang="en-US" dirty="0"/>
              <a:t>Thus </a:t>
            </a:r>
            <a:r>
              <a:rPr lang="en-US" b="1" dirty="0"/>
              <a:t>two-stage one-arm</a:t>
            </a:r>
            <a:r>
              <a:rPr lang="en-US" dirty="0"/>
              <a:t> trials common</a:t>
            </a:r>
          </a:p>
          <a:p>
            <a:pPr lvl="1"/>
            <a:r>
              <a:rPr lang="fr-FR" dirty="0">
                <a:solidFill>
                  <a:schemeClr val="tx1">
                    <a:lumMod val="50000"/>
                    <a:lumOff val="50000"/>
                  </a:schemeClr>
                </a:solidFill>
              </a:rPr>
              <a:t>Stage One: </a:t>
            </a:r>
            <a:r>
              <a:rPr lang="en-IE" dirty="0">
                <a:solidFill>
                  <a:schemeClr val="tx1">
                    <a:lumMod val="50000"/>
                    <a:lumOff val="50000"/>
                  </a:schemeClr>
                </a:solidFill>
              </a:rPr>
              <a:t>Futility</a:t>
            </a:r>
            <a:r>
              <a:rPr lang="fr-FR" dirty="0">
                <a:solidFill>
                  <a:schemeClr val="tx1">
                    <a:lumMod val="50000"/>
                    <a:lumOff val="50000"/>
                  </a:schemeClr>
                </a:solidFill>
              </a:rPr>
              <a:t> </a:t>
            </a:r>
            <a:r>
              <a:rPr lang="en-IE" dirty="0">
                <a:solidFill>
                  <a:schemeClr val="tx1">
                    <a:lumMod val="50000"/>
                    <a:lumOff val="50000"/>
                  </a:schemeClr>
                </a:solidFill>
              </a:rPr>
              <a:t>assessment</a:t>
            </a:r>
          </a:p>
          <a:p>
            <a:pPr lvl="1"/>
            <a:r>
              <a:rPr lang="en-IE" dirty="0">
                <a:solidFill>
                  <a:schemeClr val="tx1">
                    <a:lumMod val="50000"/>
                    <a:lumOff val="50000"/>
                  </a:schemeClr>
                </a:solidFill>
              </a:rPr>
              <a:t>Stage Two: Recommendation decision</a:t>
            </a:r>
          </a:p>
          <a:p>
            <a:pPr lvl="1"/>
            <a:r>
              <a:rPr lang="fr-FR" dirty="0">
                <a:solidFill>
                  <a:schemeClr val="tx1">
                    <a:lumMod val="50000"/>
                    <a:lumOff val="50000"/>
                  </a:schemeClr>
                </a:solidFill>
              </a:rPr>
              <a:t>Maximum Futile Proportion, Minimum </a:t>
            </a:r>
            <a:r>
              <a:rPr lang="en-IE" dirty="0">
                <a:solidFill>
                  <a:schemeClr val="tx1">
                    <a:lumMod val="50000"/>
                    <a:lumOff val="50000"/>
                  </a:schemeClr>
                </a:solidFill>
              </a:rPr>
              <a:t>Efficacy</a:t>
            </a:r>
            <a:r>
              <a:rPr lang="fr-FR" dirty="0">
                <a:solidFill>
                  <a:schemeClr val="tx1">
                    <a:lumMod val="50000"/>
                    <a:lumOff val="50000"/>
                  </a:schemeClr>
                </a:solidFill>
              </a:rPr>
              <a:t> Proportion</a:t>
            </a:r>
          </a:p>
        </p:txBody>
      </p:sp>
    </p:spTree>
    <p:extLst>
      <p:ext uri="{BB962C8B-B14F-4D97-AF65-F5344CB8AC3E}">
        <p14:creationId xmlns:p14="http://schemas.microsoft.com/office/powerpoint/2010/main" val="76826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extLst>
              <p:ext uri="{D42A27DB-BD31-4B8C-83A1-F6EECF244321}">
                <p14:modId xmlns:p14="http://schemas.microsoft.com/office/powerpoint/2010/main" val="2907231373"/>
              </p:ext>
            </p:extLst>
          </p:nvPr>
        </p:nvGraphicFramePr>
        <p:xfrm>
          <a:off x="0" y="1"/>
          <a:ext cx="12191999" cy="6858000"/>
        </p:xfrm>
        <a:graphic>
          <a:graphicData uri="http://schemas.openxmlformats.org/drawingml/2006/table">
            <a:tbl>
              <a:tblPr firstRow="1" bandRow="1">
                <a:tableStyleId>{68D230F3-CF80-4859-8CE7-A43EE81993B5}</a:tableStyleId>
              </a:tblPr>
              <a:tblGrid>
                <a:gridCol w="434109">
                  <a:extLst>
                    <a:ext uri="{9D8B030D-6E8A-4147-A177-3AD203B41FA5}">
                      <a16:colId xmlns:a16="http://schemas.microsoft.com/office/drawing/2014/main" val="1135098805"/>
                    </a:ext>
                  </a:extLst>
                </a:gridCol>
                <a:gridCol w="4494507">
                  <a:extLst>
                    <a:ext uri="{9D8B030D-6E8A-4147-A177-3AD203B41FA5}">
                      <a16:colId xmlns:a16="http://schemas.microsoft.com/office/drawing/2014/main" val="2398151709"/>
                    </a:ext>
                  </a:extLst>
                </a:gridCol>
                <a:gridCol w="7263383">
                  <a:extLst>
                    <a:ext uri="{9D8B030D-6E8A-4147-A177-3AD203B41FA5}">
                      <a16:colId xmlns:a16="http://schemas.microsoft.com/office/drawing/2014/main" val="2058989989"/>
                    </a:ext>
                  </a:extLst>
                </a:gridCol>
              </a:tblGrid>
              <a:tr h="955410">
                <a:tc gridSpan="3">
                  <a:txBody>
                    <a:bodyPr/>
                    <a:lstStyle/>
                    <a:p>
                      <a:pPr algn="ctr"/>
                      <a:r>
                        <a:rPr lang="en-IE" sz="4800" b="1" kern="1200" dirty="0">
                          <a:solidFill>
                            <a:schemeClr val="bg1"/>
                          </a:solidFill>
                          <a:latin typeface="+mn-lt"/>
                          <a:ea typeface="+mn-ea"/>
                          <a:cs typeface="+mn-cs"/>
                        </a:rPr>
                        <a:t>Phase </a:t>
                      </a:r>
                      <a:r>
                        <a:rPr lang="en-IE" sz="4800" b="1" kern="1200" dirty="0" err="1">
                          <a:solidFill>
                            <a:schemeClr val="bg1"/>
                          </a:solidFill>
                          <a:latin typeface="+mn-lt"/>
                          <a:ea typeface="+mn-ea"/>
                          <a:cs typeface="+mn-cs"/>
                        </a:rPr>
                        <a:t>IIa</a:t>
                      </a:r>
                      <a:r>
                        <a:rPr lang="en-IE" sz="4800" b="1" kern="1200" dirty="0">
                          <a:solidFill>
                            <a:schemeClr val="bg1"/>
                          </a:solidFill>
                          <a:latin typeface="+mn-lt"/>
                          <a:ea typeface="+mn-ea"/>
                          <a:cs typeface="+mn-cs"/>
                        </a:rPr>
                        <a:t> Methods Examples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794836">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algn="r"/>
                      <a:r>
                        <a:rPr lang="en-IE" sz="2800" b="0" dirty="0"/>
                        <a:t>One-Stage Design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err="1">
                          <a:solidFill>
                            <a:schemeClr val="accent2"/>
                          </a:solidFill>
                        </a:rPr>
                        <a:t>A’hern’s</a:t>
                      </a:r>
                      <a:r>
                        <a:rPr lang="en-IE" sz="2800" b="0" dirty="0">
                          <a:solidFill>
                            <a:schemeClr val="accent2"/>
                          </a:solidFill>
                        </a:rPr>
                        <a:t> Design – Exact Test, Chi-Squared Test</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918556">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800" b="0" dirty="0"/>
                        <a:t>Two-Stage (Efficacy Only)</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a:solidFill>
                            <a:schemeClr val="accent2"/>
                          </a:solidFill>
                        </a:rPr>
                        <a:t>Simon, Fleming, </a:t>
                      </a:r>
                      <a:r>
                        <a:rPr lang="en-IE" sz="2800" b="0" dirty="0" err="1">
                          <a:solidFill>
                            <a:schemeClr val="accent2"/>
                          </a:solidFill>
                        </a:rPr>
                        <a:t>Gehan</a:t>
                      </a:r>
                      <a:r>
                        <a:rPr lang="en-IE" sz="2800" b="0" dirty="0">
                          <a:solidFill>
                            <a:schemeClr val="accent2"/>
                          </a:solidFill>
                        </a:rPr>
                        <a:t>, Lin &amp; Shih, Litwin (PFS)</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794836">
                <a:tc>
                  <a:txBody>
                    <a:bodyPr/>
                    <a:lstStyle/>
                    <a:p>
                      <a:pPr algn="ctr"/>
                      <a:r>
                        <a:rPr lang="en-IE" sz="2800" dirty="0">
                          <a:solidFill>
                            <a:srgbClr val="75C0B4"/>
                          </a:solidFill>
                        </a:rPr>
                        <a:t>3</a:t>
                      </a:r>
                    </a:p>
                  </a:txBody>
                  <a:tcPr anchor="ctr"/>
                </a:tc>
                <a:tc>
                  <a:txBody>
                    <a:bodyPr/>
                    <a:lstStyle/>
                    <a:p>
                      <a:pPr algn="r"/>
                      <a:r>
                        <a:rPr lang="en-IE" sz="2800" b="0" dirty="0"/>
                        <a:t>Two-Stage (Efficacy &amp; Safety)</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chemeClr val="accent2"/>
                          </a:solidFill>
                          <a:effectLst/>
                          <a:uLnTx/>
                          <a:uFillTx/>
                          <a:latin typeface="+mn-lt"/>
                          <a:ea typeface="+mn-ea"/>
                          <a:cs typeface="+mn-cs"/>
                        </a:rPr>
                        <a:t>Bryant &amp; Day, </a:t>
                      </a:r>
                      <a:r>
                        <a:rPr kumimoji="0" lang="en-IE" sz="2800" b="0" i="0" u="none" strike="noStrike" kern="1200" cap="none" spc="0" normalizeH="0" baseline="0" noProof="0" dirty="0" err="1">
                          <a:ln>
                            <a:noFill/>
                          </a:ln>
                          <a:solidFill>
                            <a:schemeClr val="accent2"/>
                          </a:solidFill>
                          <a:effectLst/>
                          <a:uLnTx/>
                          <a:uFillTx/>
                          <a:latin typeface="+mn-lt"/>
                          <a:ea typeface="+mn-ea"/>
                          <a:cs typeface="+mn-cs"/>
                        </a:rPr>
                        <a:t>Thall</a:t>
                      </a:r>
                      <a:r>
                        <a:rPr kumimoji="0" lang="en-IE" sz="2800" b="0" i="0" u="none" strike="noStrike" kern="1200" cap="none" spc="0" normalizeH="0" baseline="0" noProof="0" dirty="0">
                          <a:ln>
                            <a:noFill/>
                          </a:ln>
                          <a:solidFill>
                            <a:schemeClr val="accent2"/>
                          </a:solidFill>
                          <a:effectLst/>
                          <a:uLnTx/>
                          <a:uFillTx/>
                          <a:latin typeface="+mn-lt"/>
                          <a:ea typeface="+mn-ea"/>
                          <a:cs typeface="+mn-cs"/>
                        </a:rPr>
                        <a:t> and Cheng</a:t>
                      </a:r>
                      <a:endParaRPr kumimoji="0" lang="en-IE" sz="2800" b="0" i="0" u="none" strike="noStrike" kern="1200" cap="none" spc="0" normalizeH="0" baseline="0" noProof="0" dirty="0">
                        <a:ln>
                          <a:noFill/>
                        </a:ln>
                        <a:solidFill>
                          <a:schemeClr val="accent2"/>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3115724"/>
                  </a:ext>
                </a:extLst>
              </a:tr>
              <a:tr h="906480">
                <a:tc>
                  <a:txBody>
                    <a:bodyPr/>
                    <a:lstStyle/>
                    <a:p>
                      <a:pPr algn="ctr"/>
                      <a:r>
                        <a:rPr lang="en-IE" sz="2800" dirty="0">
                          <a:solidFill>
                            <a:srgbClr val="75C0B4"/>
                          </a:solidFill>
                        </a:rPr>
                        <a:t>4</a:t>
                      </a:r>
                    </a:p>
                  </a:txBody>
                  <a:tcPr anchor="ctr"/>
                </a:tc>
                <a:tc>
                  <a:txBody>
                    <a:bodyPr/>
                    <a:lstStyle/>
                    <a:p>
                      <a:pPr algn="r"/>
                      <a:r>
                        <a:rPr lang="en-IE" sz="2800" b="0" dirty="0"/>
                        <a:t>Three-Stage Designs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a:solidFill>
                            <a:schemeClr val="accent2"/>
                          </a:solidFill>
                        </a:rPr>
                        <a:t>Extension of </a:t>
                      </a:r>
                      <a:r>
                        <a:rPr lang="en-IE" sz="2800" b="0">
                          <a:solidFill>
                            <a:schemeClr val="accent2"/>
                          </a:solidFill>
                        </a:rPr>
                        <a:t>Two-Stage methods (rare)</a:t>
                      </a:r>
                      <a:endParaRPr lang="en-IE" sz="2800" b="0"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9750026"/>
                  </a:ext>
                </a:extLst>
              </a:tr>
              <a:tr h="794836">
                <a:tc>
                  <a:txBody>
                    <a:bodyPr/>
                    <a:lstStyle/>
                    <a:p>
                      <a:pPr algn="ctr"/>
                      <a:r>
                        <a:rPr lang="en-IE" sz="2800" dirty="0">
                          <a:solidFill>
                            <a:srgbClr val="75C0B4"/>
                          </a:solidFill>
                        </a:rPr>
                        <a:t>5</a:t>
                      </a:r>
                    </a:p>
                  </a:txBody>
                  <a:tcPr anchor="ctr"/>
                </a:tc>
                <a:tc>
                  <a:txBody>
                    <a:bodyPr/>
                    <a:lstStyle/>
                    <a:p>
                      <a:pPr algn="r"/>
                      <a:r>
                        <a:rPr lang="en-IE" sz="2800" b="0" dirty="0"/>
                        <a:t>Bayesian Methods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a:solidFill>
                            <a:schemeClr val="accent2"/>
                          </a:solidFill>
                        </a:rPr>
                        <a:t>Bayesian Two-Stage/Sequential/Adaptive </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1802375"/>
                  </a:ext>
                </a:extLst>
              </a:tr>
              <a:tr h="898210">
                <a:tc>
                  <a:txBody>
                    <a:bodyPr/>
                    <a:lstStyle/>
                    <a:p>
                      <a:pPr algn="ctr"/>
                      <a:r>
                        <a:rPr lang="en-IE" sz="2800" dirty="0">
                          <a:solidFill>
                            <a:srgbClr val="75C0B4"/>
                          </a:solidFill>
                        </a:rPr>
                        <a:t>6</a:t>
                      </a:r>
                    </a:p>
                  </a:txBody>
                  <a:tcPr anchor="ctr"/>
                </a:tc>
                <a:tc>
                  <a:txBody>
                    <a:bodyPr/>
                    <a:lstStyle/>
                    <a:p>
                      <a:pPr algn="r"/>
                      <a:r>
                        <a:rPr lang="en-IE" sz="2800" b="0" dirty="0"/>
                        <a:t>Contrast Tests </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a:solidFill>
                            <a:schemeClr val="accent2"/>
                          </a:solidFill>
                        </a:rPr>
                        <a:t>Dose-response Model, MCP-Mod approach</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5420433"/>
                  </a:ext>
                </a:extLst>
              </a:tr>
              <a:tr h="794836">
                <a:tc>
                  <a:txBody>
                    <a:bodyPr/>
                    <a:lstStyle/>
                    <a:p>
                      <a:pPr algn="ctr"/>
                      <a:r>
                        <a:rPr lang="en-IE" sz="2800" dirty="0">
                          <a:solidFill>
                            <a:srgbClr val="75C0B4"/>
                          </a:solidFill>
                        </a:rPr>
                        <a:t>7</a:t>
                      </a:r>
                    </a:p>
                  </a:txBody>
                  <a:tcPr anchor="ctr"/>
                </a:tc>
                <a:tc>
                  <a:txBody>
                    <a:bodyPr/>
                    <a:lstStyle/>
                    <a:p>
                      <a:pPr lvl="0" algn="r"/>
                      <a:r>
                        <a:rPr lang="en-IE" sz="2800" b="0" dirty="0"/>
                        <a:t>Others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chemeClr val="accent2"/>
                          </a:solidFill>
                          <a:effectLst/>
                          <a:uLnTx/>
                          <a:uFillTx/>
                          <a:latin typeface="Calibri" panose="020F0502020204030204"/>
                          <a:ea typeface="+mn-ea"/>
                          <a:cs typeface="+mn-cs"/>
                        </a:rPr>
                        <a:t>Seamless II/III (Pick Winner), RCT (Phase 3-like)</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4094301179"/>
                  </a:ext>
                </a:extLst>
              </a:tr>
            </a:tbl>
          </a:graphicData>
        </a:graphic>
      </p:graphicFrame>
    </p:spTree>
    <p:extLst>
      <p:ext uri="{BB962C8B-B14F-4D97-AF65-F5344CB8AC3E}">
        <p14:creationId xmlns:p14="http://schemas.microsoft.com/office/powerpoint/2010/main" val="409935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p:txBody>
          <a:bodyPr/>
          <a:lstStyle/>
          <a:p>
            <a:r>
              <a:rPr lang="en-US" dirty="0"/>
              <a:t>Simon’s Two-Stage Design</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idx="4294967295"/>
          </p:nvPr>
        </p:nvSpPr>
        <p:spPr>
          <a:xfrm>
            <a:off x="800100" y="1355651"/>
            <a:ext cx="5295900" cy="4953074"/>
          </a:xfrm>
        </p:spPr>
        <p:txBody>
          <a:bodyPr/>
          <a:lstStyle/>
          <a:p>
            <a:r>
              <a:rPr lang="en-US" dirty="0"/>
              <a:t>Simon’s Design is a two-stage design with early futility stopping</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Very popular trial design </a:t>
            </a:r>
            <a:r>
              <a:rPr kumimoji="0" lang="en-US" sz="2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in practice</a:t>
            </a:r>
            <a:endPar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endParaRPr lang="en-US" sz="2400" dirty="0"/>
          </a:p>
          <a:p>
            <a:pPr>
              <a:spcBef>
                <a:spcPts val="0"/>
              </a:spcBef>
              <a:spcAft>
                <a:spcPts val="0"/>
              </a:spcAft>
            </a:pPr>
            <a:r>
              <a:rPr lang="en-US" dirty="0"/>
              <a:t>Tests null ‘poor’ response vs. alternative ‘good’ response</a:t>
            </a:r>
            <a:br>
              <a:rPr lang="en-US" sz="2400" dirty="0"/>
            </a:br>
            <a:r>
              <a:rPr lang="en-US" sz="2000" dirty="0">
                <a:solidFill>
                  <a:schemeClr val="tx1">
                    <a:lumMod val="50000"/>
                    <a:lumOff val="50000"/>
                  </a:schemeClr>
                </a:solidFill>
              </a:rPr>
              <a:t>Two common criteria for the design:</a:t>
            </a:r>
          </a:p>
          <a:p>
            <a:pPr marL="228600" lvl="1" indent="0">
              <a:spcBef>
                <a:spcPts val="0"/>
              </a:spcBef>
              <a:spcAft>
                <a:spcPts val="0"/>
              </a:spcAft>
              <a:buNone/>
            </a:pPr>
            <a:r>
              <a:rPr lang="en-US" dirty="0">
                <a:solidFill>
                  <a:schemeClr val="tx1">
                    <a:lumMod val="50000"/>
                    <a:lumOff val="50000"/>
                  </a:schemeClr>
                </a:solidFill>
              </a:rPr>
              <a:t>(</a:t>
            </a:r>
            <a:r>
              <a:rPr lang="en-US" dirty="0" err="1">
                <a:solidFill>
                  <a:schemeClr val="tx1">
                    <a:lumMod val="50000"/>
                    <a:lumOff val="50000"/>
                  </a:schemeClr>
                </a:solidFill>
              </a:rPr>
              <a:t>i</a:t>
            </a:r>
            <a:r>
              <a:rPr lang="en-US" dirty="0">
                <a:solidFill>
                  <a:schemeClr val="tx1">
                    <a:lumMod val="50000"/>
                    <a:lumOff val="50000"/>
                  </a:schemeClr>
                </a:solidFill>
              </a:rPr>
              <a:t>) Optimum: minimize the expected N (ESS), or (ii) Minimax: minimize the maximum N </a:t>
            </a:r>
            <a:br>
              <a:rPr lang="en-US" sz="2200" dirty="0"/>
            </a:br>
            <a:endParaRPr lang="en-US" sz="2200" dirty="0"/>
          </a:p>
          <a:p>
            <a:r>
              <a:rPr lang="en-US" dirty="0"/>
              <a:t>Analysis &amp; sample size determination based on exact binomial results for “response”</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Get number of responses for test </a:t>
            </a:r>
            <a:r>
              <a:rPr lang="en-US" sz="2000" dirty="0">
                <a:solidFill>
                  <a:prstClr val="black">
                    <a:lumMod val="50000"/>
                    <a:lumOff val="50000"/>
                  </a:prstClr>
                </a:solidFill>
                <a:latin typeface="Calibri" panose="020F0502020204030204"/>
              </a:rPr>
              <a:t>failure/success</a:t>
            </a:r>
            <a:endParaRPr lang="en-US" sz="2400" dirty="0"/>
          </a:p>
        </p:txBody>
      </p:sp>
      <p:grpSp>
        <p:nvGrpSpPr>
          <p:cNvPr id="4" name="Group 3">
            <a:extLst>
              <a:ext uri="{FF2B5EF4-FFF2-40B4-BE49-F238E27FC236}">
                <a16:creationId xmlns:a16="http://schemas.microsoft.com/office/drawing/2014/main" id="{D3BA30F3-ECEE-3074-AE48-012587845767}"/>
              </a:ext>
            </a:extLst>
          </p:cNvPr>
          <p:cNvGrpSpPr/>
          <p:nvPr/>
        </p:nvGrpSpPr>
        <p:grpSpPr>
          <a:xfrm>
            <a:off x="6223221" y="4990148"/>
            <a:ext cx="5538280" cy="770862"/>
            <a:chOff x="0" y="3648058"/>
            <a:chExt cx="5538280" cy="778820"/>
          </a:xfrm>
        </p:grpSpPr>
        <p:sp>
          <p:nvSpPr>
            <p:cNvPr id="52" name="Rectangle: Rounded Corners 51">
              <a:extLst>
                <a:ext uri="{FF2B5EF4-FFF2-40B4-BE49-F238E27FC236}">
                  <a16:creationId xmlns:a16="http://schemas.microsoft.com/office/drawing/2014/main" id="{B305E7C1-8ADA-09E6-3F61-DD72DE43A4A9}"/>
                </a:ext>
              </a:extLst>
            </p:cNvPr>
            <p:cNvSpPr/>
            <p:nvPr/>
          </p:nvSpPr>
          <p:spPr>
            <a:xfrm>
              <a:off x="0" y="3648058"/>
              <a:ext cx="5538280" cy="778820"/>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3" name="Rectangle: Rounded Corners 4">
              <a:extLst>
                <a:ext uri="{FF2B5EF4-FFF2-40B4-BE49-F238E27FC236}">
                  <a16:creationId xmlns:a16="http://schemas.microsoft.com/office/drawing/2014/main" id="{E6255E91-8E79-459B-BF7B-6BDDB8647665}"/>
                </a:ext>
              </a:extLst>
            </p:cNvPr>
            <p:cNvSpPr txBox="1"/>
            <p:nvPr/>
          </p:nvSpPr>
          <p:spPr>
            <a:xfrm>
              <a:off x="0" y="3648058"/>
              <a:ext cx="1661484"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Decision</a:t>
              </a:r>
            </a:p>
          </p:txBody>
        </p:sp>
      </p:grpSp>
      <p:grpSp>
        <p:nvGrpSpPr>
          <p:cNvPr id="5" name="Group 4">
            <a:extLst>
              <a:ext uri="{FF2B5EF4-FFF2-40B4-BE49-F238E27FC236}">
                <a16:creationId xmlns:a16="http://schemas.microsoft.com/office/drawing/2014/main" id="{3D098AFC-B773-1DEA-88A4-AB24EBE050D7}"/>
              </a:ext>
            </a:extLst>
          </p:cNvPr>
          <p:cNvGrpSpPr/>
          <p:nvPr/>
        </p:nvGrpSpPr>
        <p:grpSpPr>
          <a:xfrm>
            <a:off x="6223221" y="4081524"/>
            <a:ext cx="5538280" cy="770862"/>
            <a:chOff x="0" y="2739434"/>
            <a:chExt cx="5538280" cy="778820"/>
          </a:xfrm>
        </p:grpSpPr>
        <p:sp>
          <p:nvSpPr>
            <p:cNvPr id="50" name="Rectangle: Rounded Corners 49">
              <a:extLst>
                <a:ext uri="{FF2B5EF4-FFF2-40B4-BE49-F238E27FC236}">
                  <a16:creationId xmlns:a16="http://schemas.microsoft.com/office/drawing/2014/main" id="{5422F9FC-37C9-9B25-BA5F-466A19C63D3D}"/>
                </a:ext>
              </a:extLst>
            </p:cNvPr>
            <p:cNvSpPr/>
            <p:nvPr/>
          </p:nvSpPr>
          <p:spPr>
            <a:xfrm>
              <a:off x="0" y="2739434"/>
              <a:ext cx="5538280" cy="778820"/>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1" name="Rectangle: Rounded Corners 6">
              <a:extLst>
                <a:ext uri="{FF2B5EF4-FFF2-40B4-BE49-F238E27FC236}">
                  <a16:creationId xmlns:a16="http://schemas.microsoft.com/office/drawing/2014/main" id="{D376900A-BF07-D620-E15C-BE57823EA3CF}"/>
                </a:ext>
              </a:extLst>
            </p:cNvPr>
            <p:cNvSpPr txBox="1"/>
            <p:nvPr/>
          </p:nvSpPr>
          <p:spPr>
            <a:xfrm>
              <a:off x="0" y="2739434"/>
              <a:ext cx="1661484"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End Stage II</a:t>
              </a:r>
            </a:p>
          </p:txBody>
        </p:sp>
      </p:grpSp>
      <p:grpSp>
        <p:nvGrpSpPr>
          <p:cNvPr id="6" name="Group 5">
            <a:extLst>
              <a:ext uri="{FF2B5EF4-FFF2-40B4-BE49-F238E27FC236}">
                <a16:creationId xmlns:a16="http://schemas.microsoft.com/office/drawing/2014/main" id="{45B6E184-ABA3-B215-BC0D-0CEC63AFDA95}"/>
              </a:ext>
            </a:extLst>
          </p:cNvPr>
          <p:cNvGrpSpPr/>
          <p:nvPr/>
        </p:nvGrpSpPr>
        <p:grpSpPr>
          <a:xfrm>
            <a:off x="6223221" y="3172900"/>
            <a:ext cx="5538280" cy="770862"/>
            <a:chOff x="0" y="1830810"/>
            <a:chExt cx="5538280" cy="778820"/>
          </a:xfrm>
        </p:grpSpPr>
        <p:sp>
          <p:nvSpPr>
            <p:cNvPr id="48" name="Rectangle: Rounded Corners 47">
              <a:extLst>
                <a:ext uri="{FF2B5EF4-FFF2-40B4-BE49-F238E27FC236}">
                  <a16:creationId xmlns:a16="http://schemas.microsoft.com/office/drawing/2014/main" id="{102BC5D7-3568-E4BA-38FB-980F276685C9}"/>
                </a:ext>
              </a:extLst>
            </p:cNvPr>
            <p:cNvSpPr/>
            <p:nvPr/>
          </p:nvSpPr>
          <p:spPr>
            <a:xfrm>
              <a:off x="0" y="1830810"/>
              <a:ext cx="5538280" cy="778820"/>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9" name="Rectangle: Rounded Corners 8">
              <a:extLst>
                <a:ext uri="{FF2B5EF4-FFF2-40B4-BE49-F238E27FC236}">
                  <a16:creationId xmlns:a16="http://schemas.microsoft.com/office/drawing/2014/main" id="{DA6267D5-12B5-0126-1088-42B33CEA2113}"/>
                </a:ext>
              </a:extLst>
            </p:cNvPr>
            <p:cNvSpPr txBox="1"/>
            <p:nvPr/>
          </p:nvSpPr>
          <p:spPr>
            <a:xfrm>
              <a:off x="0" y="1830810"/>
              <a:ext cx="1661484"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Start Stage II</a:t>
              </a:r>
            </a:p>
          </p:txBody>
        </p:sp>
      </p:grpSp>
      <p:grpSp>
        <p:nvGrpSpPr>
          <p:cNvPr id="7" name="Group 6">
            <a:extLst>
              <a:ext uri="{FF2B5EF4-FFF2-40B4-BE49-F238E27FC236}">
                <a16:creationId xmlns:a16="http://schemas.microsoft.com/office/drawing/2014/main" id="{9ACD879D-6B9E-843E-5DEE-94AFF890080C}"/>
              </a:ext>
            </a:extLst>
          </p:cNvPr>
          <p:cNvGrpSpPr/>
          <p:nvPr/>
        </p:nvGrpSpPr>
        <p:grpSpPr>
          <a:xfrm>
            <a:off x="6223221" y="2264275"/>
            <a:ext cx="5538280" cy="770862"/>
            <a:chOff x="0" y="922185"/>
            <a:chExt cx="5538280" cy="778820"/>
          </a:xfrm>
        </p:grpSpPr>
        <p:sp>
          <p:nvSpPr>
            <p:cNvPr id="46" name="Rectangle: Rounded Corners 45">
              <a:extLst>
                <a:ext uri="{FF2B5EF4-FFF2-40B4-BE49-F238E27FC236}">
                  <a16:creationId xmlns:a16="http://schemas.microsoft.com/office/drawing/2014/main" id="{24077BBA-9D54-EA14-7429-A01F0190F02F}"/>
                </a:ext>
              </a:extLst>
            </p:cNvPr>
            <p:cNvSpPr/>
            <p:nvPr/>
          </p:nvSpPr>
          <p:spPr>
            <a:xfrm>
              <a:off x="0" y="922185"/>
              <a:ext cx="5538280" cy="778820"/>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7" name="Rectangle: Rounded Corners 10">
              <a:extLst>
                <a:ext uri="{FF2B5EF4-FFF2-40B4-BE49-F238E27FC236}">
                  <a16:creationId xmlns:a16="http://schemas.microsoft.com/office/drawing/2014/main" id="{C5758245-6958-72A5-B986-37064367B0E9}"/>
                </a:ext>
              </a:extLst>
            </p:cNvPr>
            <p:cNvSpPr txBox="1"/>
            <p:nvPr/>
          </p:nvSpPr>
          <p:spPr>
            <a:xfrm>
              <a:off x="0" y="922185"/>
              <a:ext cx="1661484"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End Stage I</a:t>
              </a:r>
            </a:p>
          </p:txBody>
        </p:sp>
      </p:grpSp>
      <p:grpSp>
        <p:nvGrpSpPr>
          <p:cNvPr id="8" name="Group 7">
            <a:extLst>
              <a:ext uri="{FF2B5EF4-FFF2-40B4-BE49-F238E27FC236}">
                <a16:creationId xmlns:a16="http://schemas.microsoft.com/office/drawing/2014/main" id="{5A699E88-3DBB-6A6F-1B51-E7E57969AF3F}"/>
              </a:ext>
            </a:extLst>
          </p:cNvPr>
          <p:cNvGrpSpPr/>
          <p:nvPr/>
        </p:nvGrpSpPr>
        <p:grpSpPr>
          <a:xfrm>
            <a:off x="6223221" y="1355651"/>
            <a:ext cx="5538280" cy="770862"/>
            <a:chOff x="0" y="13561"/>
            <a:chExt cx="5538280" cy="778820"/>
          </a:xfrm>
        </p:grpSpPr>
        <p:sp>
          <p:nvSpPr>
            <p:cNvPr id="44" name="Rectangle: Rounded Corners 43">
              <a:extLst>
                <a:ext uri="{FF2B5EF4-FFF2-40B4-BE49-F238E27FC236}">
                  <a16:creationId xmlns:a16="http://schemas.microsoft.com/office/drawing/2014/main" id="{ECDB792B-A81B-DC28-1BF6-D8E0A79D33E9}"/>
                </a:ext>
              </a:extLst>
            </p:cNvPr>
            <p:cNvSpPr/>
            <p:nvPr/>
          </p:nvSpPr>
          <p:spPr>
            <a:xfrm>
              <a:off x="0" y="13561"/>
              <a:ext cx="5538280" cy="778820"/>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45" name="Rectangle: Rounded Corners 12">
              <a:extLst>
                <a:ext uri="{FF2B5EF4-FFF2-40B4-BE49-F238E27FC236}">
                  <a16:creationId xmlns:a16="http://schemas.microsoft.com/office/drawing/2014/main" id="{00ED14CD-9FF5-2B27-D122-1503602282B5}"/>
                </a:ext>
              </a:extLst>
            </p:cNvPr>
            <p:cNvSpPr txBox="1"/>
            <p:nvPr/>
          </p:nvSpPr>
          <p:spPr>
            <a:xfrm>
              <a:off x="0" y="13561"/>
              <a:ext cx="1661484"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Start Stage I</a:t>
              </a:r>
            </a:p>
          </p:txBody>
        </p:sp>
      </p:grpSp>
      <p:grpSp>
        <p:nvGrpSpPr>
          <p:cNvPr id="9" name="Group 8">
            <a:extLst>
              <a:ext uri="{FF2B5EF4-FFF2-40B4-BE49-F238E27FC236}">
                <a16:creationId xmlns:a16="http://schemas.microsoft.com/office/drawing/2014/main" id="{828BEC6B-47F9-FB11-DDF2-76C691A553F2}"/>
              </a:ext>
            </a:extLst>
          </p:cNvPr>
          <p:cNvGrpSpPr/>
          <p:nvPr/>
        </p:nvGrpSpPr>
        <p:grpSpPr>
          <a:xfrm>
            <a:off x="8964561" y="1419227"/>
            <a:ext cx="973525" cy="642385"/>
            <a:chOff x="2741340" y="78463"/>
            <a:chExt cx="973525" cy="649017"/>
          </a:xfrm>
        </p:grpSpPr>
        <p:sp>
          <p:nvSpPr>
            <p:cNvPr id="42" name="Rectangle: Rounded Corners 41">
              <a:extLst>
                <a:ext uri="{FF2B5EF4-FFF2-40B4-BE49-F238E27FC236}">
                  <a16:creationId xmlns:a16="http://schemas.microsoft.com/office/drawing/2014/main" id="{6D4DD899-9B64-287B-E753-4C3E89D56409}"/>
                </a:ext>
              </a:extLst>
            </p:cNvPr>
            <p:cNvSpPr/>
            <p:nvPr/>
          </p:nvSpPr>
          <p:spPr>
            <a:xfrm>
              <a:off x="2741340" y="78463"/>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43" name="Rectangle: Rounded Corners 14">
              <a:extLst>
                <a:ext uri="{FF2B5EF4-FFF2-40B4-BE49-F238E27FC236}">
                  <a16:creationId xmlns:a16="http://schemas.microsoft.com/office/drawing/2014/main" id="{0DC8C881-8172-8510-6D0B-758857D403F1}"/>
                </a:ext>
              </a:extLst>
            </p:cNvPr>
            <p:cNvSpPr txBox="1"/>
            <p:nvPr/>
          </p:nvSpPr>
          <p:spPr>
            <a:xfrm>
              <a:off x="2760349" y="97472"/>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Recruit n</a:t>
              </a:r>
              <a:r>
                <a:rPr lang="en-IE" sz="1200" kern="1200" baseline="-25000" dirty="0"/>
                <a:t>1</a:t>
              </a:r>
            </a:p>
          </p:txBody>
        </p:sp>
      </p:grpSp>
      <p:sp>
        <p:nvSpPr>
          <p:cNvPr id="10" name="Straight Connector 15">
            <a:extLst>
              <a:ext uri="{FF2B5EF4-FFF2-40B4-BE49-F238E27FC236}">
                <a16:creationId xmlns:a16="http://schemas.microsoft.com/office/drawing/2014/main" id="{1F64E948-5EDF-AA4D-564D-E8A474FA6D0A}"/>
              </a:ext>
            </a:extLst>
          </p:cNvPr>
          <p:cNvSpPr/>
          <p:nvPr/>
        </p:nvSpPr>
        <p:spPr>
          <a:xfrm>
            <a:off x="8502137" y="2064264"/>
            <a:ext cx="949187" cy="256953"/>
          </a:xfrm>
          <a:custGeom>
            <a:avLst/>
            <a:gdLst/>
            <a:ahLst/>
            <a:cxnLst/>
            <a:rect l="0" t="0" r="0" b="0"/>
            <a:pathLst>
              <a:path>
                <a:moveTo>
                  <a:pt x="949187" y="0"/>
                </a:moveTo>
                <a:lnTo>
                  <a:pt x="949187" y="129803"/>
                </a:lnTo>
                <a:lnTo>
                  <a:pt x="0" y="129803"/>
                </a:lnTo>
                <a:lnTo>
                  <a:pt x="0"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11" name="Group 10">
            <a:extLst>
              <a:ext uri="{FF2B5EF4-FFF2-40B4-BE49-F238E27FC236}">
                <a16:creationId xmlns:a16="http://schemas.microsoft.com/office/drawing/2014/main" id="{C3518400-86EC-C6F4-063C-7EF3FC653A5A}"/>
              </a:ext>
            </a:extLst>
          </p:cNvPr>
          <p:cNvGrpSpPr/>
          <p:nvPr/>
        </p:nvGrpSpPr>
        <p:grpSpPr>
          <a:xfrm>
            <a:off x="8015374" y="2327851"/>
            <a:ext cx="973525" cy="642385"/>
            <a:chOff x="1792153" y="987087"/>
            <a:chExt cx="973525" cy="649017"/>
          </a:xfrm>
        </p:grpSpPr>
        <p:sp>
          <p:nvSpPr>
            <p:cNvPr id="40" name="Rectangle: Rounded Corners 39">
              <a:extLst>
                <a:ext uri="{FF2B5EF4-FFF2-40B4-BE49-F238E27FC236}">
                  <a16:creationId xmlns:a16="http://schemas.microsoft.com/office/drawing/2014/main" id="{5C5BD2BA-5646-E22D-E631-DAEE03941386}"/>
                </a:ext>
              </a:extLst>
            </p:cNvPr>
            <p:cNvSpPr/>
            <p:nvPr/>
          </p:nvSpPr>
          <p:spPr>
            <a:xfrm>
              <a:off x="1792153" y="987087"/>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41" name="Rectangle: Rounded Corners 17">
              <a:extLst>
                <a:ext uri="{FF2B5EF4-FFF2-40B4-BE49-F238E27FC236}">
                  <a16:creationId xmlns:a16="http://schemas.microsoft.com/office/drawing/2014/main" id="{5E5BEBDD-843A-CBEA-10C6-949B4A43DBB8}"/>
                </a:ext>
              </a:extLst>
            </p:cNvPr>
            <p:cNvSpPr txBox="1"/>
            <p:nvPr/>
          </p:nvSpPr>
          <p:spPr>
            <a:xfrm>
              <a:off x="1811162" y="1006096"/>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dirty="0"/>
                <a:t>≤</a:t>
              </a:r>
              <a:r>
                <a:rPr lang="en-IE" sz="1200" kern="1200" dirty="0"/>
                <a:t>r</a:t>
              </a:r>
              <a:r>
                <a:rPr lang="en-IE" sz="1200" kern="1200" baseline="-25000" dirty="0"/>
                <a:t>1</a:t>
              </a:r>
              <a:r>
                <a:rPr lang="en-IE" sz="1200" kern="1200" dirty="0"/>
                <a:t> responses</a:t>
              </a:r>
            </a:p>
          </p:txBody>
        </p:sp>
      </p:grpSp>
      <p:sp>
        <p:nvSpPr>
          <p:cNvPr id="12" name="Straight Connector 18">
            <a:extLst>
              <a:ext uri="{FF2B5EF4-FFF2-40B4-BE49-F238E27FC236}">
                <a16:creationId xmlns:a16="http://schemas.microsoft.com/office/drawing/2014/main" id="{EB4451B3-10AD-47A0-9922-0B3AD6D32F4A}"/>
              </a:ext>
            </a:extLst>
          </p:cNvPr>
          <p:cNvSpPr/>
          <p:nvPr/>
        </p:nvSpPr>
        <p:spPr>
          <a:xfrm>
            <a:off x="8456417" y="2972888"/>
            <a:ext cx="91440" cy="256953"/>
          </a:xfrm>
          <a:custGeom>
            <a:avLst/>
            <a:gdLst/>
            <a:ahLst/>
            <a:cxnLst/>
            <a:rect l="0" t="0" r="0" b="0"/>
            <a:pathLst>
              <a:path>
                <a:moveTo>
                  <a:pt x="45720" y="0"/>
                </a:moveTo>
                <a:lnTo>
                  <a:pt x="45720"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13" name="Group 12">
            <a:extLst>
              <a:ext uri="{FF2B5EF4-FFF2-40B4-BE49-F238E27FC236}">
                <a16:creationId xmlns:a16="http://schemas.microsoft.com/office/drawing/2014/main" id="{ADFF33FA-126F-C80D-05E3-D66EED2AA281}"/>
              </a:ext>
            </a:extLst>
          </p:cNvPr>
          <p:cNvGrpSpPr/>
          <p:nvPr/>
        </p:nvGrpSpPr>
        <p:grpSpPr>
          <a:xfrm>
            <a:off x="8015374" y="3236475"/>
            <a:ext cx="973525" cy="642385"/>
            <a:chOff x="1792153" y="1895711"/>
            <a:chExt cx="973525" cy="649017"/>
          </a:xfrm>
        </p:grpSpPr>
        <p:sp>
          <p:nvSpPr>
            <p:cNvPr id="38" name="Rectangle: Rounded Corners 37">
              <a:extLst>
                <a:ext uri="{FF2B5EF4-FFF2-40B4-BE49-F238E27FC236}">
                  <a16:creationId xmlns:a16="http://schemas.microsoft.com/office/drawing/2014/main" id="{7B511581-228A-3277-4613-C295AD944B98}"/>
                </a:ext>
              </a:extLst>
            </p:cNvPr>
            <p:cNvSpPr/>
            <p:nvPr/>
          </p:nvSpPr>
          <p:spPr>
            <a:xfrm>
              <a:off x="1792153" y="1895711"/>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39" name="Rectangle: Rounded Corners 20">
              <a:extLst>
                <a:ext uri="{FF2B5EF4-FFF2-40B4-BE49-F238E27FC236}">
                  <a16:creationId xmlns:a16="http://schemas.microsoft.com/office/drawing/2014/main" id="{294492FB-AA22-EA32-9168-CB7D27AC4DA5}"/>
                </a:ext>
              </a:extLst>
            </p:cNvPr>
            <p:cNvSpPr txBox="1"/>
            <p:nvPr/>
          </p:nvSpPr>
          <p:spPr>
            <a:xfrm>
              <a:off x="1811162" y="1914720"/>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Stop Early (Futility)</a:t>
              </a:r>
            </a:p>
          </p:txBody>
        </p:sp>
      </p:grpSp>
      <p:sp>
        <p:nvSpPr>
          <p:cNvPr id="14" name="Straight Connector 21">
            <a:extLst>
              <a:ext uri="{FF2B5EF4-FFF2-40B4-BE49-F238E27FC236}">
                <a16:creationId xmlns:a16="http://schemas.microsoft.com/office/drawing/2014/main" id="{6C8065FF-4ED7-3EDA-EF90-CBBB62BC329A}"/>
              </a:ext>
            </a:extLst>
          </p:cNvPr>
          <p:cNvSpPr/>
          <p:nvPr/>
        </p:nvSpPr>
        <p:spPr>
          <a:xfrm>
            <a:off x="9451324" y="2064264"/>
            <a:ext cx="949187" cy="256953"/>
          </a:xfrm>
          <a:custGeom>
            <a:avLst/>
            <a:gdLst/>
            <a:ahLst/>
            <a:cxnLst/>
            <a:rect l="0" t="0" r="0" b="0"/>
            <a:pathLst>
              <a:path>
                <a:moveTo>
                  <a:pt x="0" y="0"/>
                </a:moveTo>
                <a:lnTo>
                  <a:pt x="0" y="129803"/>
                </a:lnTo>
                <a:lnTo>
                  <a:pt x="949187" y="129803"/>
                </a:lnTo>
                <a:lnTo>
                  <a:pt x="949187"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15" name="Group 14">
            <a:extLst>
              <a:ext uri="{FF2B5EF4-FFF2-40B4-BE49-F238E27FC236}">
                <a16:creationId xmlns:a16="http://schemas.microsoft.com/office/drawing/2014/main" id="{F5007A7B-C0A5-B2AC-BDF9-52A4D71A3A64}"/>
              </a:ext>
            </a:extLst>
          </p:cNvPr>
          <p:cNvGrpSpPr/>
          <p:nvPr/>
        </p:nvGrpSpPr>
        <p:grpSpPr>
          <a:xfrm>
            <a:off x="9913749" y="2327851"/>
            <a:ext cx="973525" cy="642385"/>
            <a:chOff x="3690528" y="987087"/>
            <a:chExt cx="973525" cy="649017"/>
          </a:xfrm>
        </p:grpSpPr>
        <p:sp>
          <p:nvSpPr>
            <p:cNvPr id="36" name="Rectangle: Rounded Corners 35">
              <a:extLst>
                <a:ext uri="{FF2B5EF4-FFF2-40B4-BE49-F238E27FC236}">
                  <a16:creationId xmlns:a16="http://schemas.microsoft.com/office/drawing/2014/main" id="{72164876-0F3B-AFCA-B7BF-D96B78EE3244}"/>
                </a:ext>
              </a:extLst>
            </p:cNvPr>
            <p:cNvSpPr/>
            <p:nvPr/>
          </p:nvSpPr>
          <p:spPr>
            <a:xfrm>
              <a:off x="3690528" y="987087"/>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37" name="Rectangle: Rounded Corners 23">
              <a:extLst>
                <a:ext uri="{FF2B5EF4-FFF2-40B4-BE49-F238E27FC236}">
                  <a16:creationId xmlns:a16="http://schemas.microsoft.com/office/drawing/2014/main" id="{E2AA5686-BDBC-9BCA-B9AE-921ADBC0EE8E}"/>
                </a:ext>
              </a:extLst>
            </p:cNvPr>
            <p:cNvSpPr txBox="1"/>
            <p:nvPr/>
          </p:nvSpPr>
          <p:spPr>
            <a:xfrm>
              <a:off x="3709537" y="1006096"/>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&gt;r</a:t>
              </a:r>
              <a:r>
                <a:rPr lang="en-IE" sz="1200" kern="1200" baseline="-25000" dirty="0"/>
                <a:t>1</a:t>
              </a:r>
              <a:r>
                <a:rPr lang="en-IE" sz="1200" kern="1200" dirty="0"/>
                <a:t> responses</a:t>
              </a:r>
            </a:p>
          </p:txBody>
        </p:sp>
      </p:grpSp>
      <p:sp>
        <p:nvSpPr>
          <p:cNvPr id="16" name="Straight Connector 24">
            <a:extLst>
              <a:ext uri="{FF2B5EF4-FFF2-40B4-BE49-F238E27FC236}">
                <a16:creationId xmlns:a16="http://schemas.microsoft.com/office/drawing/2014/main" id="{39791262-9FF8-E760-9F92-36F156CB06EC}"/>
              </a:ext>
            </a:extLst>
          </p:cNvPr>
          <p:cNvSpPr/>
          <p:nvPr/>
        </p:nvSpPr>
        <p:spPr>
          <a:xfrm>
            <a:off x="10354792" y="2972888"/>
            <a:ext cx="91440" cy="256953"/>
          </a:xfrm>
          <a:custGeom>
            <a:avLst/>
            <a:gdLst/>
            <a:ahLst/>
            <a:cxnLst/>
            <a:rect l="0" t="0" r="0" b="0"/>
            <a:pathLst>
              <a:path>
                <a:moveTo>
                  <a:pt x="45720" y="0"/>
                </a:moveTo>
                <a:lnTo>
                  <a:pt x="45720"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17" name="Group 16">
            <a:extLst>
              <a:ext uri="{FF2B5EF4-FFF2-40B4-BE49-F238E27FC236}">
                <a16:creationId xmlns:a16="http://schemas.microsoft.com/office/drawing/2014/main" id="{9564D1CA-408C-9864-E69F-8C9B3A1C211E}"/>
              </a:ext>
            </a:extLst>
          </p:cNvPr>
          <p:cNvGrpSpPr/>
          <p:nvPr/>
        </p:nvGrpSpPr>
        <p:grpSpPr>
          <a:xfrm>
            <a:off x="9913749" y="3236475"/>
            <a:ext cx="973525" cy="642385"/>
            <a:chOff x="3690528" y="1895711"/>
            <a:chExt cx="973525" cy="649017"/>
          </a:xfrm>
        </p:grpSpPr>
        <p:sp>
          <p:nvSpPr>
            <p:cNvPr id="34" name="Rectangle: Rounded Corners 33">
              <a:extLst>
                <a:ext uri="{FF2B5EF4-FFF2-40B4-BE49-F238E27FC236}">
                  <a16:creationId xmlns:a16="http://schemas.microsoft.com/office/drawing/2014/main" id="{2B2EB4B6-8070-ACA4-8ED7-B664C01963BA}"/>
                </a:ext>
              </a:extLst>
            </p:cNvPr>
            <p:cNvSpPr/>
            <p:nvPr/>
          </p:nvSpPr>
          <p:spPr>
            <a:xfrm>
              <a:off x="3690528" y="1895711"/>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35" name="Rectangle: Rounded Corners 26">
              <a:extLst>
                <a:ext uri="{FF2B5EF4-FFF2-40B4-BE49-F238E27FC236}">
                  <a16:creationId xmlns:a16="http://schemas.microsoft.com/office/drawing/2014/main" id="{1573EA47-1D4B-F649-8AED-2469AAF9DF08}"/>
                </a:ext>
              </a:extLst>
            </p:cNvPr>
            <p:cNvSpPr txBox="1"/>
            <p:nvPr/>
          </p:nvSpPr>
          <p:spPr>
            <a:xfrm>
              <a:off x="3709537" y="1914720"/>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Recruit n</a:t>
              </a:r>
              <a:r>
                <a:rPr lang="en-IE" sz="1200" kern="1200" baseline="-25000" dirty="0"/>
                <a:t>2</a:t>
              </a:r>
            </a:p>
          </p:txBody>
        </p:sp>
      </p:grpSp>
      <p:sp>
        <p:nvSpPr>
          <p:cNvPr id="18" name="Straight Connector 27">
            <a:extLst>
              <a:ext uri="{FF2B5EF4-FFF2-40B4-BE49-F238E27FC236}">
                <a16:creationId xmlns:a16="http://schemas.microsoft.com/office/drawing/2014/main" id="{28041C12-6CCC-2F41-5C64-BB7098314724}"/>
              </a:ext>
            </a:extLst>
          </p:cNvPr>
          <p:cNvSpPr/>
          <p:nvPr/>
        </p:nvSpPr>
        <p:spPr>
          <a:xfrm>
            <a:off x="9767720" y="3881513"/>
            <a:ext cx="632791" cy="256953"/>
          </a:xfrm>
          <a:custGeom>
            <a:avLst/>
            <a:gdLst/>
            <a:ahLst/>
            <a:cxnLst/>
            <a:rect l="0" t="0" r="0" b="0"/>
            <a:pathLst>
              <a:path>
                <a:moveTo>
                  <a:pt x="632791" y="0"/>
                </a:moveTo>
                <a:lnTo>
                  <a:pt x="632791" y="129803"/>
                </a:lnTo>
                <a:lnTo>
                  <a:pt x="0" y="129803"/>
                </a:lnTo>
                <a:lnTo>
                  <a:pt x="0"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19" name="Group 18">
            <a:extLst>
              <a:ext uri="{FF2B5EF4-FFF2-40B4-BE49-F238E27FC236}">
                <a16:creationId xmlns:a16="http://schemas.microsoft.com/office/drawing/2014/main" id="{4A36859D-3B82-CF3A-F265-BF4428DAD3D4}"/>
              </a:ext>
            </a:extLst>
          </p:cNvPr>
          <p:cNvGrpSpPr/>
          <p:nvPr/>
        </p:nvGrpSpPr>
        <p:grpSpPr>
          <a:xfrm>
            <a:off x="9280957" y="4145100"/>
            <a:ext cx="973525" cy="642385"/>
            <a:chOff x="3057736" y="2804336"/>
            <a:chExt cx="973525" cy="649017"/>
          </a:xfrm>
        </p:grpSpPr>
        <p:sp>
          <p:nvSpPr>
            <p:cNvPr id="32" name="Rectangle: Rounded Corners 31">
              <a:extLst>
                <a:ext uri="{FF2B5EF4-FFF2-40B4-BE49-F238E27FC236}">
                  <a16:creationId xmlns:a16="http://schemas.microsoft.com/office/drawing/2014/main" id="{667DDF6C-83C4-E82D-2EA0-A232C6B32370}"/>
                </a:ext>
              </a:extLst>
            </p:cNvPr>
            <p:cNvSpPr/>
            <p:nvPr/>
          </p:nvSpPr>
          <p:spPr>
            <a:xfrm>
              <a:off x="3057736" y="2804336"/>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33" name="Rectangle: Rounded Corners 29">
              <a:extLst>
                <a:ext uri="{FF2B5EF4-FFF2-40B4-BE49-F238E27FC236}">
                  <a16:creationId xmlns:a16="http://schemas.microsoft.com/office/drawing/2014/main" id="{8593C3F2-120B-0C8C-935F-760FDAFED130}"/>
                </a:ext>
              </a:extLst>
            </p:cNvPr>
            <p:cNvSpPr txBox="1"/>
            <p:nvPr/>
          </p:nvSpPr>
          <p:spPr>
            <a:xfrm>
              <a:off x="3076745" y="2823345"/>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&gt;r responses</a:t>
              </a:r>
            </a:p>
          </p:txBody>
        </p:sp>
      </p:grpSp>
      <p:sp>
        <p:nvSpPr>
          <p:cNvPr id="20" name="Straight Connector 30">
            <a:extLst>
              <a:ext uri="{FF2B5EF4-FFF2-40B4-BE49-F238E27FC236}">
                <a16:creationId xmlns:a16="http://schemas.microsoft.com/office/drawing/2014/main" id="{6B08AD39-8654-9822-0371-C6C9F2A3F419}"/>
              </a:ext>
            </a:extLst>
          </p:cNvPr>
          <p:cNvSpPr/>
          <p:nvPr/>
        </p:nvSpPr>
        <p:spPr>
          <a:xfrm>
            <a:off x="9722000" y="4790137"/>
            <a:ext cx="91440" cy="256953"/>
          </a:xfrm>
          <a:custGeom>
            <a:avLst/>
            <a:gdLst/>
            <a:ahLst/>
            <a:cxnLst/>
            <a:rect l="0" t="0" r="0" b="0"/>
            <a:pathLst>
              <a:path>
                <a:moveTo>
                  <a:pt x="45720" y="0"/>
                </a:moveTo>
                <a:lnTo>
                  <a:pt x="45720"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21" name="Group 20">
            <a:extLst>
              <a:ext uri="{FF2B5EF4-FFF2-40B4-BE49-F238E27FC236}">
                <a16:creationId xmlns:a16="http://schemas.microsoft.com/office/drawing/2014/main" id="{2AE7CCD4-411F-F8F1-1773-CE065ACA5300}"/>
              </a:ext>
            </a:extLst>
          </p:cNvPr>
          <p:cNvGrpSpPr/>
          <p:nvPr/>
        </p:nvGrpSpPr>
        <p:grpSpPr>
          <a:xfrm>
            <a:off x="9280957" y="5053724"/>
            <a:ext cx="973525" cy="642385"/>
            <a:chOff x="3057736" y="3712960"/>
            <a:chExt cx="973525" cy="649017"/>
          </a:xfrm>
        </p:grpSpPr>
        <p:sp>
          <p:nvSpPr>
            <p:cNvPr id="30" name="Rectangle: Rounded Corners 29">
              <a:extLst>
                <a:ext uri="{FF2B5EF4-FFF2-40B4-BE49-F238E27FC236}">
                  <a16:creationId xmlns:a16="http://schemas.microsoft.com/office/drawing/2014/main" id="{3501B97C-0F6F-8933-ECE6-0D1387B9F13B}"/>
                </a:ext>
              </a:extLst>
            </p:cNvPr>
            <p:cNvSpPr/>
            <p:nvPr/>
          </p:nvSpPr>
          <p:spPr>
            <a:xfrm>
              <a:off x="3057736" y="3712960"/>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31" name="Rectangle: Rounded Corners 32">
              <a:extLst>
                <a:ext uri="{FF2B5EF4-FFF2-40B4-BE49-F238E27FC236}">
                  <a16:creationId xmlns:a16="http://schemas.microsoft.com/office/drawing/2014/main" id="{D66580B9-1358-98E5-62AE-D5FBAAB7341D}"/>
                </a:ext>
              </a:extLst>
            </p:cNvPr>
            <p:cNvSpPr txBox="1"/>
            <p:nvPr/>
          </p:nvSpPr>
          <p:spPr>
            <a:xfrm>
              <a:off x="3076745" y="3731969"/>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Recommend</a:t>
              </a:r>
            </a:p>
          </p:txBody>
        </p:sp>
      </p:grpSp>
      <p:sp>
        <p:nvSpPr>
          <p:cNvPr id="22" name="Straight Connector 33">
            <a:extLst>
              <a:ext uri="{FF2B5EF4-FFF2-40B4-BE49-F238E27FC236}">
                <a16:creationId xmlns:a16="http://schemas.microsoft.com/office/drawing/2014/main" id="{34ECFC25-7E4E-F039-70F5-BE656D9D0CE8}"/>
              </a:ext>
            </a:extLst>
          </p:cNvPr>
          <p:cNvSpPr/>
          <p:nvPr/>
        </p:nvSpPr>
        <p:spPr>
          <a:xfrm>
            <a:off x="10400512" y="3881513"/>
            <a:ext cx="632791" cy="256953"/>
          </a:xfrm>
          <a:custGeom>
            <a:avLst/>
            <a:gdLst/>
            <a:ahLst/>
            <a:cxnLst/>
            <a:rect l="0" t="0" r="0" b="0"/>
            <a:pathLst>
              <a:path>
                <a:moveTo>
                  <a:pt x="0" y="0"/>
                </a:moveTo>
                <a:lnTo>
                  <a:pt x="0" y="129803"/>
                </a:lnTo>
                <a:lnTo>
                  <a:pt x="632791" y="129803"/>
                </a:lnTo>
                <a:lnTo>
                  <a:pt x="632791"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23" name="Group 22">
            <a:extLst>
              <a:ext uri="{FF2B5EF4-FFF2-40B4-BE49-F238E27FC236}">
                <a16:creationId xmlns:a16="http://schemas.microsoft.com/office/drawing/2014/main" id="{63DB5FA1-B55A-E5E6-B7B6-B56180EDA8E5}"/>
              </a:ext>
            </a:extLst>
          </p:cNvPr>
          <p:cNvGrpSpPr/>
          <p:nvPr/>
        </p:nvGrpSpPr>
        <p:grpSpPr>
          <a:xfrm>
            <a:off x="10546541" y="4145100"/>
            <a:ext cx="973525" cy="642385"/>
            <a:chOff x="4323320" y="2804336"/>
            <a:chExt cx="973525" cy="649017"/>
          </a:xfrm>
        </p:grpSpPr>
        <p:sp>
          <p:nvSpPr>
            <p:cNvPr id="28" name="Rectangle: Rounded Corners 27">
              <a:extLst>
                <a:ext uri="{FF2B5EF4-FFF2-40B4-BE49-F238E27FC236}">
                  <a16:creationId xmlns:a16="http://schemas.microsoft.com/office/drawing/2014/main" id="{83E945CB-8083-7BD4-EF97-E3D3B4916B2F}"/>
                </a:ext>
              </a:extLst>
            </p:cNvPr>
            <p:cNvSpPr/>
            <p:nvPr/>
          </p:nvSpPr>
          <p:spPr>
            <a:xfrm>
              <a:off x="4323320" y="2804336"/>
              <a:ext cx="973525" cy="649017"/>
            </a:xfrm>
            <a:prstGeom prst="roundRect">
              <a:avLst>
                <a:gd name="adj" fmla="val 10000"/>
              </a:avLst>
            </a:prstGeom>
            <a:solidFill>
              <a:srgbClr val="64C3BA"/>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29" name="Rectangle: Rounded Corners 35">
              <a:extLst>
                <a:ext uri="{FF2B5EF4-FFF2-40B4-BE49-F238E27FC236}">
                  <a16:creationId xmlns:a16="http://schemas.microsoft.com/office/drawing/2014/main" id="{8687EC87-449C-3519-295B-45A6A48F3E3F}"/>
                </a:ext>
              </a:extLst>
            </p:cNvPr>
            <p:cNvSpPr txBox="1"/>
            <p:nvPr/>
          </p:nvSpPr>
          <p:spPr>
            <a:xfrm>
              <a:off x="4342329" y="2823345"/>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dirty="0"/>
                <a:t>≤</a:t>
              </a:r>
              <a:r>
                <a:rPr lang="en-IE" sz="1200" kern="1200" dirty="0"/>
                <a:t>r responses</a:t>
              </a:r>
            </a:p>
          </p:txBody>
        </p:sp>
      </p:grpSp>
      <p:sp>
        <p:nvSpPr>
          <p:cNvPr id="24" name="Straight Connector 36">
            <a:extLst>
              <a:ext uri="{FF2B5EF4-FFF2-40B4-BE49-F238E27FC236}">
                <a16:creationId xmlns:a16="http://schemas.microsoft.com/office/drawing/2014/main" id="{A1DC80A0-707E-2A82-3D42-B71230EEAE0E}"/>
              </a:ext>
            </a:extLst>
          </p:cNvPr>
          <p:cNvSpPr/>
          <p:nvPr/>
        </p:nvSpPr>
        <p:spPr>
          <a:xfrm>
            <a:off x="10987584" y="4790137"/>
            <a:ext cx="91440" cy="256953"/>
          </a:xfrm>
          <a:custGeom>
            <a:avLst/>
            <a:gdLst/>
            <a:ahLst/>
            <a:cxnLst/>
            <a:rect l="0" t="0" r="0" b="0"/>
            <a:pathLst>
              <a:path>
                <a:moveTo>
                  <a:pt x="45720" y="0"/>
                </a:moveTo>
                <a:lnTo>
                  <a:pt x="45720" y="259606"/>
                </a:lnTo>
              </a:path>
            </a:pathLst>
          </a:custGeom>
          <a:noFill/>
          <a:ln>
            <a:solidFill>
              <a:srgbClr val="64C3BA"/>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grpSp>
        <p:nvGrpSpPr>
          <p:cNvPr id="25" name="Group 24">
            <a:extLst>
              <a:ext uri="{FF2B5EF4-FFF2-40B4-BE49-F238E27FC236}">
                <a16:creationId xmlns:a16="http://schemas.microsoft.com/office/drawing/2014/main" id="{F8B60761-064B-5078-785D-5A4133025483}"/>
              </a:ext>
            </a:extLst>
          </p:cNvPr>
          <p:cNvGrpSpPr/>
          <p:nvPr/>
        </p:nvGrpSpPr>
        <p:grpSpPr>
          <a:xfrm>
            <a:off x="10546541" y="5053724"/>
            <a:ext cx="973525" cy="642385"/>
            <a:chOff x="4323320" y="3712960"/>
            <a:chExt cx="973525" cy="649017"/>
          </a:xfrm>
        </p:grpSpPr>
        <p:sp>
          <p:nvSpPr>
            <p:cNvPr id="26" name="Rectangle: Rounded Corners 25">
              <a:extLst>
                <a:ext uri="{FF2B5EF4-FFF2-40B4-BE49-F238E27FC236}">
                  <a16:creationId xmlns:a16="http://schemas.microsoft.com/office/drawing/2014/main" id="{B1EF1A58-61FB-1AE1-67C8-E0D8E11F6020}"/>
                </a:ext>
              </a:extLst>
            </p:cNvPr>
            <p:cNvSpPr/>
            <p:nvPr/>
          </p:nvSpPr>
          <p:spPr>
            <a:xfrm>
              <a:off x="4323320" y="3712960"/>
              <a:ext cx="973525" cy="649017"/>
            </a:xfrm>
            <a:prstGeom prst="roundRect">
              <a:avLst>
                <a:gd name="adj" fmla="val 10000"/>
              </a:avLst>
            </a:prstGeom>
            <a:solidFill>
              <a:srgbClr val="64C3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27" name="Rectangle: Rounded Corners 38">
              <a:extLst>
                <a:ext uri="{FF2B5EF4-FFF2-40B4-BE49-F238E27FC236}">
                  <a16:creationId xmlns:a16="http://schemas.microsoft.com/office/drawing/2014/main" id="{1F6E3895-B0AE-1DE0-C510-F0786EF0D66A}"/>
                </a:ext>
              </a:extLst>
            </p:cNvPr>
            <p:cNvSpPr txBox="1"/>
            <p:nvPr/>
          </p:nvSpPr>
          <p:spPr>
            <a:xfrm>
              <a:off x="4342329" y="3731969"/>
              <a:ext cx="935507" cy="61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Do not recommend</a:t>
              </a:r>
            </a:p>
          </p:txBody>
        </p:sp>
      </p:grpSp>
    </p:spTree>
    <p:extLst>
      <p:ext uri="{BB962C8B-B14F-4D97-AF65-F5344CB8AC3E}">
        <p14:creationId xmlns:p14="http://schemas.microsoft.com/office/powerpoint/2010/main" val="4111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p:txBody>
          <a:bodyPr/>
          <a:lstStyle/>
          <a:p>
            <a:r>
              <a:rPr lang="en-US" dirty="0"/>
              <a:t>Bryant &amp; Day’s Design</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idx="4294967295"/>
          </p:nvPr>
        </p:nvSpPr>
        <p:spPr>
          <a:xfrm>
            <a:off x="800100" y="1355651"/>
            <a:ext cx="5295900" cy="4953074"/>
          </a:xfrm>
        </p:spPr>
        <p:txBody>
          <a:bodyPr/>
          <a:lstStyle/>
          <a:p>
            <a:r>
              <a:rPr lang="en-US" dirty="0"/>
              <a:t>Similar in structure to Simon’s Design</a:t>
            </a:r>
          </a:p>
          <a:p>
            <a:endParaRPr lang="en-US" sz="1200" dirty="0"/>
          </a:p>
          <a:p>
            <a:pPr marL="228600" marR="0" lvl="0" indent="-228600" algn="l" defTabSz="914400" rtl="0" eaLnBrk="1" fontAlgn="auto" latinLnBrk="0" hangingPunct="1">
              <a:lnSpc>
                <a:spcPct val="100000"/>
              </a:lnSpc>
              <a:spcBef>
                <a:spcPts val="600"/>
              </a:spcBef>
              <a:spcAft>
                <a:spcPts val="300"/>
              </a:spcAft>
              <a:buClr>
                <a:srgbClr val="37C2D6"/>
              </a:buClr>
              <a:buSzTx/>
              <a:buFont typeface="Arial" panose="020B0604020202020204" pitchFamily="34" charset="0"/>
              <a:buChar char="•"/>
              <a:tabLst/>
              <a:defRPr/>
            </a:pPr>
            <a:r>
              <a:rPr lang="en-US" dirty="0"/>
              <a:t>Extends the method to evaluate both efficacy &amp; toxicity</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Drug toxicity is any adverse reaction caused by the candidate therapeutic</a:t>
            </a:r>
            <a:endParaRPr lang="en-US" dirty="0"/>
          </a:p>
          <a:p>
            <a:endParaRPr lang="en-US" sz="1200" dirty="0"/>
          </a:p>
          <a:p>
            <a:r>
              <a:rPr lang="en-US" dirty="0"/>
              <a:t>Tackles uncertainty in level of toxicity assumed</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Only limited Phase I toxicity</a:t>
            </a:r>
            <a:r>
              <a:rPr lang="en-US" sz="2000" dirty="0">
                <a:solidFill>
                  <a:prstClr val="black">
                    <a:lumMod val="50000"/>
                    <a:lumOff val="50000"/>
                  </a:prstClr>
                </a:solidFill>
                <a:latin typeface="Calibri" panose="020F0502020204030204"/>
              </a:rPr>
              <a:t> data available</a:t>
            </a:r>
          </a:p>
          <a:p>
            <a:endParaRPr lang="en-US" sz="1200" dirty="0"/>
          </a:p>
          <a:p>
            <a:r>
              <a:rPr lang="en-US" dirty="0"/>
              <a:t>Again, two common design criteria</a:t>
            </a:r>
            <a:br>
              <a:rPr kumimoji="0" lang="en-US" b="0" i="0" u="none" strike="noStrike" kern="1200" cap="none" spc="0" normalizeH="0" baseline="0" noProof="0" dirty="0">
                <a:ln>
                  <a:noFill/>
                </a:ln>
                <a:solidFill>
                  <a:prstClr val="black"/>
                </a:solidFill>
                <a:effectLst/>
                <a:uLnTx/>
                <a:uFillTx/>
                <a:ea typeface="+mn-ea"/>
                <a:cs typeface="+mn-cs"/>
              </a:rPr>
            </a:br>
            <a:r>
              <a:rPr lang="en-US" sz="2000" dirty="0">
                <a:solidFill>
                  <a:schemeClr val="tx1">
                    <a:lumMod val="50000"/>
                    <a:lumOff val="50000"/>
                  </a:schemeClr>
                </a:solidFill>
              </a:rPr>
              <a:t>(</a:t>
            </a:r>
            <a:r>
              <a:rPr lang="en-US" sz="2000" dirty="0" err="1">
                <a:solidFill>
                  <a:schemeClr val="tx1">
                    <a:lumMod val="50000"/>
                    <a:lumOff val="50000"/>
                  </a:schemeClr>
                </a:solidFill>
              </a:rPr>
              <a:t>i</a:t>
            </a:r>
            <a:r>
              <a:rPr lang="en-US" sz="2000" dirty="0">
                <a:solidFill>
                  <a:schemeClr val="tx1">
                    <a:lumMod val="50000"/>
                    <a:lumOff val="50000"/>
                  </a:schemeClr>
                </a:solidFill>
              </a:rPr>
              <a:t>) Optimum: minimize the expected N (ESS), or (ii) Minimax: minimize the maximum N</a:t>
            </a:r>
            <a:endParaRPr lang="en-US" dirty="0"/>
          </a:p>
        </p:txBody>
      </p:sp>
      <p:pic>
        <p:nvPicPr>
          <p:cNvPr id="4" name="Picture 3">
            <a:extLst>
              <a:ext uri="{FF2B5EF4-FFF2-40B4-BE49-F238E27FC236}">
                <a16:creationId xmlns:a16="http://schemas.microsoft.com/office/drawing/2014/main" id="{A4297351-620B-5063-C130-0143B3D68472}"/>
              </a:ext>
            </a:extLst>
          </p:cNvPr>
          <p:cNvPicPr>
            <a:picLocks noChangeAspect="1"/>
          </p:cNvPicPr>
          <p:nvPr/>
        </p:nvPicPr>
        <p:blipFill>
          <a:blip r:embed="rId2"/>
          <a:stretch>
            <a:fillRect/>
          </a:stretch>
        </p:blipFill>
        <p:spPr>
          <a:xfrm>
            <a:off x="6235759" y="1355651"/>
            <a:ext cx="5678267" cy="4331275"/>
          </a:xfrm>
          <a:prstGeom prst="rect">
            <a:avLst/>
          </a:prstGeom>
        </p:spPr>
      </p:pic>
      <p:sp>
        <p:nvSpPr>
          <p:cNvPr id="5" name="TextBox 4">
            <a:extLst>
              <a:ext uri="{FF2B5EF4-FFF2-40B4-BE49-F238E27FC236}">
                <a16:creationId xmlns:a16="http://schemas.microsoft.com/office/drawing/2014/main" id="{9DD3695D-56E7-635A-2ED3-9E7970C00FAF}"/>
              </a:ext>
            </a:extLst>
          </p:cNvPr>
          <p:cNvSpPr txBox="1"/>
          <p:nvPr/>
        </p:nvSpPr>
        <p:spPr>
          <a:xfrm>
            <a:off x="7646142" y="5686926"/>
            <a:ext cx="2857500" cy="338554"/>
          </a:xfrm>
          <a:prstGeom prst="rect">
            <a:avLst/>
          </a:prstGeom>
          <a:noFill/>
        </p:spPr>
        <p:txBody>
          <a:bodyPr wrap="square" rtlCol="0">
            <a:spAutoFit/>
          </a:bodyPr>
          <a:lstStyle/>
          <a:p>
            <a:r>
              <a:rPr lang="en-US" sz="1600" dirty="0"/>
              <a:t>Source: J. Bryant, R. Day, (1995)</a:t>
            </a:r>
            <a:endParaRPr lang="en-IE" sz="1600" dirty="0"/>
          </a:p>
        </p:txBody>
      </p:sp>
    </p:spTree>
    <p:extLst>
      <p:ext uri="{BB962C8B-B14F-4D97-AF65-F5344CB8AC3E}">
        <p14:creationId xmlns:p14="http://schemas.microsoft.com/office/powerpoint/2010/main" val="319517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p:txBody>
          <a:bodyPr/>
          <a:lstStyle/>
          <a:p>
            <a:r>
              <a:rPr lang="en-US" dirty="0"/>
              <a:t>Simon’s Design | Example 1</a:t>
            </a:r>
          </a:p>
        </p:txBody>
      </p:sp>
      <p:sp>
        <p:nvSpPr>
          <p:cNvPr id="3" name="Content Placeholder 2">
            <a:extLst>
              <a:ext uri="{FF2B5EF4-FFF2-40B4-BE49-F238E27FC236}">
                <a16:creationId xmlns:a16="http://schemas.microsoft.com/office/drawing/2014/main" id="{920267D7-6082-6CB7-EEF1-2955E74C536D}"/>
              </a:ext>
            </a:extLst>
          </p:cNvPr>
          <p:cNvSpPr>
            <a:spLocks noGrp="1"/>
          </p:cNvSpPr>
          <p:nvPr>
            <p:ph idx="4294967295"/>
          </p:nvPr>
        </p:nvSpPr>
        <p:spPr>
          <a:xfrm>
            <a:off x="800100" y="1319917"/>
            <a:ext cx="4953000" cy="5155062"/>
          </a:xfrm>
        </p:spPr>
        <p:txBody>
          <a:bodyPr/>
          <a:lstStyle/>
          <a:p>
            <a:pPr marL="112713" indent="-112713">
              <a:buNone/>
            </a:pPr>
            <a:r>
              <a:rPr lang="en-US" sz="2000" dirty="0"/>
              <a:t>“For each cohort, the null hypothesis that the true response rate was 5% was tested against a one-sided alternative using a Simon ‘minimax’ study design at a type I error rate of 5%. For each cohort, 13 patients were accrued in the first stage. If there were no responses in the cohort, the study would be stopped for that cohort. If at least one response was observed, 14 additional patients would be accrued to that cohort, for a total of 27 patients. The null hypothesis would be rejected for that cohort if four or more responses were observed. Under an alternative hypothesis that the true response rate was 20%, this design provided 80% power to reject the null hypothesis.”</a:t>
            </a:r>
          </a:p>
        </p:txBody>
      </p:sp>
      <p:pic>
        <p:nvPicPr>
          <p:cNvPr id="5" name="Picture 4">
            <a:extLst>
              <a:ext uri="{FF2B5EF4-FFF2-40B4-BE49-F238E27FC236}">
                <a16:creationId xmlns:a16="http://schemas.microsoft.com/office/drawing/2014/main" id="{05BFCF45-2BD9-E713-20C8-51C997567729}"/>
              </a:ext>
            </a:extLst>
          </p:cNvPr>
          <p:cNvPicPr>
            <a:picLocks noChangeAspect="1"/>
          </p:cNvPicPr>
          <p:nvPr/>
        </p:nvPicPr>
        <p:blipFill>
          <a:blip r:embed="rId2"/>
          <a:stretch>
            <a:fillRect/>
          </a:stretch>
        </p:blipFill>
        <p:spPr>
          <a:xfrm>
            <a:off x="6076949" y="1319917"/>
            <a:ext cx="4610115" cy="1475447"/>
          </a:xfrm>
          <a:prstGeom prst="rect">
            <a:avLst/>
          </a:prstGeom>
        </p:spPr>
      </p:pic>
      <p:graphicFrame>
        <p:nvGraphicFramePr>
          <p:cNvPr id="7" name="Table 6">
            <a:extLst>
              <a:ext uri="{FF2B5EF4-FFF2-40B4-BE49-F238E27FC236}">
                <a16:creationId xmlns:a16="http://schemas.microsoft.com/office/drawing/2014/main" id="{078B7EDB-21FD-16E8-6D6D-3674B33436A8}"/>
              </a:ext>
            </a:extLst>
          </p:cNvPr>
          <p:cNvGraphicFramePr>
            <a:graphicFrameLocks/>
          </p:cNvGraphicFramePr>
          <p:nvPr>
            <p:extLst>
              <p:ext uri="{D42A27DB-BD31-4B8C-83A1-F6EECF244321}">
                <p14:modId xmlns:p14="http://schemas.microsoft.com/office/powerpoint/2010/main" val="3645824035"/>
              </p:ext>
            </p:extLst>
          </p:nvPr>
        </p:nvGraphicFramePr>
        <p:xfrm>
          <a:off x="6076949" y="2795364"/>
          <a:ext cx="5443614" cy="3049200"/>
        </p:xfrm>
        <a:graphic>
          <a:graphicData uri="http://schemas.openxmlformats.org/drawingml/2006/table">
            <a:tbl>
              <a:tblPr firstRow="1">
                <a:tableStyleId>{5C22544A-7EE6-4342-B048-85BDC9FD1C3A}</a:tableStyleId>
              </a:tblPr>
              <a:tblGrid>
                <a:gridCol w="3726132">
                  <a:extLst>
                    <a:ext uri="{9D8B030D-6E8A-4147-A177-3AD203B41FA5}">
                      <a16:colId xmlns:a16="http://schemas.microsoft.com/office/drawing/2014/main" val="3976047983"/>
                    </a:ext>
                  </a:extLst>
                </a:gridCol>
                <a:gridCol w="1717482">
                  <a:extLst>
                    <a:ext uri="{9D8B030D-6E8A-4147-A177-3AD203B41FA5}">
                      <a16:colId xmlns:a16="http://schemas.microsoft.com/office/drawing/2014/main" val="1188010946"/>
                    </a:ext>
                  </a:extLst>
                </a:gridCol>
              </a:tblGrid>
              <a:tr h="441598">
                <a:tc>
                  <a:txBody>
                    <a:bodyPr/>
                    <a:lstStyle/>
                    <a:p>
                      <a:pPr algn="l"/>
                      <a:r>
                        <a:rPr lang="en-IE" sz="2400" dirty="0">
                          <a:solidFill>
                            <a:schemeClr val="tx2"/>
                          </a:solidFill>
                        </a:rPr>
                        <a:t>Parameter</a:t>
                      </a:r>
                    </a:p>
                  </a:txBody>
                  <a:tcPr>
                    <a:lnR w="12700" cap="flat" cmpd="sng" algn="ctr">
                      <a:solidFill>
                        <a:srgbClr val="37C2D6"/>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IE" sz="2400" dirty="0">
                          <a:solidFill>
                            <a:schemeClr val="tx2"/>
                          </a:solidFill>
                        </a:rPr>
                        <a:t>Value</a:t>
                      </a:r>
                    </a:p>
                  </a:txBody>
                  <a:tcPr>
                    <a:lnL w="12700" cap="flat" cmpd="sng" algn="ctr">
                      <a:solidFill>
                        <a:srgbClr val="37C2D6"/>
                      </a:solidFill>
                      <a:prstDash val="solid"/>
                      <a:round/>
                      <a:headEnd type="none" w="med" len="med"/>
                      <a:tailEnd type="none" w="med" len="med"/>
                    </a:lnL>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41907206"/>
                  </a:ext>
                </a:extLst>
              </a:tr>
              <a:tr h="432000">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latin typeface="+mn-lt"/>
                        </a:rPr>
                        <a:t>Test Significance Level (one-sided)</a:t>
                      </a:r>
                      <a:endParaRPr lang="en-IE" sz="2000" b="0" u="none" strike="noStrike" cap="none" dirty="0">
                        <a:latin typeface="+mn-lt"/>
                      </a:endParaRPr>
                    </a:p>
                  </a:txBody>
                  <a:tcPr marL="68575" marR="68575" marT="0" marB="0" anchor="ctr">
                    <a:lnR w="12700" cap="flat" cmpd="sng" algn="ctr">
                      <a:solidFill>
                        <a:srgbClr val="37C2D6"/>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u="none" strike="noStrike" cap="none" dirty="0">
                          <a:latin typeface="+mn-lt"/>
                        </a:rPr>
                        <a:t>0.05</a:t>
                      </a:r>
                      <a:endParaRPr sz="2000" u="none" strike="noStrike" cap="none" dirty="0">
                        <a:latin typeface="+mn-lt"/>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284840"/>
                  </a:ext>
                </a:extLst>
              </a:tr>
              <a:tr h="432000">
                <a:tc>
                  <a:txBody>
                    <a:bodyPr/>
                    <a:lstStyle/>
                    <a:p>
                      <a:pPr algn="l"/>
                      <a:r>
                        <a:rPr lang="en-US" sz="2000" dirty="0">
                          <a:latin typeface="+mn-lt"/>
                        </a:rPr>
                        <a:t>Design Criterion</a:t>
                      </a:r>
                      <a:endParaRPr lang="en-IE" sz="2000" dirty="0">
                        <a:latin typeface="+mn-lt"/>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u="none" strike="noStrike" cap="none" dirty="0">
                          <a:latin typeface="+mn-lt"/>
                          <a:ea typeface="Calibri"/>
                          <a:cs typeface="Calibri"/>
                          <a:sym typeface="Calibri"/>
                        </a:rPr>
                        <a:t>Minimax</a:t>
                      </a:r>
                      <a:endParaRPr sz="2000" u="none" strike="noStrike" cap="none" dirty="0">
                        <a:latin typeface="+mn-lt"/>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682154"/>
                  </a:ext>
                </a:extLst>
              </a:tr>
              <a:tr h="432000">
                <a:tc>
                  <a:txBody>
                    <a:bodyPr/>
                    <a:lstStyle/>
                    <a:p>
                      <a:pPr algn="l"/>
                      <a:r>
                        <a:rPr lang="en-US" sz="2000" dirty="0">
                          <a:latin typeface="+mn-lt"/>
                        </a:rPr>
                        <a:t>‘Poor’ Response (</a:t>
                      </a:r>
                      <a:r>
                        <a:rPr lang="el-GR" sz="2000" dirty="0">
                          <a:latin typeface="+mn-lt"/>
                          <a:cs typeface="Calibri" panose="020F0502020204030204" pitchFamily="34" charset="0"/>
                        </a:rPr>
                        <a:t>π</a:t>
                      </a:r>
                      <a:r>
                        <a:rPr lang="en-IE" sz="2000" baseline="-25000" dirty="0">
                          <a:latin typeface="+mn-lt"/>
                          <a:cs typeface="Calibri" panose="020F0502020204030204" pitchFamily="34" charset="0"/>
                        </a:rPr>
                        <a:t>0</a:t>
                      </a:r>
                      <a:r>
                        <a:rPr lang="en-US" sz="2000" dirty="0">
                          <a:latin typeface="+mn-lt"/>
                        </a:rPr>
                        <a:t>)</a:t>
                      </a:r>
                      <a:endParaRPr lang="en-IE" sz="2000" dirty="0">
                        <a:latin typeface="+mn-lt"/>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u="none" strike="noStrike" cap="none" dirty="0">
                          <a:latin typeface="+mn-lt"/>
                          <a:cs typeface="Calibri"/>
                          <a:sym typeface="Calibri"/>
                        </a:rPr>
                        <a:t>0.05</a:t>
                      </a:r>
                      <a:endParaRPr sz="2000" u="none" strike="noStrike" cap="none" dirty="0">
                        <a:latin typeface="+mn-lt"/>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614120"/>
                  </a:ext>
                </a:extLst>
              </a:tr>
              <a:tr h="432000">
                <a:tc>
                  <a:txBody>
                    <a:bodyPr/>
                    <a:lstStyle/>
                    <a:p>
                      <a:pPr algn="l"/>
                      <a:r>
                        <a:rPr lang="en-IE" sz="2000" dirty="0">
                          <a:latin typeface="+mn-lt"/>
                        </a:rPr>
                        <a:t>‘Good’ Response (</a:t>
                      </a:r>
                      <a:r>
                        <a:rPr lang="el-GR" sz="2000" dirty="0">
                          <a:latin typeface="+mn-lt"/>
                          <a:cs typeface="Calibri" panose="020F0502020204030204" pitchFamily="34" charset="0"/>
                        </a:rPr>
                        <a:t>π</a:t>
                      </a:r>
                      <a:r>
                        <a:rPr lang="en-IE" sz="2000" baseline="-25000" dirty="0">
                          <a:latin typeface="+mn-lt"/>
                          <a:cs typeface="Calibri" panose="020F0502020204030204" pitchFamily="34" charset="0"/>
                        </a:rPr>
                        <a:t>1</a:t>
                      </a:r>
                      <a:r>
                        <a:rPr lang="en-IE" sz="2000" dirty="0">
                          <a:latin typeface="+mn-lt"/>
                          <a:cs typeface="Calibri" panose="020F0502020204030204" pitchFamily="34" charset="0"/>
                        </a:rPr>
                        <a:t>)</a:t>
                      </a:r>
                      <a:endParaRPr lang="en-IE" sz="2000" dirty="0">
                        <a:latin typeface="+mn-lt"/>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u="none" strike="noStrike" cap="none" dirty="0">
                          <a:latin typeface="+mn-lt"/>
                        </a:rPr>
                        <a:t>0.20</a:t>
                      </a:r>
                      <a:endParaRPr sz="2000" u="none" strike="noStrike" cap="none" dirty="0">
                        <a:latin typeface="+mn-lt"/>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032950"/>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Power</a:t>
                      </a:r>
                      <a:endParaRPr lang="en-IE" sz="2000" dirty="0">
                        <a:latin typeface="+mn-lt"/>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2000" b="0" i="0" u="none" strike="noStrike" cap="none" dirty="0">
                          <a:solidFill>
                            <a:schemeClr val="dk1"/>
                          </a:solidFill>
                          <a:latin typeface="+mn-lt"/>
                          <a:ea typeface="Calibri"/>
                          <a:cs typeface="Calibri"/>
                          <a:sym typeface="Calibri"/>
                        </a:rPr>
                        <a:t>80%</a:t>
                      </a:r>
                      <a:endParaRPr sz="2000" u="none" strike="noStrike" cap="none" dirty="0">
                        <a:latin typeface="+mn-lt"/>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852363"/>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latin typeface="+mn-lt"/>
                        </a:rPr>
                        <a:t>Sample Size (Stage I/Final)</a:t>
                      </a: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000" u="none" strike="noStrike" cap="none" dirty="0">
                          <a:latin typeface="+mn-lt"/>
                          <a:ea typeface="Calibri"/>
                          <a:cs typeface="Calibri"/>
                          <a:sym typeface="Calibri"/>
                        </a:rPr>
                        <a:t>13/27</a:t>
                      </a:r>
                      <a:endParaRPr sz="2000" u="none" strike="noStrike" cap="none" dirty="0">
                        <a:latin typeface="+mn-lt"/>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011928"/>
                  </a:ext>
                </a:extLst>
              </a:tr>
            </a:tbl>
          </a:graphicData>
        </a:graphic>
      </p:graphicFrame>
    </p:spTree>
    <p:extLst>
      <p:ext uri="{BB962C8B-B14F-4D97-AF65-F5344CB8AC3E}">
        <p14:creationId xmlns:p14="http://schemas.microsoft.com/office/powerpoint/2010/main" val="11780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p:txBody>
          <a:bodyPr/>
          <a:lstStyle/>
          <a:p>
            <a:r>
              <a:rPr lang="en-US" dirty="0"/>
              <a:t>Bryant &amp; Day’s Design | Example 2</a:t>
            </a:r>
          </a:p>
        </p:txBody>
      </p:sp>
      <p:sp>
        <p:nvSpPr>
          <p:cNvPr id="3" name="Content Placeholder 2">
            <a:extLst>
              <a:ext uri="{FF2B5EF4-FFF2-40B4-BE49-F238E27FC236}">
                <a16:creationId xmlns:a16="http://schemas.microsoft.com/office/drawing/2014/main" id="{920267D7-6082-6CB7-EEF1-2955E74C536D}"/>
              </a:ext>
            </a:extLst>
          </p:cNvPr>
          <p:cNvSpPr>
            <a:spLocks noGrp="1"/>
          </p:cNvSpPr>
          <p:nvPr>
            <p:ph idx="4294967295"/>
          </p:nvPr>
        </p:nvSpPr>
        <p:spPr>
          <a:xfrm>
            <a:off x="838200" y="1391478"/>
            <a:ext cx="5257800" cy="5040736"/>
          </a:xfrm>
        </p:spPr>
        <p:txBody>
          <a:bodyPr/>
          <a:lstStyle/>
          <a:p>
            <a:pPr marL="112713" indent="-112713">
              <a:buNone/>
            </a:pPr>
            <a:r>
              <a:rPr lang="en-US" sz="2000" dirty="0"/>
              <a:t>“We set the upper bounds on the probabilities of erroneously recommending the treatment at 0·05 both when complete response was inadequate and when toxicity was unacceptable. The upper bound on the probability of failing to recommend the treatment when it was acceptable with respect to both response and toxicity was 0·2 (80% power). We fixed the probability of unacceptable complete response at 0·40 and the probability of acceptable complete response at 0·60. In an analogous manner, the cutoffs for toxicity probabilities were 0·40 (unacceptable) and 0·20 (acceptable). According to these parameters, 19 patients were required for the first stage and 57 patients for the second stage.”</a:t>
            </a:r>
          </a:p>
        </p:txBody>
      </p:sp>
      <p:graphicFrame>
        <p:nvGraphicFramePr>
          <p:cNvPr id="6" name="Table 6">
            <a:extLst>
              <a:ext uri="{FF2B5EF4-FFF2-40B4-BE49-F238E27FC236}">
                <a16:creationId xmlns:a16="http://schemas.microsoft.com/office/drawing/2014/main" id="{D27EC872-A05B-3811-7910-D53B7676466D}"/>
              </a:ext>
            </a:extLst>
          </p:cNvPr>
          <p:cNvGraphicFramePr>
            <a:graphicFrameLocks noGrp="1"/>
          </p:cNvGraphicFramePr>
          <p:nvPr>
            <p:ph sz="half" idx="4294967295"/>
            <p:extLst>
              <p:ext uri="{D42A27DB-BD31-4B8C-83A1-F6EECF244321}">
                <p14:modId xmlns:p14="http://schemas.microsoft.com/office/powerpoint/2010/main" val="1785364791"/>
              </p:ext>
            </p:extLst>
          </p:nvPr>
        </p:nvGraphicFramePr>
        <p:xfrm>
          <a:off x="6300463" y="2515645"/>
          <a:ext cx="5443614" cy="3697200"/>
        </p:xfrm>
        <a:graphic>
          <a:graphicData uri="http://schemas.openxmlformats.org/drawingml/2006/table">
            <a:tbl>
              <a:tblPr firstRow="1">
                <a:tableStyleId>{5C22544A-7EE6-4342-B048-85BDC9FD1C3A}</a:tableStyleId>
              </a:tblPr>
              <a:tblGrid>
                <a:gridCol w="3241103">
                  <a:extLst>
                    <a:ext uri="{9D8B030D-6E8A-4147-A177-3AD203B41FA5}">
                      <a16:colId xmlns:a16="http://schemas.microsoft.com/office/drawing/2014/main" val="3976047983"/>
                    </a:ext>
                  </a:extLst>
                </a:gridCol>
                <a:gridCol w="2202511">
                  <a:extLst>
                    <a:ext uri="{9D8B030D-6E8A-4147-A177-3AD203B41FA5}">
                      <a16:colId xmlns:a16="http://schemas.microsoft.com/office/drawing/2014/main" val="1188010946"/>
                    </a:ext>
                  </a:extLst>
                </a:gridCol>
              </a:tblGrid>
              <a:tr h="441598">
                <a:tc>
                  <a:txBody>
                    <a:bodyPr/>
                    <a:lstStyle/>
                    <a:p>
                      <a:pPr algn="l"/>
                      <a:r>
                        <a:rPr lang="en-IE" sz="2400" dirty="0">
                          <a:solidFill>
                            <a:schemeClr val="tx2"/>
                          </a:solidFill>
                        </a:rPr>
                        <a:t>Parameter</a:t>
                      </a:r>
                    </a:p>
                  </a:txBody>
                  <a:tcPr>
                    <a:lnR w="12700" cap="flat" cmpd="sng" algn="ctr">
                      <a:solidFill>
                        <a:srgbClr val="37C2D6"/>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IE" sz="2400" dirty="0">
                          <a:solidFill>
                            <a:schemeClr val="tx2"/>
                          </a:solidFill>
                        </a:rPr>
                        <a:t>Value</a:t>
                      </a:r>
                    </a:p>
                  </a:txBody>
                  <a:tcPr>
                    <a:lnL w="12700" cap="flat" cmpd="sng" algn="ctr">
                      <a:solidFill>
                        <a:srgbClr val="37C2D6"/>
                      </a:solidFill>
                      <a:prstDash val="solid"/>
                      <a:round/>
                      <a:headEnd type="none" w="med" len="med"/>
                      <a:tailEnd type="none" w="med" len="med"/>
                    </a:lnL>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41907206"/>
                  </a:ext>
                </a:extLst>
              </a:tr>
              <a:tr h="360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Response Significance Level (</a:t>
                      </a:r>
                      <a:r>
                        <a:rPr lang="el-GR" sz="1600" b="0" u="none" strike="noStrike" cap="none" dirty="0"/>
                        <a:t>α</a:t>
                      </a:r>
                      <a:r>
                        <a:rPr lang="en-IE" sz="1600" b="0" u="none" strike="noStrike" cap="none" baseline="-25000" dirty="0"/>
                        <a:t>R</a:t>
                      </a:r>
                      <a:r>
                        <a:rPr lang="en-IE" sz="1600" b="0" u="none" strike="noStrike" cap="none" dirty="0"/>
                        <a:t>)</a:t>
                      </a:r>
                    </a:p>
                  </a:txBody>
                  <a:tcPr marL="68575" marR="68575" marT="0" marB="0" anchor="ctr">
                    <a:lnR w="12700" cap="flat" cmpd="sng" algn="ctr">
                      <a:solidFill>
                        <a:srgbClr val="37C2D6"/>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t>0.05</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284840"/>
                  </a:ext>
                </a:extLst>
              </a:tr>
              <a:tr h="360000">
                <a:tc>
                  <a:txBody>
                    <a:bodyPr/>
                    <a:lstStyle/>
                    <a:p>
                      <a:pPr algn="l"/>
                      <a:r>
                        <a:rPr lang="en-US" sz="1600" dirty="0"/>
                        <a:t>Toxicity Significance Level (</a:t>
                      </a:r>
                      <a:r>
                        <a:rPr lang="el-GR" sz="1600" dirty="0"/>
                        <a:t>α</a:t>
                      </a:r>
                      <a:r>
                        <a:rPr lang="en-US" sz="1600" baseline="-25000" dirty="0"/>
                        <a:t>T</a:t>
                      </a:r>
                      <a:r>
                        <a:rPr lang="en-US" sz="1600" baseline="0" dirty="0"/>
                        <a:t>)</a:t>
                      </a:r>
                      <a:endParaRPr lang="en-IE" sz="1600" dirty="0"/>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Calibri"/>
                          <a:ea typeface="Calibri"/>
                          <a:cs typeface="Calibri"/>
                          <a:sym typeface="Calibri"/>
                        </a:rPr>
                        <a:t>0.05</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682154"/>
                  </a:ext>
                </a:extLst>
              </a:tr>
              <a:tr h="360000">
                <a:tc>
                  <a:txBody>
                    <a:bodyPr/>
                    <a:lstStyle/>
                    <a:p>
                      <a:pPr algn="l"/>
                      <a:r>
                        <a:rPr lang="en-US" sz="1600" dirty="0"/>
                        <a:t>Design Criterion</a:t>
                      </a:r>
                      <a:endParaRPr lang="en-IE" sz="1600" dirty="0"/>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Calibri"/>
                          <a:ea typeface="Calibri"/>
                          <a:cs typeface="Calibri"/>
                          <a:sym typeface="Calibri"/>
                        </a:rPr>
                        <a:t>Optimum</a:t>
                      </a:r>
                      <a:endParaRPr sz="1600" u="none" strike="noStrike" cap="none" dirty="0"/>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614120"/>
                  </a:ext>
                </a:extLst>
              </a:tr>
              <a:tr h="360000">
                <a:tc>
                  <a:txBody>
                    <a:bodyPr/>
                    <a:lstStyle/>
                    <a:p>
                      <a:pPr algn="l"/>
                      <a:r>
                        <a:rPr lang="en-IE" sz="1600" dirty="0"/>
                        <a:t>Unacceptable Response (</a:t>
                      </a:r>
                      <a:r>
                        <a:rPr lang="el-GR" sz="1600" dirty="0">
                          <a:latin typeface="Calibri" panose="020F0502020204030204" pitchFamily="34" charset="0"/>
                          <a:cs typeface="Calibri" panose="020F0502020204030204" pitchFamily="34" charset="0"/>
                        </a:rPr>
                        <a:t>π</a:t>
                      </a:r>
                      <a:r>
                        <a:rPr lang="en-IE" sz="1600" baseline="-25000" dirty="0">
                          <a:latin typeface="Calibri" panose="020F0502020204030204" pitchFamily="34" charset="0"/>
                          <a:cs typeface="Calibri" panose="020F0502020204030204" pitchFamily="34" charset="0"/>
                        </a:rPr>
                        <a:t>R0</a:t>
                      </a:r>
                      <a:r>
                        <a:rPr lang="en-IE" sz="1600" dirty="0">
                          <a:latin typeface="Calibri" panose="020F0502020204030204" pitchFamily="34" charset="0"/>
                          <a:cs typeface="Calibri" panose="020F0502020204030204" pitchFamily="34" charset="0"/>
                        </a:rPr>
                        <a:t>)</a:t>
                      </a:r>
                      <a:endParaRPr lang="en-IE" sz="1600" dirty="0"/>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t>0.4</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03295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Acceptable Response (</a:t>
                      </a:r>
                      <a:r>
                        <a:rPr lang="el-GR" sz="1600" dirty="0">
                          <a:latin typeface="+mn-lt"/>
                          <a:cs typeface="Calibri" panose="020F0502020204030204" pitchFamily="34" charset="0"/>
                        </a:rPr>
                        <a:t>π</a:t>
                      </a:r>
                      <a:r>
                        <a:rPr lang="en-IE" sz="1600" baseline="-25000" dirty="0">
                          <a:latin typeface="Calibri" panose="020F0502020204030204" pitchFamily="34" charset="0"/>
                          <a:cs typeface="Calibri" panose="020F0502020204030204" pitchFamily="34" charset="0"/>
                        </a:rPr>
                        <a:t>R1</a:t>
                      </a:r>
                      <a:r>
                        <a:rPr lang="en-IE" sz="1600" dirty="0">
                          <a:latin typeface="Calibri" panose="020F0502020204030204" pitchFamily="34" charset="0"/>
                          <a:cs typeface="Calibri" panose="020F0502020204030204" pitchFamily="34" charset="0"/>
                        </a:rPr>
                        <a:t>)</a:t>
                      </a:r>
                      <a:endParaRPr lang="en-IE" sz="1600" dirty="0"/>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Calibri"/>
                          <a:ea typeface="Calibri"/>
                          <a:cs typeface="Calibri"/>
                          <a:sym typeface="Calibri"/>
                        </a:rPr>
                        <a:t>0.6</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85236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Unacceptable Non-Toxicity (</a:t>
                      </a:r>
                      <a:r>
                        <a:rPr lang="el-GR" sz="1600" dirty="0">
                          <a:latin typeface="Calibri" panose="020F0502020204030204" pitchFamily="34" charset="0"/>
                          <a:cs typeface="Calibri" panose="020F0502020204030204" pitchFamily="34" charset="0"/>
                        </a:rPr>
                        <a:t>π</a:t>
                      </a:r>
                      <a:r>
                        <a:rPr lang="en-IE" sz="1600" baseline="-25000" dirty="0">
                          <a:latin typeface="Calibri" panose="020F0502020204030204" pitchFamily="34" charset="0"/>
                          <a:cs typeface="Calibri" panose="020F0502020204030204" pitchFamily="34" charset="0"/>
                        </a:rPr>
                        <a:t>T0</a:t>
                      </a:r>
                      <a:r>
                        <a:rPr lang="en-IE" sz="1600" dirty="0">
                          <a:latin typeface="Calibri" panose="020F0502020204030204" pitchFamily="34" charset="0"/>
                          <a:cs typeface="Calibri" panose="020F0502020204030204" pitchFamily="34" charset="0"/>
                        </a:rPr>
                        <a:t>)</a:t>
                      </a:r>
                      <a:endParaRPr lang="en-IE" sz="1600" dirty="0"/>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t>0.6</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42562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Acceptable Non-Toxicity (</a:t>
                      </a:r>
                      <a:r>
                        <a:rPr lang="el-GR" sz="1600" dirty="0">
                          <a:latin typeface="Calibri" panose="020F0502020204030204" pitchFamily="34" charset="0"/>
                          <a:cs typeface="Calibri" panose="020F0502020204030204" pitchFamily="34" charset="0"/>
                        </a:rPr>
                        <a:t>π</a:t>
                      </a:r>
                      <a:r>
                        <a:rPr lang="en-IE" sz="1600" baseline="-25000" dirty="0">
                          <a:latin typeface="Calibri" panose="020F0502020204030204" pitchFamily="34" charset="0"/>
                          <a:cs typeface="Calibri" panose="020F0502020204030204" pitchFamily="34" charset="0"/>
                        </a:rPr>
                        <a:t>T1</a:t>
                      </a:r>
                      <a:r>
                        <a:rPr lang="en-IE" sz="1600" dirty="0">
                          <a:latin typeface="Calibri" panose="020F0502020204030204" pitchFamily="34" charset="0"/>
                          <a:cs typeface="Calibri" panose="020F0502020204030204" pitchFamily="34" charset="0"/>
                        </a:rPr>
                        <a:t>)</a:t>
                      </a:r>
                      <a:endParaRPr lang="en-IE" sz="1600" dirty="0"/>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Calibri"/>
                          <a:ea typeface="Calibri"/>
                          <a:cs typeface="Calibri"/>
                          <a:sym typeface="Calibri"/>
                        </a:rPr>
                        <a:t>0.8</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54271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Power</a:t>
                      </a: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Calibri"/>
                          <a:ea typeface="Calibri"/>
                          <a:cs typeface="Calibri"/>
                          <a:sym typeface="Calibri"/>
                        </a:rPr>
                        <a:t>80%</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835609"/>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t>Sample Size (Stage I/Final)</a:t>
                      </a: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Calibri"/>
                          <a:ea typeface="Calibri"/>
                          <a:cs typeface="Calibri"/>
                          <a:sym typeface="Calibri"/>
                        </a:rPr>
                        <a:t>19/57</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9373629"/>
                  </a:ext>
                </a:extLst>
              </a:tr>
            </a:tbl>
          </a:graphicData>
        </a:graphic>
      </p:graphicFrame>
      <p:pic>
        <p:nvPicPr>
          <p:cNvPr id="7" name="Picture 6">
            <a:extLst>
              <a:ext uri="{FF2B5EF4-FFF2-40B4-BE49-F238E27FC236}">
                <a16:creationId xmlns:a16="http://schemas.microsoft.com/office/drawing/2014/main" id="{08DD83E7-AF30-4BD5-5129-EEFFFA0F77A2}"/>
              </a:ext>
            </a:extLst>
          </p:cNvPr>
          <p:cNvPicPr>
            <a:picLocks noChangeAspect="1"/>
          </p:cNvPicPr>
          <p:nvPr/>
        </p:nvPicPr>
        <p:blipFill>
          <a:blip r:embed="rId2"/>
          <a:stretch>
            <a:fillRect/>
          </a:stretch>
        </p:blipFill>
        <p:spPr>
          <a:xfrm>
            <a:off x="6300463" y="1388426"/>
            <a:ext cx="3304713" cy="1127219"/>
          </a:xfrm>
          <a:prstGeom prst="rect">
            <a:avLst/>
          </a:prstGeom>
        </p:spPr>
      </p:pic>
    </p:spTree>
    <p:extLst>
      <p:ext uri="{BB962C8B-B14F-4D97-AF65-F5344CB8AC3E}">
        <p14:creationId xmlns:p14="http://schemas.microsoft.com/office/powerpoint/2010/main" val="170449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23F0CBA-E1B0-5F78-5F75-D47865D27A3F}"/>
              </a:ext>
            </a:extLst>
          </p:cNvPr>
          <p:cNvSpPr>
            <a:spLocks noGrp="1"/>
          </p:cNvSpPr>
          <p:nvPr>
            <p:ph type="title"/>
          </p:nvPr>
        </p:nvSpPr>
        <p:spPr/>
        <p:txBody>
          <a:bodyPr/>
          <a:lstStyle/>
          <a:p>
            <a:r>
              <a:rPr lang="en-US" dirty="0"/>
              <a:t>Phase </a:t>
            </a:r>
            <a:r>
              <a:rPr lang="en-US" dirty="0" err="1"/>
              <a:t>IIa</a:t>
            </a:r>
            <a:r>
              <a:rPr lang="en-US" dirty="0"/>
              <a:t>/IIb Designs</a:t>
            </a:r>
            <a:endParaRPr lang="en-IE" dirty="0"/>
          </a:p>
        </p:txBody>
      </p:sp>
      <p:sp>
        <p:nvSpPr>
          <p:cNvPr id="3" name="Content Placeholder 2">
            <a:extLst>
              <a:ext uri="{FF2B5EF4-FFF2-40B4-BE49-F238E27FC236}">
                <a16:creationId xmlns:a16="http://schemas.microsoft.com/office/drawing/2014/main" id="{7E3B3529-8606-B906-5DFA-1119A96A6DBC}"/>
              </a:ext>
            </a:extLst>
          </p:cNvPr>
          <p:cNvSpPr>
            <a:spLocks noGrp="1"/>
          </p:cNvSpPr>
          <p:nvPr>
            <p:ph sz="quarter" idx="13"/>
          </p:nvPr>
        </p:nvSpPr>
        <p:spPr/>
        <p:txBody>
          <a:bodyPr/>
          <a:lstStyle/>
          <a:p>
            <a:r>
              <a:rPr lang="en-IE" dirty="0"/>
              <a:t>Part 3</a:t>
            </a:r>
          </a:p>
        </p:txBody>
      </p:sp>
    </p:spTree>
    <p:extLst>
      <p:ext uri="{BB962C8B-B14F-4D97-AF65-F5344CB8AC3E}">
        <p14:creationId xmlns:p14="http://schemas.microsoft.com/office/powerpoint/2010/main" val="354362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76789-3901-6C73-8934-6483656FA126}"/>
              </a:ext>
            </a:extLst>
          </p:cNvPr>
          <p:cNvSpPr txBox="1"/>
          <p:nvPr/>
        </p:nvSpPr>
        <p:spPr>
          <a:xfrm>
            <a:off x="670759" y="1518940"/>
            <a:ext cx="7125704" cy="3939540"/>
          </a:xfrm>
          <a:prstGeom prst="rect">
            <a:avLst/>
          </a:prstGeom>
          <a:noFill/>
        </p:spPr>
        <p:txBody>
          <a:bodyPr wrap="square">
            <a:spAutoFit/>
          </a:bodyPr>
          <a:lstStyle/>
          <a:p>
            <a:r>
              <a:rPr lang="en-GB" sz="2200" dirty="0">
                <a:solidFill>
                  <a:srgbClr val="000000"/>
                </a:solidFill>
              </a:rPr>
              <a:t>Phase IIb: Trial to </a:t>
            </a:r>
            <a:r>
              <a:rPr lang="en-GB" sz="2200" b="1" dirty="0">
                <a:solidFill>
                  <a:srgbClr val="000000"/>
                </a:solidFill>
              </a:rPr>
              <a:t>estimate</a:t>
            </a:r>
            <a:r>
              <a:rPr lang="en-GB" sz="2200" dirty="0">
                <a:solidFill>
                  <a:srgbClr val="000000"/>
                </a:solidFill>
              </a:rPr>
              <a:t> dose-response curve to allow Phase III dose selection</a:t>
            </a:r>
          </a:p>
          <a:p>
            <a:pPr marL="800100" lvl="1" indent="-342900">
              <a:buFont typeface="Arial" panose="020B0604020202020204" pitchFamily="34" charset="0"/>
              <a:buChar char="•"/>
            </a:pPr>
            <a:r>
              <a:rPr lang="en-GB" sz="2000" dirty="0">
                <a:solidFill>
                  <a:schemeClr val="bg1">
                    <a:lumMod val="50000"/>
                  </a:schemeClr>
                </a:solidFill>
              </a:rPr>
              <a:t>Phase III: 1 or 2 dose levels selected</a:t>
            </a:r>
          </a:p>
          <a:p>
            <a:pPr marL="800100" lvl="1" indent="-342900">
              <a:buFont typeface="Arial" panose="020B0604020202020204" pitchFamily="34" charset="0"/>
              <a:buChar char="•"/>
            </a:pPr>
            <a:endParaRPr lang="en-GB" sz="2000" dirty="0">
              <a:solidFill>
                <a:srgbClr val="000000"/>
              </a:solidFill>
            </a:endParaRPr>
          </a:p>
          <a:p>
            <a:r>
              <a:rPr lang="en-GB" sz="2200" dirty="0">
                <a:solidFill>
                  <a:srgbClr val="000000"/>
                </a:solidFill>
              </a:rPr>
              <a:t>Large number of candidate dose-response models possible</a:t>
            </a:r>
          </a:p>
          <a:p>
            <a:pPr marL="800100" lvl="1" indent="-342900">
              <a:buFont typeface="Arial" panose="020B0604020202020204" pitchFamily="34" charset="0"/>
              <a:buChar char="•"/>
            </a:pPr>
            <a:r>
              <a:rPr lang="en-GB" sz="2000" dirty="0">
                <a:solidFill>
                  <a:schemeClr val="bg1">
                    <a:lumMod val="50000"/>
                  </a:schemeClr>
                </a:solidFill>
              </a:rPr>
              <a:t>Monotonic: </a:t>
            </a:r>
            <a:r>
              <a:rPr lang="en-GB" sz="2000" dirty="0">
                <a:solidFill>
                  <a:schemeClr val="bg1">
                    <a:lumMod val="50000"/>
                  </a:schemeClr>
                </a:solidFill>
                <a:cs typeface="Calibri" panose="020F0502020204030204" pitchFamily="34" charset="0"/>
              </a:rPr>
              <a:t>↑ d</a:t>
            </a:r>
            <a:r>
              <a:rPr lang="en-GB" sz="2000" dirty="0">
                <a:solidFill>
                  <a:schemeClr val="bg1">
                    <a:lumMod val="50000"/>
                  </a:schemeClr>
                </a:solidFill>
              </a:rPr>
              <a:t>ose = </a:t>
            </a:r>
            <a:r>
              <a:rPr lang="en-GB" sz="2000" dirty="0">
                <a:solidFill>
                  <a:schemeClr val="bg1">
                    <a:lumMod val="50000"/>
                  </a:schemeClr>
                </a:solidFill>
                <a:cs typeface="Calibri" panose="020F0502020204030204" pitchFamily="34" charset="0"/>
              </a:rPr>
              <a:t>↑ response</a:t>
            </a:r>
          </a:p>
          <a:p>
            <a:pPr marL="800100" lvl="1" indent="-342900">
              <a:buFont typeface="Arial" panose="020B0604020202020204" pitchFamily="34" charset="0"/>
              <a:buChar char="•"/>
            </a:pPr>
            <a:r>
              <a:rPr lang="en-GB" sz="2000" dirty="0">
                <a:solidFill>
                  <a:schemeClr val="bg1">
                    <a:lumMod val="50000"/>
                  </a:schemeClr>
                </a:solidFill>
                <a:cs typeface="Calibri" panose="020F0502020204030204" pitchFamily="34" charset="0"/>
              </a:rPr>
              <a:t>Non-monotonic: complex model</a:t>
            </a:r>
          </a:p>
          <a:p>
            <a:pPr marL="800100" lvl="1" indent="-342900">
              <a:buFont typeface="Arial" panose="020B0604020202020204" pitchFamily="34" charset="0"/>
              <a:buChar char="•"/>
            </a:pPr>
            <a:r>
              <a:rPr lang="en-GB" sz="2000" dirty="0">
                <a:solidFill>
                  <a:schemeClr val="bg1">
                    <a:lumMod val="50000"/>
                  </a:schemeClr>
                </a:solidFill>
                <a:cs typeface="Calibri" panose="020F0502020204030204" pitchFamily="34" charset="0"/>
              </a:rPr>
              <a:t>Select via expertise and/or tests</a:t>
            </a:r>
            <a:r>
              <a:rPr lang="en-GB" sz="2000" dirty="0">
                <a:solidFill>
                  <a:schemeClr val="bg1">
                    <a:lumMod val="50000"/>
                  </a:schemeClr>
                </a:solidFill>
              </a:rPr>
              <a:t> </a:t>
            </a:r>
          </a:p>
          <a:p>
            <a:endParaRPr lang="en-GB" sz="2000" dirty="0">
              <a:solidFill>
                <a:srgbClr val="000000"/>
              </a:solidFill>
            </a:endParaRPr>
          </a:p>
          <a:p>
            <a:r>
              <a:rPr lang="en-GB" sz="2200" dirty="0">
                <a:solidFill>
                  <a:srgbClr val="000000"/>
                </a:solidFill>
              </a:rPr>
              <a:t>Multiple Comparisons Procedure - Modelling (</a:t>
            </a:r>
            <a:r>
              <a:rPr lang="en-GB" sz="2200" b="1" dirty="0">
                <a:solidFill>
                  <a:srgbClr val="000000"/>
                </a:solidFill>
              </a:rPr>
              <a:t>MCP-Mod</a:t>
            </a:r>
            <a:r>
              <a:rPr lang="en-GB" sz="2200" dirty="0">
                <a:solidFill>
                  <a:srgbClr val="000000"/>
                </a:solidFill>
              </a:rPr>
              <a:t>) combines contrast PoC test w/ model selection &amp; estimation</a:t>
            </a:r>
          </a:p>
          <a:p>
            <a:endParaRPr lang="en-GB" sz="2000" dirty="0">
              <a:solidFill>
                <a:srgbClr val="000000"/>
              </a:solidFill>
            </a:endParaRPr>
          </a:p>
        </p:txBody>
      </p:sp>
      <p:sp>
        <p:nvSpPr>
          <p:cNvPr id="3" name="Title 1">
            <a:extLst>
              <a:ext uri="{FF2B5EF4-FFF2-40B4-BE49-F238E27FC236}">
                <a16:creationId xmlns:a16="http://schemas.microsoft.com/office/drawing/2014/main" id="{7D1C0EF5-569B-6B30-0526-336A7B6E2393}"/>
              </a:ext>
            </a:extLst>
          </p:cNvPr>
          <p:cNvSpPr txBox="1">
            <a:spLocks/>
          </p:cNvSpPr>
          <p:nvPr/>
        </p:nvSpPr>
        <p:spPr>
          <a:xfrm>
            <a:off x="579321" y="19324"/>
            <a:ext cx="10439479" cy="1499616"/>
          </a:xfrm>
          <a:prstGeom prst="rect">
            <a:avLst/>
          </a:prstGeom>
        </p:spPr>
        <p:txBody>
          <a:bodyPr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r>
              <a:rPr lang="en-GB" sz="4400" cap="none" dirty="0"/>
              <a:t>Phase IIb Trial Design &amp; Methods</a:t>
            </a:r>
          </a:p>
        </p:txBody>
      </p:sp>
      <p:pic>
        <p:nvPicPr>
          <p:cNvPr id="6" name="Picture 5">
            <a:extLst>
              <a:ext uri="{FF2B5EF4-FFF2-40B4-BE49-F238E27FC236}">
                <a16:creationId xmlns:a16="http://schemas.microsoft.com/office/drawing/2014/main" id="{300520D3-AE8B-2C0F-1502-C0DBAEB6F660}"/>
              </a:ext>
            </a:extLst>
          </p:cNvPr>
          <p:cNvPicPr>
            <a:picLocks noChangeAspect="1"/>
          </p:cNvPicPr>
          <p:nvPr/>
        </p:nvPicPr>
        <p:blipFill rotWithShape="1">
          <a:blip r:embed="rId2"/>
          <a:srcRect r="50004"/>
          <a:stretch/>
        </p:blipFill>
        <p:spPr>
          <a:xfrm>
            <a:off x="8592283" y="1518940"/>
            <a:ext cx="2339822" cy="2340000"/>
          </a:xfrm>
          <a:prstGeom prst="rect">
            <a:avLst/>
          </a:prstGeom>
        </p:spPr>
      </p:pic>
      <p:pic>
        <p:nvPicPr>
          <p:cNvPr id="7" name="Picture 6">
            <a:extLst>
              <a:ext uri="{FF2B5EF4-FFF2-40B4-BE49-F238E27FC236}">
                <a16:creationId xmlns:a16="http://schemas.microsoft.com/office/drawing/2014/main" id="{83ABBA8E-8021-B7F1-2A8B-767072C8F09F}"/>
              </a:ext>
            </a:extLst>
          </p:cNvPr>
          <p:cNvPicPr>
            <a:picLocks noChangeAspect="1"/>
          </p:cNvPicPr>
          <p:nvPr/>
        </p:nvPicPr>
        <p:blipFill rotWithShape="1">
          <a:blip r:embed="rId2"/>
          <a:srcRect l="49996"/>
          <a:stretch/>
        </p:blipFill>
        <p:spPr>
          <a:xfrm>
            <a:off x="8591927" y="3858940"/>
            <a:ext cx="2340178" cy="2340000"/>
          </a:xfrm>
          <a:prstGeom prst="rect">
            <a:avLst/>
          </a:prstGeom>
        </p:spPr>
      </p:pic>
    </p:spTree>
    <p:extLst>
      <p:ext uri="{BB962C8B-B14F-4D97-AF65-F5344CB8AC3E}">
        <p14:creationId xmlns:p14="http://schemas.microsoft.com/office/powerpoint/2010/main" val="53437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extLst>
              <p:ext uri="{D42A27DB-BD31-4B8C-83A1-F6EECF244321}">
                <p14:modId xmlns:p14="http://schemas.microsoft.com/office/powerpoint/2010/main" val="551281164"/>
              </p:ext>
            </p:extLst>
          </p:nvPr>
        </p:nvGraphicFramePr>
        <p:xfrm>
          <a:off x="0" y="1"/>
          <a:ext cx="12191999" cy="6858000"/>
        </p:xfrm>
        <a:graphic>
          <a:graphicData uri="http://schemas.openxmlformats.org/drawingml/2006/table">
            <a:tbl>
              <a:tblPr firstRow="1" bandRow="1">
                <a:tableStyleId>{68D230F3-CF80-4859-8CE7-A43EE81993B5}</a:tableStyleId>
              </a:tblPr>
              <a:tblGrid>
                <a:gridCol w="434109">
                  <a:extLst>
                    <a:ext uri="{9D8B030D-6E8A-4147-A177-3AD203B41FA5}">
                      <a16:colId xmlns:a16="http://schemas.microsoft.com/office/drawing/2014/main" val="1135098805"/>
                    </a:ext>
                  </a:extLst>
                </a:gridCol>
                <a:gridCol w="2825926">
                  <a:extLst>
                    <a:ext uri="{9D8B030D-6E8A-4147-A177-3AD203B41FA5}">
                      <a16:colId xmlns:a16="http://schemas.microsoft.com/office/drawing/2014/main" val="2398151709"/>
                    </a:ext>
                  </a:extLst>
                </a:gridCol>
                <a:gridCol w="8931964">
                  <a:extLst>
                    <a:ext uri="{9D8B030D-6E8A-4147-A177-3AD203B41FA5}">
                      <a16:colId xmlns:a16="http://schemas.microsoft.com/office/drawing/2014/main" val="2058989989"/>
                    </a:ext>
                  </a:extLst>
                </a:gridCol>
              </a:tblGrid>
              <a:tr h="955410">
                <a:tc gridSpan="3">
                  <a:txBody>
                    <a:bodyPr/>
                    <a:lstStyle/>
                    <a:p>
                      <a:pPr algn="ctr"/>
                      <a:r>
                        <a:rPr lang="en-IE" sz="4800" b="1" kern="1200" dirty="0">
                          <a:solidFill>
                            <a:schemeClr val="bg1"/>
                          </a:solidFill>
                          <a:latin typeface="+mn-lt"/>
                          <a:ea typeface="+mn-ea"/>
                          <a:cs typeface="+mn-cs"/>
                        </a:rPr>
                        <a:t>Phase IIb Dose-Response Models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794836">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algn="r"/>
                      <a:r>
                        <a:rPr lang="en-IE" sz="2600" b="0" dirty="0"/>
                        <a:t>Linear Models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600" b="0" dirty="0">
                          <a:solidFill>
                            <a:schemeClr val="accent2"/>
                          </a:solidFill>
                        </a:rPr>
                        <a:t>Linear on Dose or Log(Dose)</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918556">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600" b="0" dirty="0"/>
                        <a:t>Emax Models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600" b="0" i="0" u="none" strike="noStrike" kern="1200" cap="none" spc="0" normalizeH="0" baseline="0" noProof="0" dirty="0">
                          <a:ln>
                            <a:noFill/>
                          </a:ln>
                          <a:solidFill>
                            <a:schemeClr val="accent2"/>
                          </a:solidFill>
                          <a:effectLst/>
                          <a:uLnTx/>
                          <a:uFillTx/>
                          <a:latin typeface="+mn-lt"/>
                          <a:ea typeface="+mn-ea"/>
                          <a:cs typeface="+mn-cs"/>
                        </a:rPr>
                        <a:t>Emax(ED50), Sigmoid Emax(ED50, h), Bayesian Hierarchical Emax</a:t>
                      </a:r>
                      <a:endParaRPr kumimoji="0" lang="en-IE" sz="2600" b="0" i="0" u="none" strike="noStrike" kern="1200" cap="none" spc="0" normalizeH="0" baseline="0" noProof="0" dirty="0">
                        <a:ln>
                          <a:noFill/>
                        </a:ln>
                        <a:solidFill>
                          <a:schemeClr val="accent2"/>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794836">
                <a:tc>
                  <a:txBody>
                    <a:bodyPr/>
                    <a:lstStyle/>
                    <a:p>
                      <a:pPr algn="ctr"/>
                      <a:r>
                        <a:rPr lang="en-IE" sz="2800" dirty="0">
                          <a:solidFill>
                            <a:srgbClr val="75C0B4"/>
                          </a:solidFill>
                        </a:rPr>
                        <a:t>3</a:t>
                      </a:r>
                    </a:p>
                  </a:txBody>
                  <a:tcPr anchor="ctr"/>
                </a:tc>
                <a:tc>
                  <a:txBody>
                    <a:bodyPr/>
                    <a:lstStyle/>
                    <a:p>
                      <a:pPr algn="r"/>
                      <a:r>
                        <a:rPr lang="en-IE" sz="2600" b="0" dirty="0"/>
                        <a:t>Logistic Model</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600" b="0" dirty="0">
                          <a:solidFill>
                            <a:schemeClr val="accent2"/>
                          </a:solidFill>
                        </a:rPr>
                        <a:t>Logistic(ED50, </a:t>
                      </a:r>
                      <a:r>
                        <a:rPr lang="el-GR" sz="2600" b="0" dirty="0">
                          <a:solidFill>
                            <a:schemeClr val="accent2"/>
                          </a:solidFill>
                          <a:latin typeface="Calibri" panose="020F0502020204030204" pitchFamily="34" charset="0"/>
                          <a:cs typeface="Calibri" panose="020F0502020204030204" pitchFamily="34" charset="0"/>
                        </a:rPr>
                        <a:t>δ</a:t>
                      </a:r>
                      <a:r>
                        <a:rPr lang="en-IE" sz="2600" b="0" dirty="0">
                          <a:solidFill>
                            <a:schemeClr val="accent2"/>
                          </a:solidFill>
                          <a:latin typeface="Calibri" panose="020F0502020204030204" pitchFamily="34" charset="0"/>
                          <a:cs typeface="Calibri" panose="020F0502020204030204" pitchFamily="34" charset="0"/>
                        </a:rPr>
                        <a:t>)</a:t>
                      </a:r>
                      <a:endParaRPr lang="en-IE" sz="2600" b="0"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3115724"/>
                  </a:ext>
                </a:extLst>
              </a:tr>
              <a:tr h="906480">
                <a:tc>
                  <a:txBody>
                    <a:bodyPr/>
                    <a:lstStyle/>
                    <a:p>
                      <a:pPr algn="ctr"/>
                      <a:r>
                        <a:rPr lang="en-IE" sz="2800" dirty="0">
                          <a:solidFill>
                            <a:srgbClr val="75C0B4"/>
                          </a:solidFill>
                        </a:rPr>
                        <a:t>4</a:t>
                      </a:r>
                    </a:p>
                  </a:txBody>
                  <a:tcPr anchor="ctr"/>
                </a:tc>
                <a:tc>
                  <a:txBody>
                    <a:bodyPr/>
                    <a:lstStyle/>
                    <a:p>
                      <a:pPr algn="r"/>
                      <a:r>
                        <a:rPr lang="en-IE" sz="2600" b="0" dirty="0"/>
                        <a:t>Exponential Model </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600" b="0" dirty="0">
                          <a:solidFill>
                            <a:schemeClr val="accent2"/>
                          </a:solidFill>
                        </a:rPr>
                        <a:t>Exponential(</a:t>
                      </a:r>
                      <a:r>
                        <a:rPr lang="el-GR" sz="2600" b="0" dirty="0">
                          <a:solidFill>
                            <a:schemeClr val="accent2"/>
                          </a:solidFill>
                          <a:latin typeface="Calibri" panose="020F0502020204030204" pitchFamily="34" charset="0"/>
                          <a:cs typeface="Calibri" panose="020F0502020204030204" pitchFamily="34" charset="0"/>
                        </a:rPr>
                        <a:t>δ</a:t>
                      </a:r>
                      <a:r>
                        <a:rPr lang="en-IE" sz="2600" b="0" dirty="0">
                          <a:solidFill>
                            <a:schemeClr val="accent2"/>
                          </a:solidFill>
                          <a:latin typeface="Calibri" panose="020F0502020204030204" pitchFamily="34" charset="0"/>
                          <a:cs typeface="Calibri" panose="020F0502020204030204" pitchFamily="34" charset="0"/>
                        </a:rPr>
                        <a:t>)</a:t>
                      </a:r>
                      <a:endParaRPr lang="en-IE" sz="2600" b="0"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9750026"/>
                  </a:ext>
                </a:extLst>
              </a:tr>
              <a:tr h="794836">
                <a:tc>
                  <a:txBody>
                    <a:bodyPr/>
                    <a:lstStyle/>
                    <a:p>
                      <a:pPr algn="ctr"/>
                      <a:r>
                        <a:rPr lang="en-IE" sz="2800" dirty="0">
                          <a:solidFill>
                            <a:srgbClr val="75C0B4"/>
                          </a:solidFill>
                        </a:rPr>
                        <a:t>5</a:t>
                      </a:r>
                    </a:p>
                  </a:txBody>
                  <a:tcPr anchor="ctr"/>
                </a:tc>
                <a:tc>
                  <a:txBody>
                    <a:bodyPr/>
                    <a:lstStyle/>
                    <a:p>
                      <a:pPr algn="r"/>
                      <a:r>
                        <a:rPr lang="en-IE" sz="2600" b="0" dirty="0"/>
                        <a:t>Beta Models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600" b="0" dirty="0">
                          <a:solidFill>
                            <a:schemeClr val="accent2"/>
                          </a:solidFill>
                        </a:rPr>
                        <a:t>Beta(a, b, Scale) – non-monotonic</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1802375"/>
                  </a:ext>
                </a:extLst>
              </a:tr>
              <a:tr h="898210">
                <a:tc>
                  <a:txBody>
                    <a:bodyPr/>
                    <a:lstStyle/>
                    <a:p>
                      <a:pPr algn="ctr"/>
                      <a:r>
                        <a:rPr lang="en-IE" sz="2800" dirty="0">
                          <a:solidFill>
                            <a:srgbClr val="75C0B4"/>
                          </a:solidFill>
                        </a:rPr>
                        <a:t>6</a:t>
                      </a:r>
                    </a:p>
                  </a:txBody>
                  <a:tcPr anchor="ctr"/>
                </a:tc>
                <a:tc>
                  <a:txBody>
                    <a:bodyPr/>
                    <a:lstStyle/>
                    <a:p>
                      <a:pPr lvl="0" algn="r"/>
                      <a:r>
                        <a:rPr lang="en-IE" sz="2600" b="0" dirty="0"/>
                        <a:t>Quadratic Model</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600" dirty="0">
                          <a:solidFill>
                            <a:schemeClr val="accent2"/>
                          </a:solidFill>
                        </a:rPr>
                        <a:t>Quadratic(</a:t>
                      </a:r>
                      <a:r>
                        <a:rPr lang="el-GR" sz="2600" b="0" dirty="0">
                          <a:solidFill>
                            <a:schemeClr val="accent2"/>
                          </a:solidFill>
                          <a:latin typeface="Calibri" panose="020F0502020204030204" pitchFamily="34" charset="0"/>
                          <a:cs typeface="Calibri" panose="020F0502020204030204" pitchFamily="34" charset="0"/>
                        </a:rPr>
                        <a:t>δ</a:t>
                      </a:r>
                      <a:r>
                        <a:rPr lang="en-IE" sz="2600" b="0" dirty="0">
                          <a:solidFill>
                            <a:schemeClr val="accent2"/>
                          </a:solidFill>
                          <a:latin typeface="Calibri" panose="020F0502020204030204" pitchFamily="34" charset="0"/>
                          <a:cs typeface="Calibri" panose="020F0502020204030204" pitchFamily="34" charset="0"/>
                        </a:rPr>
                        <a:t>) – non-monotonic</a:t>
                      </a:r>
                      <a:endParaRPr kumimoji="0" lang="en-IE" sz="2600" b="1" i="0" u="none" strike="noStrike" kern="1200" cap="none" spc="0" normalizeH="0" baseline="0" noProof="0" dirty="0">
                        <a:ln>
                          <a:noFill/>
                        </a:ln>
                        <a:solidFill>
                          <a:schemeClr val="accent2"/>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5420433"/>
                  </a:ext>
                </a:extLst>
              </a:tr>
              <a:tr h="794836">
                <a:tc>
                  <a:txBody>
                    <a:bodyPr/>
                    <a:lstStyle/>
                    <a:p>
                      <a:pPr algn="ctr"/>
                      <a:r>
                        <a:rPr lang="en-IE" sz="2800" dirty="0">
                          <a:solidFill>
                            <a:srgbClr val="75C0B4"/>
                          </a:solidFill>
                        </a:rPr>
                        <a:t>7</a:t>
                      </a:r>
                    </a:p>
                  </a:txBody>
                  <a:tcPr anchor="ctr"/>
                </a:tc>
                <a:tc>
                  <a:txBody>
                    <a:bodyPr/>
                    <a:lstStyle/>
                    <a:p>
                      <a:pPr algn="r"/>
                      <a:r>
                        <a:rPr lang="en-IE" sz="2600" b="0" dirty="0"/>
                        <a:t>MCP-Mod</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600" b="0" dirty="0">
                          <a:solidFill>
                            <a:schemeClr val="accent2"/>
                          </a:solidFill>
                        </a:rPr>
                        <a:t>Model Selection Procedure</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4094301179"/>
                  </a:ext>
                </a:extLst>
              </a:tr>
            </a:tbl>
          </a:graphicData>
        </a:graphic>
      </p:graphicFrame>
    </p:spTree>
    <p:extLst>
      <p:ext uri="{BB962C8B-B14F-4D97-AF65-F5344CB8AC3E}">
        <p14:creationId xmlns:p14="http://schemas.microsoft.com/office/powerpoint/2010/main" val="106261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DEDB4-1540-F65C-CBAD-2A94B9154B1B}"/>
              </a:ext>
            </a:extLst>
          </p:cNvPr>
          <p:cNvSpPr>
            <a:spLocks noGrp="1"/>
          </p:cNvSpPr>
          <p:nvPr>
            <p:ph idx="1"/>
          </p:nvPr>
        </p:nvSpPr>
        <p:spPr/>
        <p:txBody>
          <a:bodyPr/>
          <a:lstStyle/>
          <a:p>
            <a:pPr marL="0" indent="0" algn="ctr">
              <a:buNone/>
            </a:pPr>
            <a:r>
              <a:rPr lang="en-US" b="1" dirty="0">
                <a:solidFill>
                  <a:srgbClr val="444543"/>
                </a:solidFill>
              </a:rPr>
              <a:t>Denis Desmond</a:t>
            </a:r>
          </a:p>
          <a:p>
            <a:pPr marL="0" indent="0" algn="ctr">
              <a:buNone/>
            </a:pPr>
            <a:r>
              <a:rPr lang="en-US" dirty="0">
                <a:solidFill>
                  <a:srgbClr val="444543"/>
                </a:solidFill>
              </a:rPr>
              <a:t>Research Statistician</a:t>
            </a:r>
          </a:p>
          <a:p>
            <a:pPr marL="0" indent="0" algn="ctr">
              <a:buNone/>
            </a:pPr>
            <a:r>
              <a:rPr lang="en-US" dirty="0">
                <a:solidFill>
                  <a:srgbClr val="444543"/>
                </a:solidFill>
              </a:rPr>
              <a:t>nQuery</a:t>
            </a:r>
          </a:p>
        </p:txBody>
      </p:sp>
      <p:sp>
        <p:nvSpPr>
          <p:cNvPr id="5" name="Title 1">
            <a:extLst>
              <a:ext uri="{FF2B5EF4-FFF2-40B4-BE49-F238E27FC236}">
                <a16:creationId xmlns:a16="http://schemas.microsoft.com/office/drawing/2014/main" id="{90C0190E-87F7-0A8E-9477-91D07C9B50F5}"/>
              </a:ext>
            </a:extLst>
          </p:cNvPr>
          <p:cNvSpPr txBox="1">
            <a:spLocks/>
          </p:cNvSpPr>
          <p:nvPr/>
        </p:nvSpPr>
        <p:spPr>
          <a:xfrm>
            <a:off x="8390314" y="1897141"/>
            <a:ext cx="4030664" cy="180175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kern="1200">
                <a:solidFill>
                  <a:srgbClr val="3375BB"/>
                </a:solidFill>
                <a:latin typeface="+mj-lt"/>
                <a:ea typeface="+mj-ea"/>
                <a:cs typeface="+mj-cs"/>
              </a:defRPr>
            </a:lvl1pPr>
          </a:lstStyle>
          <a:p>
            <a:pPr algn="ctr"/>
            <a:r>
              <a:rPr lang="en-US" sz="4800" dirty="0">
                <a:solidFill>
                  <a:schemeClr val="bg1"/>
                </a:solidFill>
              </a:rPr>
              <a:t>Webinar</a:t>
            </a:r>
          </a:p>
          <a:p>
            <a:pPr algn="ctr"/>
            <a:r>
              <a:rPr lang="en-US" sz="4800" dirty="0">
                <a:solidFill>
                  <a:schemeClr val="bg1"/>
                </a:solidFill>
              </a:rPr>
              <a:t>Host</a:t>
            </a:r>
          </a:p>
        </p:txBody>
      </p:sp>
      <p:pic>
        <p:nvPicPr>
          <p:cNvPr id="14" name="Picture 13" descr="A person smiling for the camera&#10;&#10;Description automatically generated with medium confidence">
            <a:extLst>
              <a:ext uri="{FF2B5EF4-FFF2-40B4-BE49-F238E27FC236}">
                <a16:creationId xmlns:a16="http://schemas.microsoft.com/office/drawing/2014/main" id="{C1A877A7-AA7C-83BA-49D0-5500AC7F9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378" y="1615893"/>
            <a:ext cx="2521404" cy="2524556"/>
          </a:xfrm>
          <a:prstGeom prst="rect">
            <a:avLst/>
          </a:prstGeom>
        </p:spPr>
      </p:pic>
    </p:spTree>
    <p:extLst>
      <p:ext uri="{BB962C8B-B14F-4D97-AF65-F5344CB8AC3E}">
        <p14:creationId xmlns:p14="http://schemas.microsoft.com/office/powerpoint/2010/main" val="125379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p:txBody>
          <a:bodyPr/>
          <a:lstStyle/>
          <a:p>
            <a:r>
              <a:rPr lang="en-US" dirty="0"/>
              <a:t>MCP-Mod – Introduction</a:t>
            </a:r>
          </a:p>
        </p:txBody>
      </p:sp>
      <p:sp>
        <p:nvSpPr>
          <p:cNvPr id="8" name="Rectangle: Single Corner Snipped 7">
            <a:extLst>
              <a:ext uri="{FF2B5EF4-FFF2-40B4-BE49-F238E27FC236}">
                <a16:creationId xmlns:a16="http://schemas.microsoft.com/office/drawing/2014/main" id="{F1E553B5-49AA-1CCF-F099-95D1929800D8}"/>
              </a:ext>
            </a:extLst>
          </p:cNvPr>
          <p:cNvSpPr/>
          <p:nvPr/>
        </p:nvSpPr>
        <p:spPr>
          <a:xfrm flipV="1">
            <a:off x="6222120" y="1812897"/>
            <a:ext cx="5169777" cy="3641696"/>
          </a:xfrm>
          <a:prstGeom prst="snip1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Single Corner Snipped 8">
            <a:extLst>
              <a:ext uri="{FF2B5EF4-FFF2-40B4-BE49-F238E27FC236}">
                <a16:creationId xmlns:a16="http://schemas.microsoft.com/office/drawing/2014/main" id="{8A5B12C4-04A1-9436-81CD-0C3CF3649241}"/>
              </a:ext>
            </a:extLst>
          </p:cNvPr>
          <p:cNvSpPr/>
          <p:nvPr/>
        </p:nvSpPr>
        <p:spPr>
          <a:xfrm flipH="1">
            <a:off x="800099" y="1812898"/>
            <a:ext cx="5169776" cy="3641697"/>
          </a:xfrm>
          <a:prstGeom prst="snip1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1" name="Straight Connector 10">
            <a:extLst>
              <a:ext uri="{FF2B5EF4-FFF2-40B4-BE49-F238E27FC236}">
                <a16:creationId xmlns:a16="http://schemas.microsoft.com/office/drawing/2014/main" id="{D7DE8E60-9ED9-9B9D-E9A6-5A2EF39691AE}"/>
              </a:ext>
            </a:extLst>
          </p:cNvPr>
          <p:cNvCxnSpPr>
            <a:cxnSpLocks/>
          </p:cNvCxnSpPr>
          <p:nvPr/>
        </p:nvCxnSpPr>
        <p:spPr>
          <a:xfrm>
            <a:off x="800099" y="2427890"/>
            <a:ext cx="5169777" cy="0"/>
          </a:xfrm>
          <a:prstGeom prst="line">
            <a:avLst/>
          </a:prstGeom>
          <a:ln w="25400">
            <a:gradFill>
              <a:gsLst>
                <a:gs pos="0">
                  <a:srgbClr val="3375BB"/>
                </a:gs>
                <a:gs pos="50000">
                  <a:schemeClr val="accent1"/>
                </a:gs>
                <a:gs pos="100000">
                  <a:srgbClr val="64C3B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95FF58-5B85-4903-12D9-3C5A72C77025}"/>
              </a:ext>
            </a:extLst>
          </p:cNvPr>
          <p:cNvCxnSpPr>
            <a:cxnSpLocks/>
          </p:cNvCxnSpPr>
          <p:nvPr/>
        </p:nvCxnSpPr>
        <p:spPr>
          <a:xfrm>
            <a:off x="6222120" y="2427890"/>
            <a:ext cx="5169777" cy="0"/>
          </a:xfrm>
          <a:prstGeom prst="line">
            <a:avLst/>
          </a:prstGeom>
          <a:ln w="25400">
            <a:gradFill>
              <a:gsLst>
                <a:gs pos="0">
                  <a:srgbClr val="3375BB"/>
                </a:gs>
                <a:gs pos="50000">
                  <a:schemeClr val="accent1"/>
                </a:gs>
                <a:gs pos="100000">
                  <a:srgbClr val="64C3BA"/>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A8A707-2022-9CD1-E4A1-073C466688D2}"/>
              </a:ext>
            </a:extLst>
          </p:cNvPr>
          <p:cNvSpPr txBox="1"/>
          <p:nvPr/>
        </p:nvSpPr>
        <p:spPr>
          <a:xfrm>
            <a:off x="1408387" y="1935728"/>
            <a:ext cx="4172607" cy="430887"/>
          </a:xfrm>
          <a:prstGeom prst="rect">
            <a:avLst/>
          </a:prstGeom>
          <a:noFill/>
        </p:spPr>
        <p:txBody>
          <a:bodyPr wrap="square" rtlCol="0">
            <a:spAutoFit/>
          </a:bodyPr>
          <a:lstStyle/>
          <a:p>
            <a:r>
              <a:rPr lang="en-US" sz="2200" b="1" dirty="0"/>
              <a:t>M</a:t>
            </a:r>
            <a:r>
              <a:rPr lang="en-US" sz="2200" dirty="0"/>
              <a:t>ultiple </a:t>
            </a:r>
            <a:r>
              <a:rPr lang="en-US" sz="2200" b="1" dirty="0" err="1"/>
              <a:t>C</a:t>
            </a:r>
            <a:r>
              <a:rPr lang="en-US" sz="2200" dirty="0" err="1"/>
              <a:t>om</a:t>
            </a:r>
            <a:r>
              <a:rPr lang="en-US" sz="2200" b="1" dirty="0" err="1"/>
              <a:t>P</a:t>
            </a:r>
            <a:r>
              <a:rPr lang="en-US" sz="2200" dirty="0" err="1"/>
              <a:t>arisons</a:t>
            </a:r>
            <a:r>
              <a:rPr lang="en-US" sz="2200" dirty="0"/>
              <a:t> (MCP)</a:t>
            </a:r>
            <a:endParaRPr lang="en-IE" sz="2200" dirty="0"/>
          </a:p>
        </p:txBody>
      </p:sp>
      <p:sp>
        <p:nvSpPr>
          <p:cNvPr id="15" name="TextBox 14">
            <a:extLst>
              <a:ext uri="{FF2B5EF4-FFF2-40B4-BE49-F238E27FC236}">
                <a16:creationId xmlns:a16="http://schemas.microsoft.com/office/drawing/2014/main" id="{C6E2D4F5-91BF-EB81-F76B-F039B7E84E8F}"/>
              </a:ext>
            </a:extLst>
          </p:cNvPr>
          <p:cNvSpPr txBox="1"/>
          <p:nvPr/>
        </p:nvSpPr>
        <p:spPr>
          <a:xfrm>
            <a:off x="6222119" y="1935728"/>
            <a:ext cx="4172607" cy="430887"/>
          </a:xfrm>
          <a:prstGeom prst="rect">
            <a:avLst/>
          </a:prstGeom>
          <a:noFill/>
        </p:spPr>
        <p:txBody>
          <a:bodyPr wrap="square" rtlCol="0">
            <a:spAutoFit/>
          </a:bodyPr>
          <a:lstStyle/>
          <a:p>
            <a:r>
              <a:rPr lang="en-US" sz="2200" b="1"/>
              <a:t>Mod</a:t>
            </a:r>
            <a:r>
              <a:rPr lang="en-US" sz="2200"/>
              <a:t>elling (Mod)</a:t>
            </a:r>
            <a:endParaRPr lang="en-IE" sz="2200" dirty="0"/>
          </a:p>
        </p:txBody>
      </p:sp>
      <p:sp>
        <p:nvSpPr>
          <p:cNvPr id="16" name="TextBox 15">
            <a:extLst>
              <a:ext uri="{FF2B5EF4-FFF2-40B4-BE49-F238E27FC236}">
                <a16:creationId xmlns:a16="http://schemas.microsoft.com/office/drawing/2014/main" id="{54B95390-0569-FEBC-52A0-A86855F5CFD6}"/>
              </a:ext>
            </a:extLst>
          </p:cNvPr>
          <p:cNvSpPr txBox="1"/>
          <p:nvPr/>
        </p:nvSpPr>
        <p:spPr>
          <a:xfrm>
            <a:off x="903890" y="2543503"/>
            <a:ext cx="4950372" cy="2462213"/>
          </a:xfrm>
          <a:prstGeom prst="rect">
            <a:avLst/>
          </a:prstGeom>
          <a:noFill/>
        </p:spPr>
        <p:txBody>
          <a:bodyPr wrap="square" rtlCol="0">
            <a:spAutoFit/>
          </a:bodyPr>
          <a:lstStyle/>
          <a:p>
            <a:r>
              <a:rPr lang="en-US" sz="2200" dirty="0"/>
              <a:t>Evaluate if dose-response signal exists using multiple comparisons methods. Establish at least one dose of potential interest.</a:t>
            </a:r>
          </a:p>
          <a:p>
            <a:endParaRPr lang="en-US" sz="2200" dirty="0"/>
          </a:p>
          <a:p>
            <a:r>
              <a:rPr lang="en-US" sz="2200" i="1" dirty="0">
                <a:solidFill>
                  <a:schemeClr val="tx1">
                    <a:lumMod val="50000"/>
                    <a:lumOff val="50000"/>
                  </a:schemeClr>
                </a:solidFill>
              </a:rPr>
              <a:t>Traditional Methods: Bonferroni, etc., trend tests, William’s test</a:t>
            </a:r>
            <a:endParaRPr lang="en-IE" sz="2200" i="1" dirty="0">
              <a:solidFill>
                <a:schemeClr val="tx1">
                  <a:lumMod val="50000"/>
                  <a:lumOff val="50000"/>
                </a:schemeClr>
              </a:solidFill>
            </a:endParaRPr>
          </a:p>
        </p:txBody>
      </p:sp>
      <p:sp>
        <p:nvSpPr>
          <p:cNvPr id="17" name="TextBox 16">
            <a:extLst>
              <a:ext uri="{FF2B5EF4-FFF2-40B4-BE49-F238E27FC236}">
                <a16:creationId xmlns:a16="http://schemas.microsoft.com/office/drawing/2014/main" id="{6F0ADCD8-2130-D046-9ECA-F6F0E645CE8F}"/>
              </a:ext>
            </a:extLst>
          </p:cNvPr>
          <p:cNvSpPr txBox="1"/>
          <p:nvPr/>
        </p:nvSpPr>
        <p:spPr>
          <a:xfrm>
            <a:off x="6337738" y="2543502"/>
            <a:ext cx="4950372" cy="2462213"/>
          </a:xfrm>
          <a:prstGeom prst="rect">
            <a:avLst/>
          </a:prstGeom>
          <a:noFill/>
        </p:spPr>
        <p:txBody>
          <a:bodyPr wrap="square" rtlCol="0">
            <a:spAutoFit/>
          </a:bodyPr>
          <a:lstStyle/>
          <a:p>
            <a:r>
              <a:rPr lang="en-US" sz="2200" dirty="0"/>
              <a:t>Model the dose-response curve with parametric distribution. Find doses of interest for Phase III and efficacy estimates.</a:t>
            </a:r>
          </a:p>
          <a:p>
            <a:endParaRPr lang="en-US" sz="2200" dirty="0"/>
          </a:p>
          <a:p>
            <a:r>
              <a:rPr lang="en-US" sz="2200" i="1" dirty="0">
                <a:solidFill>
                  <a:schemeClr val="tx1">
                    <a:lumMod val="50000"/>
                    <a:lumOff val="50000"/>
                  </a:schemeClr>
                </a:solidFill>
              </a:rPr>
              <a:t>Traditional Methods: Parametric models (linear, exponential, beta, etc.)</a:t>
            </a:r>
            <a:endParaRPr lang="en-IE" sz="2200" i="1" dirty="0">
              <a:solidFill>
                <a:schemeClr val="tx1">
                  <a:lumMod val="50000"/>
                  <a:lumOff val="50000"/>
                </a:schemeClr>
              </a:solidFill>
            </a:endParaRPr>
          </a:p>
        </p:txBody>
      </p:sp>
    </p:spTree>
    <p:extLst>
      <p:ext uri="{BB962C8B-B14F-4D97-AF65-F5344CB8AC3E}">
        <p14:creationId xmlns:p14="http://schemas.microsoft.com/office/powerpoint/2010/main" val="235492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8369-574D-93A8-A06A-BCA2568E76D3}"/>
              </a:ext>
            </a:extLst>
          </p:cNvPr>
          <p:cNvSpPr>
            <a:spLocks noGrp="1"/>
          </p:cNvSpPr>
          <p:nvPr>
            <p:ph type="title"/>
          </p:nvPr>
        </p:nvSpPr>
        <p:spPr/>
        <p:txBody>
          <a:bodyPr/>
          <a:lstStyle/>
          <a:p>
            <a:r>
              <a:rPr lang="en-US" dirty="0"/>
              <a:t>MCP-Mod Justification</a:t>
            </a:r>
            <a:endParaRPr lang="en-IE" dirty="0"/>
          </a:p>
        </p:txBody>
      </p:sp>
      <p:sp>
        <p:nvSpPr>
          <p:cNvPr id="3" name="Content Placeholder 2">
            <a:extLst>
              <a:ext uri="{FF2B5EF4-FFF2-40B4-BE49-F238E27FC236}">
                <a16:creationId xmlns:a16="http://schemas.microsoft.com/office/drawing/2014/main" id="{C62D47B1-F54C-75C6-90FE-D5B94B504143}"/>
              </a:ext>
            </a:extLst>
          </p:cNvPr>
          <p:cNvSpPr>
            <a:spLocks noGrp="1"/>
          </p:cNvSpPr>
          <p:nvPr>
            <p:ph idx="1"/>
          </p:nvPr>
        </p:nvSpPr>
        <p:spPr>
          <a:xfrm>
            <a:off x="800100" y="1355651"/>
            <a:ext cx="5295900" cy="4953074"/>
          </a:xfrm>
        </p:spPr>
        <p:txBody>
          <a:bodyPr/>
          <a:lstStyle/>
          <a:p>
            <a:r>
              <a:rPr lang="en-US" dirty="0"/>
              <a:t>MCP &amp; modelling typically done separately</a:t>
            </a:r>
          </a:p>
          <a:p>
            <a:pPr lvl="1"/>
            <a:r>
              <a:rPr lang="en-US" dirty="0"/>
              <a:t>MCP: Robust but restricted to selected doses as nominal variable</a:t>
            </a:r>
          </a:p>
          <a:p>
            <a:pPr lvl="1"/>
            <a:r>
              <a:rPr lang="en-US" dirty="0"/>
              <a:t>Mod: Flexible quantitative approach but reliant on the model choice</a:t>
            </a:r>
          </a:p>
          <a:p>
            <a:r>
              <a:rPr lang="en-US" dirty="0"/>
              <a:t>MCP-Mod combines both into one method (</a:t>
            </a:r>
            <a:r>
              <a:rPr lang="en-US" dirty="0" err="1"/>
              <a:t>Bretz</a:t>
            </a:r>
            <a:r>
              <a:rPr lang="en-US" dirty="0"/>
              <a:t> et al.)</a:t>
            </a:r>
          </a:p>
          <a:p>
            <a:pPr lvl="1"/>
            <a:r>
              <a:rPr lang="en-US" dirty="0"/>
              <a:t>Design Stage: Select candidate models &amp; generate optimal tests</a:t>
            </a:r>
          </a:p>
          <a:p>
            <a:pPr lvl="1"/>
            <a:r>
              <a:rPr lang="en-US" dirty="0"/>
              <a:t>MCP Stage: Select best model(s) w/ appropriate contrasts but control FWER</a:t>
            </a:r>
          </a:p>
          <a:p>
            <a:pPr lvl="1"/>
            <a:r>
              <a:rPr lang="en-US" dirty="0"/>
              <a:t>Mod Stage: Model using best model and find the target dose(s) of interest</a:t>
            </a:r>
            <a:endParaRPr lang="en-IE" dirty="0"/>
          </a:p>
        </p:txBody>
      </p:sp>
      <p:pic>
        <p:nvPicPr>
          <p:cNvPr id="4" name="Picture 3">
            <a:extLst>
              <a:ext uri="{FF2B5EF4-FFF2-40B4-BE49-F238E27FC236}">
                <a16:creationId xmlns:a16="http://schemas.microsoft.com/office/drawing/2014/main" id="{0DCBA7A1-CF8D-CA8E-D4D0-E5C3A51CAD8A}"/>
              </a:ext>
            </a:extLst>
          </p:cNvPr>
          <p:cNvPicPr>
            <a:picLocks noChangeAspect="1"/>
          </p:cNvPicPr>
          <p:nvPr/>
        </p:nvPicPr>
        <p:blipFill>
          <a:blip r:embed="rId2"/>
          <a:stretch>
            <a:fillRect/>
          </a:stretch>
        </p:blipFill>
        <p:spPr>
          <a:xfrm>
            <a:off x="6096000" y="1355652"/>
            <a:ext cx="5727590" cy="4146698"/>
          </a:xfrm>
          <a:prstGeom prst="rect">
            <a:avLst/>
          </a:prstGeom>
        </p:spPr>
      </p:pic>
      <p:sp>
        <p:nvSpPr>
          <p:cNvPr id="5" name="TextBox 4">
            <a:extLst>
              <a:ext uri="{FF2B5EF4-FFF2-40B4-BE49-F238E27FC236}">
                <a16:creationId xmlns:a16="http://schemas.microsoft.com/office/drawing/2014/main" id="{CD83605E-324F-E459-0583-811C073E4E7D}"/>
              </a:ext>
            </a:extLst>
          </p:cNvPr>
          <p:cNvSpPr txBox="1"/>
          <p:nvPr/>
        </p:nvSpPr>
        <p:spPr>
          <a:xfrm>
            <a:off x="6836797" y="5502348"/>
            <a:ext cx="4245996" cy="338554"/>
          </a:xfrm>
          <a:prstGeom prst="rect">
            <a:avLst/>
          </a:prstGeom>
          <a:noFill/>
        </p:spPr>
        <p:txBody>
          <a:bodyPr wrap="square" rtlCol="0">
            <a:spAutoFit/>
          </a:bodyPr>
          <a:lstStyle/>
          <a:p>
            <a:r>
              <a:rPr lang="en-US" sz="1600" dirty="0"/>
              <a:t>Source: </a:t>
            </a:r>
            <a:r>
              <a:rPr lang="en-US" sz="1600" dirty="0" err="1"/>
              <a:t>Bretz</a:t>
            </a:r>
            <a:r>
              <a:rPr lang="en-US" sz="1600" dirty="0"/>
              <a:t>, et al. (2005), </a:t>
            </a:r>
            <a:r>
              <a:rPr lang="en-US" sz="1600" dirty="0" err="1"/>
              <a:t>Pinhiero</a:t>
            </a:r>
            <a:r>
              <a:rPr lang="en-US" sz="1600" dirty="0"/>
              <a:t> et al. (2014)</a:t>
            </a:r>
            <a:endParaRPr lang="en-IE" sz="1600" dirty="0"/>
          </a:p>
        </p:txBody>
      </p:sp>
    </p:spTree>
    <p:extLst>
      <p:ext uri="{BB962C8B-B14F-4D97-AF65-F5344CB8AC3E}">
        <p14:creationId xmlns:p14="http://schemas.microsoft.com/office/powerpoint/2010/main" val="62838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p:txBody>
          <a:bodyPr/>
          <a:lstStyle/>
          <a:p>
            <a:r>
              <a:rPr lang="en-US" dirty="0"/>
              <a:t>MCP-Mod | Example 3</a:t>
            </a:r>
          </a:p>
        </p:txBody>
      </p:sp>
      <p:sp>
        <p:nvSpPr>
          <p:cNvPr id="3" name="Content Placeholder 2">
            <a:extLst>
              <a:ext uri="{FF2B5EF4-FFF2-40B4-BE49-F238E27FC236}">
                <a16:creationId xmlns:a16="http://schemas.microsoft.com/office/drawing/2014/main" id="{920267D7-6082-6CB7-EEF1-2955E74C536D}"/>
              </a:ext>
            </a:extLst>
          </p:cNvPr>
          <p:cNvSpPr>
            <a:spLocks noGrp="1"/>
          </p:cNvSpPr>
          <p:nvPr>
            <p:ph idx="4294967295"/>
          </p:nvPr>
        </p:nvSpPr>
        <p:spPr>
          <a:xfrm>
            <a:off x="838200" y="1399430"/>
            <a:ext cx="5257800" cy="5240603"/>
          </a:xfrm>
        </p:spPr>
        <p:txBody>
          <a:bodyPr/>
          <a:lstStyle/>
          <a:p>
            <a:pPr marL="112713" indent="-112713">
              <a:buNone/>
            </a:pPr>
            <a:r>
              <a:rPr lang="en-US" dirty="0"/>
              <a:t>“This example refers to a real Phase II design of a drug for the indication of generalized anxiety disorder (GAD). Five active doses are to be used in the study: 10, 25, 50, 100, and 150 mg, with an additional placebo arm (corresponding to a 0 mg dose.) … we will assume that δ</a:t>
            </a:r>
            <a:r>
              <a:rPr lang="en-US" baseline="-25000" dirty="0"/>
              <a:t>0</a:t>
            </a:r>
            <a:r>
              <a:rPr lang="en-US" dirty="0"/>
              <a:t> = 0 and σ = 1, so that </a:t>
            </a:r>
            <a:r>
              <a:rPr lang="en-US" dirty="0" err="1"/>
              <a:t>δ</a:t>
            </a:r>
            <a:r>
              <a:rPr lang="en-US" baseline="-25000" dirty="0" err="1"/>
              <a:t>max</a:t>
            </a:r>
            <a:r>
              <a:rPr lang="en-US" dirty="0"/>
              <a:t> = 0.4. … E</a:t>
            </a:r>
            <a:r>
              <a:rPr lang="en-US" baseline="-25000" dirty="0"/>
              <a:t>max</a:t>
            </a:r>
            <a:r>
              <a:rPr lang="en-US" dirty="0"/>
              <a:t> it is assumed that ED</a:t>
            </a:r>
            <a:r>
              <a:rPr lang="en-US" baseline="-25000" dirty="0"/>
              <a:t>50</a:t>
            </a:r>
            <a:r>
              <a:rPr lang="en-US" dirty="0"/>
              <a:t> = 25 … Logistic model parameters are ED</a:t>
            </a:r>
            <a:r>
              <a:rPr lang="en-US" baseline="-25000" dirty="0"/>
              <a:t>50</a:t>
            </a:r>
            <a:r>
              <a:rPr lang="en-US" dirty="0"/>
              <a:t> = 50 and δ = 10.88111. We consider the determination of the sample size to achieve a power level of 0.8 … the unweighted mean is an appropriate choice … desired sample size is n = 62 patients per arm.”</a:t>
            </a:r>
          </a:p>
        </p:txBody>
      </p:sp>
      <p:graphicFrame>
        <p:nvGraphicFramePr>
          <p:cNvPr id="6" name="Table 6">
            <a:extLst>
              <a:ext uri="{FF2B5EF4-FFF2-40B4-BE49-F238E27FC236}">
                <a16:creationId xmlns:a16="http://schemas.microsoft.com/office/drawing/2014/main" id="{D27EC872-A05B-3811-7910-D53B7676466D}"/>
              </a:ext>
            </a:extLst>
          </p:cNvPr>
          <p:cNvGraphicFramePr>
            <a:graphicFrameLocks noGrp="1"/>
          </p:cNvGraphicFramePr>
          <p:nvPr>
            <p:ph sz="half" idx="4294967295"/>
            <p:extLst>
              <p:ext uri="{D42A27DB-BD31-4B8C-83A1-F6EECF244321}">
                <p14:modId xmlns:p14="http://schemas.microsoft.com/office/powerpoint/2010/main" val="3080786497"/>
              </p:ext>
            </p:extLst>
          </p:nvPr>
        </p:nvGraphicFramePr>
        <p:xfrm>
          <a:off x="6400801" y="2707260"/>
          <a:ext cx="4683318" cy="3273066"/>
        </p:xfrm>
        <a:graphic>
          <a:graphicData uri="http://schemas.openxmlformats.org/drawingml/2006/table">
            <a:tbl>
              <a:tblPr firstRow="1">
                <a:tableStyleId>{5C22544A-7EE6-4342-B048-85BDC9FD1C3A}</a:tableStyleId>
              </a:tblPr>
              <a:tblGrid>
                <a:gridCol w="1916264">
                  <a:extLst>
                    <a:ext uri="{9D8B030D-6E8A-4147-A177-3AD203B41FA5}">
                      <a16:colId xmlns:a16="http://schemas.microsoft.com/office/drawing/2014/main" val="3976047983"/>
                    </a:ext>
                  </a:extLst>
                </a:gridCol>
                <a:gridCol w="2767054">
                  <a:extLst>
                    <a:ext uri="{9D8B030D-6E8A-4147-A177-3AD203B41FA5}">
                      <a16:colId xmlns:a16="http://schemas.microsoft.com/office/drawing/2014/main" val="1188010946"/>
                    </a:ext>
                  </a:extLst>
                </a:gridCol>
              </a:tblGrid>
              <a:tr h="465066">
                <a:tc>
                  <a:txBody>
                    <a:bodyPr/>
                    <a:lstStyle/>
                    <a:p>
                      <a:pPr algn="l"/>
                      <a:r>
                        <a:rPr lang="en-IE" sz="2400" dirty="0">
                          <a:solidFill>
                            <a:schemeClr val="tx2"/>
                          </a:solidFill>
                        </a:rPr>
                        <a:t>Parameter</a:t>
                      </a:r>
                    </a:p>
                  </a:txBody>
                  <a:tcPr>
                    <a:lnR w="12700" cap="flat" cmpd="sng" algn="ctr">
                      <a:solidFill>
                        <a:srgbClr val="37C2D6"/>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IE" sz="2400" dirty="0">
                          <a:solidFill>
                            <a:schemeClr val="tx2"/>
                          </a:solidFill>
                        </a:rPr>
                        <a:t>Value</a:t>
                      </a:r>
                    </a:p>
                  </a:txBody>
                  <a:tcPr>
                    <a:lnL w="12700" cap="flat" cmpd="sng" algn="ctr">
                      <a:solidFill>
                        <a:srgbClr val="37C2D6"/>
                      </a:solidFill>
                      <a:prstDash val="solid"/>
                      <a:round/>
                      <a:headEnd type="none" w="med" len="med"/>
                      <a:tailEnd type="none" w="med" len="med"/>
                    </a:lnL>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41907206"/>
                  </a:ext>
                </a:extLst>
              </a:tr>
              <a:tr h="288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Sig. Level (1-sided)</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t>0.05</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284840"/>
                  </a:ext>
                </a:extLst>
              </a:tr>
              <a:tr h="288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Standard Deviation</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Calibri"/>
                          <a:ea typeface="Calibri"/>
                          <a:cs typeface="Calibri"/>
                          <a:sym typeface="Calibri"/>
                        </a:rPr>
                        <a:t>1</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682154"/>
                  </a:ext>
                </a:extLst>
              </a:tr>
              <a:tr h="288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Placebo/Max Effect</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latin typeface="Calibri"/>
                          <a:ea typeface="Calibri"/>
                          <a:cs typeface="Calibri"/>
                          <a:sym typeface="Calibri"/>
                        </a:rPr>
                        <a:t>0/0.4</a:t>
                      </a:r>
                      <a:endParaRPr sz="1600" u="none" strike="noStrike" cap="none" dirty="0"/>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614120"/>
                  </a:ext>
                </a:extLst>
              </a:tr>
              <a:tr h="288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Doses (inc. placebo)</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t>0, 10, 25, 50, 100, 150mg</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032950"/>
                  </a:ext>
                </a:extLst>
              </a:tr>
              <a:tr h="1080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Models</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Calibri"/>
                          <a:ea typeface="Calibri"/>
                          <a:cs typeface="Calibri"/>
                          <a:sym typeface="Calibri"/>
                        </a:rPr>
                        <a:t>Linear, Emax (25),</a:t>
                      </a:r>
                    </a:p>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Calibri"/>
                          <a:ea typeface="Calibri"/>
                          <a:cs typeface="Calibri"/>
                          <a:sym typeface="Calibri"/>
                        </a:rPr>
                        <a:t>Logistic (50, 10.88111),</a:t>
                      </a:r>
                    </a:p>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Calibri"/>
                          <a:ea typeface="Calibri"/>
                          <a:cs typeface="Calibri"/>
                          <a:sym typeface="Calibri"/>
                        </a:rPr>
                        <a:t>Exp (85), Beta (0.33, 2.31),</a:t>
                      </a:r>
                    </a:p>
                    <a:p>
                      <a:pPr marL="0" marR="0" lvl="0" indent="0" algn="ctr" rtl="0">
                        <a:lnSpc>
                          <a:spcPct val="100000"/>
                        </a:lnSpc>
                        <a:spcBef>
                          <a:spcPts val="0"/>
                        </a:spcBef>
                        <a:spcAft>
                          <a:spcPts val="0"/>
                        </a:spcAft>
                        <a:buClr>
                          <a:srgbClr val="000000"/>
                        </a:buClr>
                        <a:buSzPts val="1800"/>
                        <a:buFont typeface="Arial"/>
                        <a:buNone/>
                      </a:pPr>
                      <a:r>
                        <a:rPr lang="en-IE" sz="1600" b="0" i="0" u="none" strike="noStrike" cap="none" dirty="0">
                          <a:solidFill>
                            <a:schemeClr val="dk1"/>
                          </a:solidFill>
                          <a:latin typeface="Calibri"/>
                          <a:ea typeface="Calibri"/>
                          <a:cs typeface="Calibri"/>
                          <a:sym typeface="Calibri"/>
                        </a:rPr>
                        <a:t>Beta (1.39, 1.39) (scale = 200)</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852363"/>
                  </a:ext>
                </a:extLst>
              </a:tr>
              <a:tr h="288000">
                <a:tc>
                  <a:txBody>
                    <a:bodyPr/>
                    <a:lstStyle/>
                    <a:p>
                      <a:pPr marL="0" marR="0" lvl="0" indent="0" algn="l" rtl="0">
                        <a:lnSpc>
                          <a:spcPct val="100000"/>
                        </a:lnSpc>
                        <a:spcBef>
                          <a:spcPts val="0"/>
                        </a:spcBef>
                        <a:spcAft>
                          <a:spcPts val="0"/>
                        </a:spcAft>
                        <a:buClr>
                          <a:srgbClr val="000000"/>
                        </a:buClr>
                        <a:buSzPts val="2000"/>
                        <a:buFont typeface="Arial"/>
                        <a:buNone/>
                      </a:pPr>
                      <a:r>
                        <a:rPr lang="en-IE" sz="1600" b="0" u="none" strike="noStrike" cap="none" dirty="0"/>
                        <a:t>Power</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1600" u="none" strike="noStrike" cap="none" dirty="0"/>
                        <a:t>80%</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425624"/>
                  </a:ext>
                </a:extLst>
              </a:tr>
              <a:tr h="288000">
                <a:tc>
                  <a:txBody>
                    <a:bodyPr/>
                    <a:lstStyle/>
                    <a:p>
                      <a:pPr marL="0" marR="0" lvl="0" indent="0" algn="l" rtl="0">
                        <a:lnSpc>
                          <a:spcPct val="100000"/>
                        </a:lnSpc>
                        <a:spcBef>
                          <a:spcPts val="0"/>
                        </a:spcBef>
                        <a:spcAft>
                          <a:spcPts val="0"/>
                        </a:spcAft>
                        <a:buClr>
                          <a:srgbClr val="000000"/>
                        </a:buClr>
                        <a:buSzPts val="2000"/>
                        <a:buFont typeface="Arial"/>
                        <a:buNone/>
                      </a:pPr>
                      <a:r>
                        <a:rPr lang="en-US" sz="1600" b="0" u="none" strike="noStrike" cap="none" dirty="0">
                          <a:latin typeface="Calibri"/>
                          <a:ea typeface="Calibri"/>
                          <a:cs typeface="Calibri"/>
                          <a:sym typeface="Calibri"/>
                        </a:rPr>
                        <a:t>Sample Size</a:t>
                      </a:r>
                      <a:endParaRPr sz="1600" b="0" u="none" strike="noStrike" cap="none" dirty="0">
                        <a:latin typeface="Calibri"/>
                        <a:ea typeface="Calibri"/>
                        <a:cs typeface="Calibri"/>
                        <a:sym typeface="Calibri"/>
                      </a:endParaRPr>
                    </a:p>
                  </a:txBody>
                  <a:tcPr marL="68575" marR="68575" marT="0" marB="0" anchor="ctr">
                    <a:lnR w="12700" cap="flat" cmpd="sng" algn="ctr">
                      <a:solidFill>
                        <a:srgbClr val="37C2D6"/>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u="none" strike="noStrike" cap="none" dirty="0">
                          <a:latin typeface="Calibri"/>
                          <a:ea typeface="Calibri"/>
                          <a:cs typeface="Calibri"/>
                          <a:sym typeface="Calibri"/>
                        </a:rPr>
                        <a:t>62 per arm (N = 372)</a:t>
                      </a:r>
                      <a:endParaRPr sz="1600" u="none" strike="noStrike" cap="none" dirty="0">
                        <a:latin typeface="Calibri"/>
                        <a:ea typeface="Calibri"/>
                        <a:cs typeface="Calibri"/>
                        <a:sym typeface="Calibri"/>
                      </a:endParaRPr>
                    </a:p>
                  </a:txBody>
                  <a:tcPr marL="68575" marR="68575" marT="0" marB="0" anchor="ctr">
                    <a:lnL w="12700" cap="flat" cmpd="sng" algn="ctr">
                      <a:solidFill>
                        <a:srgbClr val="37C2D6"/>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798815"/>
                  </a:ext>
                </a:extLst>
              </a:tr>
            </a:tbl>
          </a:graphicData>
        </a:graphic>
      </p:graphicFrame>
      <p:pic>
        <p:nvPicPr>
          <p:cNvPr id="4" name="Picture 3">
            <a:extLst>
              <a:ext uri="{FF2B5EF4-FFF2-40B4-BE49-F238E27FC236}">
                <a16:creationId xmlns:a16="http://schemas.microsoft.com/office/drawing/2014/main" id="{A30A1E91-F18F-65E0-6C02-0C51DDD32605}"/>
              </a:ext>
            </a:extLst>
          </p:cNvPr>
          <p:cNvPicPr>
            <a:picLocks noChangeAspect="1"/>
          </p:cNvPicPr>
          <p:nvPr/>
        </p:nvPicPr>
        <p:blipFill>
          <a:blip r:embed="rId2"/>
          <a:stretch>
            <a:fillRect/>
          </a:stretch>
        </p:blipFill>
        <p:spPr>
          <a:xfrm>
            <a:off x="6224338" y="1399430"/>
            <a:ext cx="4285752" cy="1234743"/>
          </a:xfrm>
          <a:prstGeom prst="rect">
            <a:avLst/>
          </a:prstGeom>
        </p:spPr>
      </p:pic>
    </p:spTree>
    <p:extLst>
      <p:ext uri="{BB962C8B-B14F-4D97-AF65-F5344CB8AC3E}">
        <p14:creationId xmlns:p14="http://schemas.microsoft.com/office/powerpoint/2010/main" val="315929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9EF3-BD3E-B8E7-EF2E-B7E9CD2E928F}"/>
              </a:ext>
            </a:extLst>
          </p:cNvPr>
          <p:cNvSpPr>
            <a:spLocks noGrp="1"/>
          </p:cNvSpPr>
          <p:nvPr>
            <p:ph type="title"/>
          </p:nvPr>
        </p:nvSpPr>
        <p:spPr/>
        <p:txBody>
          <a:bodyPr/>
          <a:lstStyle/>
          <a:p>
            <a:r>
              <a:rPr lang="en-IE" dirty="0"/>
              <a:t>Discussion and Conclusions</a:t>
            </a:r>
          </a:p>
        </p:txBody>
      </p:sp>
      <p:sp>
        <p:nvSpPr>
          <p:cNvPr id="3" name="Content Placeholder 2">
            <a:extLst>
              <a:ext uri="{FF2B5EF4-FFF2-40B4-BE49-F238E27FC236}">
                <a16:creationId xmlns:a16="http://schemas.microsoft.com/office/drawing/2014/main" id="{69F9BC88-587C-EBC6-15D6-022A2704786F}"/>
              </a:ext>
            </a:extLst>
          </p:cNvPr>
          <p:cNvSpPr>
            <a:spLocks noGrp="1"/>
          </p:cNvSpPr>
          <p:nvPr>
            <p:ph idx="4294967295"/>
          </p:nvPr>
        </p:nvSpPr>
        <p:spPr>
          <a:xfrm>
            <a:off x="800100" y="1513593"/>
            <a:ext cx="10553700" cy="4953074"/>
          </a:xfrm>
        </p:spPr>
        <p:txBody>
          <a:bodyPr/>
          <a:lstStyle/>
          <a:p>
            <a:r>
              <a:rPr lang="en-US" sz="2400" dirty="0"/>
              <a:t>Phase II trials are often the first phase to test efficacy, &amp; and often split into </a:t>
            </a:r>
            <a:r>
              <a:rPr lang="en-US" sz="2400" dirty="0" err="1"/>
              <a:t>IIa</a:t>
            </a:r>
            <a:r>
              <a:rPr lang="en-US" sz="2400" dirty="0"/>
              <a:t>/IIb</a:t>
            </a:r>
          </a:p>
          <a:p>
            <a:endParaRPr lang="en-US" sz="2400" dirty="0"/>
          </a:p>
          <a:p>
            <a:r>
              <a:rPr lang="en-US" sz="2400" dirty="0"/>
              <a:t>Good design required due to high failure rates, and uncertainty in dose selection</a:t>
            </a:r>
          </a:p>
          <a:p>
            <a:endParaRPr lang="en-US" sz="2400" dirty="0"/>
          </a:p>
          <a:p>
            <a:r>
              <a:rPr lang="en-US" sz="2400" dirty="0"/>
              <a:t>Phase </a:t>
            </a:r>
            <a:r>
              <a:rPr lang="en-US" sz="2400" dirty="0" err="1"/>
              <a:t>IIa</a:t>
            </a:r>
            <a:r>
              <a:rPr lang="en-US" sz="2400" dirty="0"/>
              <a:t> is proof-of-concept phase, multi-stage designs help reject a larger number of poor candidate therapeutics quickly</a:t>
            </a:r>
          </a:p>
          <a:p>
            <a:endParaRPr lang="en-US" sz="2400" dirty="0"/>
          </a:p>
          <a:p>
            <a:r>
              <a:rPr lang="en-US" sz="2400" dirty="0"/>
              <a:t>Phase IIb is the dose-finding stage, innovative methods like MCP-Mod can help select the best model, and improve efficiency by merging Phase </a:t>
            </a:r>
            <a:r>
              <a:rPr lang="en-US" sz="2400" dirty="0" err="1"/>
              <a:t>IIa</a:t>
            </a:r>
            <a:r>
              <a:rPr lang="en-US" sz="2400" dirty="0"/>
              <a:t> &amp; IIb</a:t>
            </a:r>
          </a:p>
          <a:p>
            <a:pPr marL="0" indent="0">
              <a:buNone/>
            </a:pPr>
            <a:endParaRPr lang="en-US" dirty="0"/>
          </a:p>
        </p:txBody>
      </p:sp>
    </p:spTree>
    <p:extLst>
      <p:ext uri="{BB962C8B-B14F-4D97-AF65-F5344CB8AC3E}">
        <p14:creationId xmlns:p14="http://schemas.microsoft.com/office/powerpoint/2010/main" val="39554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33245A2-A381-4972-B3AE-C52A6F35DB4B}"/>
              </a:ext>
            </a:extLst>
          </p:cNvPr>
          <p:cNvSpPr txBox="1">
            <a:spLocks/>
          </p:cNvSpPr>
          <p:nvPr/>
        </p:nvSpPr>
        <p:spPr>
          <a:xfrm>
            <a:off x="-1" y="0"/>
            <a:ext cx="12192001" cy="644470"/>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349134" y="-155434"/>
            <a:ext cx="12191999" cy="923330"/>
          </a:xfrm>
          <a:prstGeom prst="rect">
            <a:avLst/>
          </a:prstGeom>
        </p:spPr>
        <p:txBody>
          <a:bodyPr wrap="square">
            <a:spAutoFit/>
          </a:bodyPr>
          <a:lstStyle/>
          <a:p>
            <a:pPr algn="ctr">
              <a:lnSpc>
                <a:spcPct val="100000"/>
              </a:lnSpc>
            </a:pPr>
            <a:r>
              <a:rPr lang="en-US" sz="5400" b="1" dirty="0">
                <a:solidFill>
                  <a:srgbClr val="48BFD3"/>
                </a:solidFill>
              </a:rPr>
              <a:t>  Statsols.com/trial</a:t>
            </a:r>
            <a:endParaRPr lang="en-IE" sz="5400" b="1" dirty="0">
              <a:solidFill>
                <a:srgbClr val="48BFD3"/>
              </a:solidFill>
            </a:endParaRPr>
          </a:p>
        </p:txBody>
      </p:sp>
      <p:pic>
        <p:nvPicPr>
          <p:cNvPr id="6" name="Picture 5">
            <a:extLst>
              <a:ext uri="{FF2B5EF4-FFF2-40B4-BE49-F238E27FC236}">
                <a16:creationId xmlns:a16="http://schemas.microsoft.com/office/drawing/2014/main" id="{F2649D53-478F-2C45-B712-74A82D8ED18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2066"/>
          <a:stretch/>
        </p:blipFill>
        <p:spPr>
          <a:xfrm>
            <a:off x="0" y="644470"/>
            <a:ext cx="12192000" cy="6213530"/>
          </a:xfrm>
          <a:prstGeom prst="rect">
            <a:avLst/>
          </a:prstGeom>
        </p:spPr>
      </p:pic>
    </p:spTree>
    <p:extLst>
      <p:ext uri="{BB962C8B-B14F-4D97-AF65-F5344CB8AC3E}">
        <p14:creationId xmlns:p14="http://schemas.microsoft.com/office/powerpoint/2010/main" val="111973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259E6E6-4642-D182-0F77-508CA10EF8C7}"/>
              </a:ext>
            </a:extLst>
          </p:cNvPr>
          <p:cNvSpPr/>
          <p:nvPr/>
        </p:nvSpPr>
        <p:spPr>
          <a:xfrm>
            <a:off x="5145741" y="3800271"/>
            <a:ext cx="4240306" cy="550808"/>
          </a:xfrm>
          <a:prstGeom prst="roundRect">
            <a:avLst>
              <a:gd name="adj" fmla="val 5368"/>
            </a:avLst>
          </a:prstGeom>
          <a:solidFill>
            <a:schemeClr val="accent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D23F0CBA-E1B0-5F78-5F75-D47865D27A3F}"/>
              </a:ext>
            </a:extLst>
          </p:cNvPr>
          <p:cNvSpPr>
            <a:spLocks noGrp="1"/>
          </p:cNvSpPr>
          <p:nvPr>
            <p:ph type="ctrTitle"/>
          </p:nvPr>
        </p:nvSpPr>
        <p:spPr>
          <a:xfrm>
            <a:off x="2223247" y="1468539"/>
            <a:ext cx="5029200" cy="1709737"/>
          </a:xfrm>
        </p:spPr>
        <p:txBody>
          <a:bodyPr/>
          <a:lstStyle/>
          <a:p>
            <a:pPr algn="ctr"/>
            <a:r>
              <a:rPr lang="en-IE" sz="8800" b="1" dirty="0">
                <a:solidFill>
                  <a:schemeClr val="bg1"/>
                </a:solidFill>
              </a:rPr>
              <a:t>Thank You</a:t>
            </a:r>
            <a:endParaRPr lang="en-IE" sz="8800" dirty="0">
              <a:solidFill>
                <a:schemeClr val="bg1"/>
              </a:solidFill>
            </a:endParaRPr>
          </a:p>
        </p:txBody>
      </p:sp>
      <p:sp>
        <p:nvSpPr>
          <p:cNvPr id="3" name="TextBox 2">
            <a:extLst>
              <a:ext uri="{FF2B5EF4-FFF2-40B4-BE49-F238E27FC236}">
                <a16:creationId xmlns:a16="http://schemas.microsoft.com/office/drawing/2014/main" id="{FAF95A92-27B6-B1C6-67D7-D698B3A262BB}"/>
              </a:ext>
            </a:extLst>
          </p:cNvPr>
          <p:cNvSpPr txBox="1"/>
          <p:nvPr/>
        </p:nvSpPr>
        <p:spPr>
          <a:xfrm>
            <a:off x="4854495" y="3679725"/>
            <a:ext cx="4836352" cy="769441"/>
          </a:xfrm>
          <a:prstGeom prst="rect">
            <a:avLst/>
          </a:prstGeom>
          <a:noFill/>
        </p:spPr>
        <p:txBody>
          <a:bodyPr wrap="square">
            <a:spAutoFit/>
          </a:bodyPr>
          <a:lstStyle/>
          <a:p>
            <a:pPr algn="ctr"/>
            <a:r>
              <a:rPr lang="en-IE" sz="4400" dirty="0">
                <a:solidFill>
                  <a:schemeClr val="bg1"/>
                </a:solidFill>
              </a:rPr>
              <a:t>info@statsols.com</a:t>
            </a:r>
          </a:p>
        </p:txBody>
      </p:sp>
      <p:sp>
        <p:nvSpPr>
          <p:cNvPr id="5" name="TextBox 4">
            <a:extLst>
              <a:ext uri="{FF2B5EF4-FFF2-40B4-BE49-F238E27FC236}">
                <a16:creationId xmlns:a16="http://schemas.microsoft.com/office/drawing/2014/main" id="{E7E68E0C-4CD4-5119-1755-11E7CEF821C5}"/>
              </a:ext>
            </a:extLst>
          </p:cNvPr>
          <p:cNvSpPr txBox="1"/>
          <p:nvPr/>
        </p:nvSpPr>
        <p:spPr>
          <a:xfrm>
            <a:off x="2579673" y="3679725"/>
            <a:ext cx="2566068" cy="707886"/>
          </a:xfrm>
          <a:prstGeom prst="rect">
            <a:avLst/>
          </a:prstGeom>
          <a:noFill/>
        </p:spPr>
        <p:txBody>
          <a:bodyPr wrap="square">
            <a:spAutoFit/>
          </a:bodyPr>
          <a:lstStyle/>
          <a:p>
            <a:r>
              <a:rPr lang="en-IE" sz="4000" b="1" dirty="0">
                <a:solidFill>
                  <a:schemeClr val="tx2"/>
                </a:solidFill>
              </a:rPr>
              <a:t>Contact us:</a:t>
            </a:r>
            <a:endParaRPr lang="en-IE" sz="4000" dirty="0">
              <a:solidFill>
                <a:schemeClr val="tx2"/>
              </a:solidFill>
            </a:endParaRPr>
          </a:p>
        </p:txBody>
      </p:sp>
      <p:sp>
        <p:nvSpPr>
          <p:cNvPr id="13" name="Rectangle: Rounded Corners 12">
            <a:extLst>
              <a:ext uri="{FF2B5EF4-FFF2-40B4-BE49-F238E27FC236}">
                <a16:creationId xmlns:a16="http://schemas.microsoft.com/office/drawing/2014/main" id="{478EC946-652A-D261-99D0-B1285CB0C7CF}"/>
              </a:ext>
            </a:extLst>
          </p:cNvPr>
          <p:cNvSpPr/>
          <p:nvPr/>
        </p:nvSpPr>
        <p:spPr>
          <a:xfrm>
            <a:off x="5145741" y="4658608"/>
            <a:ext cx="2169459" cy="403174"/>
          </a:xfrm>
          <a:prstGeom prst="roundRect">
            <a:avLst>
              <a:gd name="adj" fmla="val 5368"/>
            </a:avLst>
          </a:prstGeom>
          <a:solidFill>
            <a:schemeClr val="accent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a:p>
        </p:txBody>
      </p:sp>
      <p:sp>
        <p:nvSpPr>
          <p:cNvPr id="14" name="TextBox 13">
            <a:extLst>
              <a:ext uri="{FF2B5EF4-FFF2-40B4-BE49-F238E27FC236}">
                <a16:creationId xmlns:a16="http://schemas.microsoft.com/office/drawing/2014/main" id="{49B80175-EB28-E2C6-B45C-64E37C399D03}"/>
              </a:ext>
            </a:extLst>
          </p:cNvPr>
          <p:cNvSpPr txBox="1"/>
          <p:nvPr/>
        </p:nvSpPr>
        <p:spPr>
          <a:xfrm>
            <a:off x="5062846" y="4560812"/>
            <a:ext cx="2344216" cy="584775"/>
          </a:xfrm>
          <a:prstGeom prst="rect">
            <a:avLst/>
          </a:prstGeom>
          <a:noFill/>
        </p:spPr>
        <p:txBody>
          <a:bodyPr wrap="square">
            <a:spAutoFit/>
          </a:bodyPr>
          <a:lstStyle/>
          <a:p>
            <a:pPr algn="ctr"/>
            <a:r>
              <a:rPr lang="en-IE" sz="3200" dirty="0">
                <a:solidFill>
                  <a:schemeClr val="bg1"/>
                </a:solidFill>
              </a:rPr>
              <a:t>Statsols.com</a:t>
            </a:r>
          </a:p>
        </p:txBody>
      </p:sp>
      <p:sp>
        <p:nvSpPr>
          <p:cNvPr id="15" name="TextBox 14">
            <a:extLst>
              <a:ext uri="{FF2B5EF4-FFF2-40B4-BE49-F238E27FC236}">
                <a16:creationId xmlns:a16="http://schemas.microsoft.com/office/drawing/2014/main" id="{6AF1120A-1774-BC9A-24E2-06E43CC3643F}"/>
              </a:ext>
            </a:extLst>
          </p:cNvPr>
          <p:cNvSpPr txBox="1"/>
          <p:nvPr/>
        </p:nvSpPr>
        <p:spPr>
          <a:xfrm>
            <a:off x="3390980" y="4598585"/>
            <a:ext cx="2566068" cy="523220"/>
          </a:xfrm>
          <a:prstGeom prst="rect">
            <a:avLst/>
          </a:prstGeom>
          <a:noFill/>
        </p:spPr>
        <p:txBody>
          <a:bodyPr wrap="square">
            <a:spAutoFit/>
          </a:bodyPr>
          <a:lstStyle/>
          <a:p>
            <a:r>
              <a:rPr lang="en-IE" sz="2800" dirty="0">
                <a:solidFill>
                  <a:schemeClr val="tx2"/>
                </a:solidFill>
              </a:rPr>
              <a:t>More info:</a:t>
            </a:r>
          </a:p>
        </p:txBody>
      </p:sp>
    </p:spTree>
    <p:extLst>
      <p:ext uri="{BB962C8B-B14F-4D97-AF65-F5344CB8AC3E}">
        <p14:creationId xmlns:p14="http://schemas.microsoft.com/office/powerpoint/2010/main" val="232833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723B5-B797-5700-F202-C4CE174D3950}"/>
              </a:ext>
            </a:extLst>
          </p:cNvPr>
          <p:cNvSpPr>
            <a:spLocks noGrp="1"/>
          </p:cNvSpPr>
          <p:nvPr>
            <p:ph type="title"/>
          </p:nvPr>
        </p:nvSpPr>
        <p:spPr/>
        <p:txBody>
          <a:bodyPr/>
          <a:lstStyle/>
          <a:p>
            <a:r>
              <a:rPr lang="en-IE" dirty="0"/>
              <a:t>References</a:t>
            </a:r>
          </a:p>
        </p:txBody>
      </p:sp>
      <p:sp>
        <p:nvSpPr>
          <p:cNvPr id="2" name="TextBox 1">
            <a:extLst>
              <a:ext uri="{FF2B5EF4-FFF2-40B4-BE49-F238E27FC236}">
                <a16:creationId xmlns:a16="http://schemas.microsoft.com/office/drawing/2014/main" id="{3A4C29FF-C078-FA94-E7EB-C839F7471D33}"/>
              </a:ext>
            </a:extLst>
          </p:cNvPr>
          <p:cNvSpPr txBox="1"/>
          <p:nvPr/>
        </p:nvSpPr>
        <p:spPr>
          <a:xfrm>
            <a:off x="800100" y="1385861"/>
            <a:ext cx="10553700" cy="4801314"/>
          </a:xfrm>
          <a:prstGeom prst="rect">
            <a:avLst/>
          </a:prstGeom>
          <a:noFill/>
        </p:spPr>
        <p:txBody>
          <a:bodyPr wrap="square" rtlCol="0">
            <a:spAutoFit/>
          </a:bodyPr>
          <a:lstStyle/>
          <a:p>
            <a:r>
              <a:rPr lang="en-US" b="0" i="0" u="none" strike="noStrike" baseline="0" dirty="0">
                <a:solidFill>
                  <a:srgbClr val="333333"/>
                </a:solidFill>
              </a:rPr>
              <a:t>Simon, R. (1989). Optimal two-stage designs for phase II clinical trials. </a:t>
            </a:r>
            <a:r>
              <a:rPr lang="en-US" b="0" i="1" u="none" strike="noStrike" baseline="0" dirty="0">
                <a:solidFill>
                  <a:srgbClr val="333333"/>
                </a:solidFill>
              </a:rPr>
              <a:t>Controlled Clinical Trials, 10</a:t>
            </a:r>
            <a:r>
              <a:rPr lang="en-US" b="0" i="0" u="none" strike="noStrike" baseline="0" dirty="0">
                <a:solidFill>
                  <a:srgbClr val="333333"/>
                </a:solidFill>
              </a:rPr>
              <a:t>(1), 1–10</a:t>
            </a:r>
          </a:p>
          <a:p>
            <a:endParaRPr lang="en-US" b="0" i="0" u="none" strike="noStrike" baseline="0" dirty="0">
              <a:solidFill>
                <a:srgbClr val="333333"/>
              </a:solidFill>
            </a:endParaRPr>
          </a:p>
          <a:p>
            <a:r>
              <a:rPr lang="en-US" b="0" i="0" u="none" strike="noStrike" baseline="0" dirty="0" err="1">
                <a:solidFill>
                  <a:srgbClr val="333333"/>
                </a:solidFill>
              </a:rPr>
              <a:t>A’Hern</a:t>
            </a:r>
            <a:r>
              <a:rPr lang="en-US" b="0" i="0" u="none" strike="noStrike" baseline="0" dirty="0">
                <a:solidFill>
                  <a:srgbClr val="333333"/>
                </a:solidFill>
              </a:rPr>
              <a:t>, R. P. (2001). Sample size tables for exact single-stage phase II designs. </a:t>
            </a:r>
            <a:r>
              <a:rPr lang="en-US" b="0" i="1" u="none" strike="noStrike" baseline="0" dirty="0">
                <a:solidFill>
                  <a:srgbClr val="333333"/>
                </a:solidFill>
              </a:rPr>
              <a:t>Statistics in Medicine, 20</a:t>
            </a:r>
            <a:r>
              <a:rPr lang="en-US" b="0" i="0" u="none" strike="noStrike" baseline="0" dirty="0">
                <a:solidFill>
                  <a:srgbClr val="333333"/>
                </a:solidFill>
              </a:rPr>
              <a:t>(6), 859–866</a:t>
            </a:r>
          </a:p>
          <a:p>
            <a:endParaRPr lang="en-US" dirty="0">
              <a:solidFill>
                <a:srgbClr val="333333"/>
              </a:solidFill>
            </a:endParaRPr>
          </a:p>
          <a:p>
            <a:r>
              <a:rPr lang="en-US" b="0" i="0" u="none" strike="noStrike" baseline="0" dirty="0">
                <a:solidFill>
                  <a:srgbClr val="333333"/>
                </a:solidFill>
              </a:rPr>
              <a:t>Fleming, T. R. (1982). One-Sample Multiple Testing Procedure for Phase II Clinical Trials. </a:t>
            </a:r>
            <a:r>
              <a:rPr lang="en-US" b="0" i="1" u="none" strike="noStrike" baseline="0" dirty="0">
                <a:solidFill>
                  <a:srgbClr val="333333"/>
                </a:solidFill>
              </a:rPr>
              <a:t>Biometrics, 38</a:t>
            </a:r>
            <a:r>
              <a:rPr lang="en-US" b="0" i="0" u="none" strike="noStrike" baseline="0" dirty="0">
                <a:solidFill>
                  <a:srgbClr val="333333"/>
                </a:solidFill>
              </a:rPr>
              <a:t>(1), 143–151</a:t>
            </a:r>
          </a:p>
          <a:p>
            <a:endParaRPr lang="en-US" dirty="0">
              <a:solidFill>
                <a:srgbClr val="333333"/>
              </a:solidFill>
            </a:endParaRPr>
          </a:p>
          <a:p>
            <a:r>
              <a:rPr lang="en-US" b="0" i="0" u="none" strike="noStrike" baseline="0" dirty="0">
                <a:solidFill>
                  <a:srgbClr val="333333"/>
                </a:solidFill>
              </a:rPr>
              <a:t>Bryant, J., &amp; Day, R. (1995). Incorporating Toxicity Considerations Into the Design of Two-Stage Phase II Clinical Trials. </a:t>
            </a:r>
            <a:r>
              <a:rPr lang="en-US" b="0" i="1" u="none" strike="noStrike" baseline="0" dirty="0">
                <a:solidFill>
                  <a:srgbClr val="333333"/>
                </a:solidFill>
              </a:rPr>
              <a:t>Biometrics, 51</a:t>
            </a:r>
            <a:r>
              <a:rPr lang="en-US" b="0" i="0" u="none" strike="noStrike" baseline="0" dirty="0">
                <a:solidFill>
                  <a:srgbClr val="333333"/>
                </a:solidFill>
              </a:rPr>
              <a:t>(4), 1372–1383</a:t>
            </a:r>
          </a:p>
          <a:p>
            <a:endParaRPr lang="en-US" dirty="0">
              <a:solidFill>
                <a:srgbClr val="333333"/>
              </a:solidFill>
            </a:endParaRPr>
          </a:p>
          <a:p>
            <a:r>
              <a:rPr lang="en-US" dirty="0">
                <a:solidFill>
                  <a:srgbClr val="333333"/>
                </a:solidFill>
              </a:rPr>
              <a:t>Tung, N., et al., (2020). TBCRC 048: Phase II study of Olaparib for metastatic breast cancer and mutations in homologous Recombination-Related Genes. </a:t>
            </a:r>
            <a:r>
              <a:rPr lang="en-US" i="1" dirty="0">
                <a:solidFill>
                  <a:srgbClr val="333333"/>
                </a:solidFill>
              </a:rPr>
              <a:t>Journal of Clinical Oncology, 38</a:t>
            </a:r>
            <a:r>
              <a:rPr lang="en-US" dirty="0">
                <a:solidFill>
                  <a:srgbClr val="333333"/>
                </a:solidFill>
              </a:rPr>
              <a:t>(36), 4274–4282</a:t>
            </a:r>
          </a:p>
          <a:p>
            <a:endParaRPr lang="en-US" dirty="0">
              <a:solidFill>
                <a:srgbClr val="333333"/>
              </a:solidFill>
            </a:endParaRPr>
          </a:p>
          <a:p>
            <a:r>
              <a:rPr lang="en-US" dirty="0" err="1">
                <a:solidFill>
                  <a:srgbClr val="333333"/>
                </a:solidFill>
              </a:rPr>
              <a:t>Visco</a:t>
            </a:r>
            <a:r>
              <a:rPr lang="en-US" dirty="0">
                <a:solidFill>
                  <a:srgbClr val="333333"/>
                </a:solidFill>
              </a:rPr>
              <a:t>, C., et al., (2017). Rituximab, </a:t>
            </a:r>
            <a:r>
              <a:rPr lang="en-US" dirty="0" err="1">
                <a:solidFill>
                  <a:srgbClr val="333333"/>
                </a:solidFill>
              </a:rPr>
              <a:t>bendamustine</a:t>
            </a:r>
            <a:r>
              <a:rPr lang="en-US" dirty="0">
                <a:solidFill>
                  <a:srgbClr val="333333"/>
                </a:solidFill>
              </a:rPr>
              <a:t>, and low-dose cytarabine as induction therapy in elderly patients with mantle cell lymphoma: a </a:t>
            </a:r>
            <a:r>
              <a:rPr lang="en-US" dirty="0" err="1">
                <a:solidFill>
                  <a:srgbClr val="333333"/>
                </a:solidFill>
              </a:rPr>
              <a:t>multicentre</a:t>
            </a:r>
            <a:r>
              <a:rPr lang="en-US" dirty="0">
                <a:solidFill>
                  <a:srgbClr val="333333"/>
                </a:solidFill>
              </a:rPr>
              <a:t>, phase 2 trial from Fondazione </a:t>
            </a:r>
            <a:r>
              <a:rPr lang="en-US" dirty="0" err="1">
                <a:solidFill>
                  <a:srgbClr val="333333"/>
                </a:solidFill>
              </a:rPr>
              <a:t>Italiana</a:t>
            </a:r>
            <a:r>
              <a:rPr lang="en-US" dirty="0">
                <a:solidFill>
                  <a:srgbClr val="333333"/>
                </a:solidFill>
              </a:rPr>
              <a:t> </a:t>
            </a:r>
            <a:r>
              <a:rPr lang="en-US" dirty="0" err="1">
                <a:solidFill>
                  <a:srgbClr val="333333"/>
                </a:solidFill>
              </a:rPr>
              <a:t>Linfomi</a:t>
            </a:r>
            <a:r>
              <a:rPr lang="en-US" dirty="0">
                <a:solidFill>
                  <a:srgbClr val="333333"/>
                </a:solidFill>
              </a:rPr>
              <a:t>. </a:t>
            </a:r>
            <a:r>
              <a:rPr lang="en-US" i="1" dirty="0">
                <a:solidFill>
                  <a:srgbClr val="333333"/>
                </a:solidFill>
              </a:rPr>
              <a:t>The Lancet </a:t>
            </a:r>
            <a:r>
              <a:rPr lang="en-US" i="1" dirty="0" err="1">
                <a:solidFill>
                  <a:srgbClr val="333333"/>
                </a:solidFill>
              </a:rPr>
              <a:t>Haematology</a:t>
            </a:r>
            <a:r>
              <a:rPr lang="en-US" i="1" dirty="0">
                <a:solidFill>
                  <a:srgbClr val="333333"/>
                </a:solidFill>
              </a:rPr>
              <a:t>, 4</a:t>
            </a:r>
            <a:r>
              <a:rPr lang="en-US" dirty="0">
                <a:solidFill>
                  <a:srgbClr val="333333"/>
                </a:solidFill>
              </a:rPr>
              <a:t>(1), e15–e23.</a:t>
            </a:r>
          </a:p>
        </p:txBody>
      </p:sp>
    </p:spTree>
    <p:extLst>
      <p:ext uri="{BB962C8B-B14F-4D97-AF65-F5344CB8AC3E}">
        <p14:creationId xmlns:p14="http://schemas.microsoft.com/office/powerpoint/2010/main" val="3331111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723B5-B797-5700-F202-C4CE174D3950}"/>
              </a:ext>
            </a:extLst>
          </p:cNvPr>
          <p:cNvSpPr>
            <a:spLocks noGrp="1"/>
          </p:cNvSpPr>
          <p:nvPr>
            <p:ph type="title"/>
          </p:nvPr>
        </p:nvSpPr>
        <p:spPr/>
        <p:txBody>
          <a:bodyPr/>
          <a:lstStyle/>
          <a:p>
            <a:r>
              <a:rPr lang="en-IE" dirty="0"/>
              <a:t>References</a:t>
            </a:r>
          </a:p>
        </p:txBody>
      </p:sp>
      <p:sp>
        <p:nvSpPr>
          <p:cNvPr id="2" name="TextBox 1">
            <a:extLst>
              <a:ext uri="{FF2B5EF4-FFF2-40B4-BE49-F238E27FC236}">
                <a16:creationId xmlns:a16="http://schemas.microsoft.com/office/drawing/2014/main" id="{3A4C29FF-C078-FA94-E7EB-C839F7471D33}"/>
              </a:ext>
            </a:extLst>
          </p:cNvPr>
          <p:cNvSpPr txBox="1"/>
          <p:nvPr/>
        </p:nvSpPr>
        <p:spPr>
          <a:xfrm>
            <a:off x="800100" y="1385861"/>
            <a:ext cx="10553700" cy="5078313"/>
          </a:xfrm>
          <a:prstGeom prst="rect">
            <a:avLst/>
          </a:prstGeom>
          <a:noFill/>
        </p:spPr>
        <p:txBody>
          <a:bodyPr wrap="square" rtlCol="0">
            <a:spAutoFit/>
          </a:bodyPr>
          <a:lstStyle/>
          <a:p>
            <a:r>
              <a:rPr lang="en-US" sz="1800" b="0" i="0" u="none" strike="noStrike" baseline="0" dirty="0"/>
              <a:t>Gajewski, B. J., </a:t>
            </a:r>
            <a:r>
              <a:rPr lang="en-US" sz="1800" b="0" i="0" u="none" strike="noStrike" baseline="0" dirty="0" err="1"/>
              <a:t>Meinzer</a:t>
            </a:r>
            <a:r>
              <a:rPr lang="en-US" sz="1800" b="0" i="0" u="none" strike="noStrike" baseline="0" dirty="0"/>
              <a:t>, C., Berry, S. M., </a:t>
            </a:r>
            <a:r>
              <a:rPr lang="en-US" sz="1800" b="0" i="0" u="none" strike="noStrike" baseline="0" dirty="0" err="1"/>
              <a:t>Rockswold</a:t>
            </a:r>
            <a:r>
              <a:rPr lang="en-US" sz="1800" b="0" i="0" u="none" strike="noStrike" baseline="0" dirty="0"/>
              <a:t>, G. L., </a:t>
            </a:r>
            <a:r>
              <a:rPr lang="en-US" sz="1800" b="0" i="0" u="none" strike="noStrike" baseline="0" dirty="0" err="1"/>
              <a:t>Barsan</a:t>
            </a:r>
            <a:r>
              <a:rPr lang="en-US" sz="1800" b="0" i="0" u="none" strike="noStrike" baseline="0" dirty="0"/>
              <a:t>, W. G., </a:t>
            </a:r>
            <a:r>
              <a:rPr lang="en-US" sz="1800" b="0" i="0" u="none" strike="noStrike" baseline="0" dirty="0" err="1"/>
              <a:t>Korley</a:t>
            </a:r>
            <a:r>
              <a:rPr lang="en-US" sz="1800" b="0" i="0" u="none" strike="noStrike" baseline="0" dirty="0"/>
              <a:t>, F. K., &amp; Martin, R. (2019). Bayesian hierarchical EMAX model for dose‐response in early phase efficacy clinical trials. </a:t>
            </a:r>
            <a:r>
              <a:rPr lang="en-US" sz="1800" b="0" i="1" u="none" strike="noStrike" baseline="0" dirty="0"/>
              <a:t>Statistics in Medicine, 38</a:t>
            </a:r>
            <a:r>
              <a:rPr lang="en-US" sz="1800" b="0" i="0" u="none" strike="noStrike" baseline="0" dirty="0"/>
              <a:t>(17), 3123–3138</a:t>
            </a:r>
          </a:p>
          <a:p>
            <a:endParaRPr lang="en-US" dirty="0"/>
          </a:p>
          <a:p>
            <a:r>
              <a:rPr lang="en-US" sz="1800" b="0" i="0" u="none" strike="noStrike" baseline="0" dirty="0"/>
              <a:t>Office of the Commissioner. (2023, October 2). </a:t>
            </a:r>
            <a:r>
              <a:rPr lang="en-US" sz="1800" b="0" i="1" u="none" strike="noStrike" baseline="0" dirty="0"/>
              <a:t>Project Optimus</a:t>
            </a:r>
            <a:r>
              <a:rPr lang="en-US" sz="1800" b="0" i="0" u="none" strike="noStrike" baseline="0" dirty="0"/>
              <a:t>. U.S. Food And Drug Administration. </a:t>
            </a:r>
            <a:r>
              <a:rPr lang="en-US" sz="1800" b="0" i="0" u="none" strike="noStrike" baseline="0" dirty="0">
                <a:hlinkClick r:id="rId2">
                  <a:extLst>
                    <a:ext uri="{A12FA001-AC4F-418D-AE19-62706E023703}">
                      <ahyp:hlinkClr xmlns:ahyp="http://schemas.microsoft.com/office/drawing/2018/hyperlinkcolor" val="tx"/>
                    </a:ext>
                  </a:extLst>
                </a:hlinkClick>
              </a:rPr>
              <a:t>https://www.fda.gov/about-fda/oncology-center-excellence/project-optimus</a:t>
            </a:r>
            <a:endParaRPr lang="en-US" sz="1800" b="0" i="0" u="none" strike="noStrike" baseline="0" dirty="0"/>
          </a:p>
          <a:p>
            <a:endParaRPr lang="en-US" dirty="0"/>
          </a:p>
          <a:p>
            <a:r>
              <a:rPr lang="en-US" dirty="0"/>
              <a:t>Research, C. F. D. E. A. (2022, February 28). </a:t>
            </a:r>
            <a:r>
              <a:rPr lang="en-US" i="1" dirty="0"/>
              <a:t>Table of surrogate endpoints that were the basis of drug approval or licensure.</a:t>
            </a:r>
            <a:r>
              <a:rPr lang="en-US" dirty="0"/>
              <a:t> U.S. Food And Drug Administration. </a:t>
            </a:r>
            <a:r>
              <a:rPr lang="en-US" dirty="0">
                <a:hlinkClick r:id="rId3">
                  <a:extLst>
                    <a:ext uri="{A12FA001-AC4F-418D-AE19-62706E023703}">
                      <ahyp:hlinkClr xmlns:ahyp="http://schemas.microsoft.com/office/drawing/2018/hyperlinkcolor" val="tx"/>
                    </a:ext>
                  </a:extLst>
                </a:hlinkClick>
              </a:rPr>
              <a:t>https://www.fda.gov/drugs/development-resources/table-surrogate-endpoints-were-basis-drug-approval-or-licensure</a:t>
            </a:r>
            <a:endParaRPr lang="en-US" dirty="0"/>
          </a:p>
          <a:p>
            <a:endParaRPr lang="en-US" dirty="0"/>
          </a:p>
          <a:p>
            <a:r>
              <a:rPr lang="en-US" dirty="0"/>
              <a:t>Van Norman, G. A. (2019). Phase II trials in drug development and adaptive trial design. </a:t>
            </a:r>
            <a:r>
              <a:rPr lang="en-US" i="1" dirty="0"/>
              <a:t>JACC: Basic to Translational Science, 4</a:t>
            </a:r>
            <a:r>
              <a:rPr lang="en-US" dirty="0"/>
              <a:t>(3), 428–437. </a:t>
            </a:r>
            <a:r>
              <a:rPr lang="en-US" dirty="0">
                <a:hlinkClick r:id="rId4">
                  <a:extLst>
                    <a:ext uri="{A12FA001-AC4F-418D-AE19-62706E023703}">
                      <ahyp:hlinkClr xmlns:ahyp="http://schemas.microsoft.com/office/drawing/2018/hyperlinkcolor" val="tx"/>
                    </a:ext>
                  </a:extLst>
                </a:hlinkClick>
              </a:rPr>
              <a:t>https://doi.org/10.1016/j.jacbts.2019.02.005</a:t>
            </a:r>
            <a:endParaRPr lang="en-US" dirty="0"/>
          </a:p>
          <a:p>
            <a:endParaRPr lang="en-US" dirty="0"/>
          </a:p>
          <a:p>
            <a:r>
              <a:rPr lang="en-US" dirty="0"/>
              <a:t>Biotechnology Innovation Organization (BIO), </a:t>
            </a:r>
            <a:r>
              <a:rPr lang="en-US" dirty="0" err="1"/>
              <a:t>Biomedtracker</a:t>
            </a:r>
            <a:r>
              <a:rPr lang="en-US" dirty="0"/>
              <a:t>, &amp; </a:t>
            </a:r>
            <a:r>
              <a:rPr lang="en-US" dirty="0" err="1"/>
              <a:t>Amplion</a:t>
            </a:r>
            <a:r>
              <a:rPr lang="en-US" dirty="0"/>
              <a:t>. (2016). </a:t>
            </a:r>
            <a:r>
              <a:rPr lang="en-US" i="1" dirty="0"/>
              <a:t>Clinical Development Success Rates 2006-2015</a:t>
            </a:r>
            <a:r>
              <a:rPr lang="en-US" dirty="0"/>
              <a:t>. </a:t>
            </a:r>
            <a:r>
              <a:rPr lang="en-US" dirty="0">
                <a:hlinkClick r:id="rId5">
                  <a:extLst>
                    <a:ext uri="{A12FA001-AC4F-418D-AE19-62706E023703}">
                      <ahyp:hlinkClr xmlns:ahyp="http://schemas.microsoft.com/office/drawing/2018/hyperlinkcolor" val="tx"/>
                    </a:ext>
                  </a:extLst>
                </a:hlinkClick>
              </a:rPr>
              <a:t>https://www.bio.org/sites/default/files/legacy/bioorg/docs/Clinical%20Development%20Success%20Rates%202006-2015%20-%20BIO,%20Biomedtracker,%20Amplion%202016.pdf</a:t>
            </a:r>
            <a:endParaRPr lang="en-US" dirty="0"/>
          </a:p>
        </p:txBody>
      </p:sp>
    </p:spTree>
    <p:extLst>
      <p:ext uri="{BB962C8B-B14F-4D97-AF65-F5344CB8AC3E}">
        <p14:creationId xmlns:p14="http://schemas.microsoft.com/office/powerpoint/2010/main" val="2629214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723B5-B797-5700-F202-C4CE174D3950}"/>
              </a:ext>
            </a:extLst>
          </p:cNvPr>
          <p:cNvSpPr>
            <a:spLocks noGrp="1"/>
          </p:cNvSpPr>
          <p:nvPr>
            <p:ph type="title"/>
          </p:nvPr>
        </p:nvSpPr>
        <p:spPr/>
        <p:txBody>
          <a:bodyPr/>
          <a:lstStyle/>
          <a:p>
            <a:r>
              <a:rPr lang="en-IE" dirty="0"/>
              <a:t>References</a:t>
            </a:r>
          </a:p>
        </p:txBody>
      </p:sp>
      <p:sp>
        <p:nvSpPr>
          <p:cNvPr id="2" name="TextBox 1">
            <a:extLst>
              <a:ext uri="{FF2B5EF4-FFF2-40B4-BE49-F238E27FC236}">
                <a16:creationId xmlns:a16="http://schemas.microsoft.com/office/drawing/2014/main" id="{3A4C29FF-C078-FA94-E7EB-C839F7471D33}"/>
              </a:ext>
            </a:extLst>
          </p:cNvPr>
          <p:cNvSpPr txBox="1"/>
          <p:nvPr/>
        </p:nvSpPr>
        <p:spPr>
          <a:xfrm>
            <a:off x="800100" y="1385861"/>
            <a:ext cx="10553700" cy="5078313"/>
          </a:xfrm>
          <a:prstGeom prst="rect">
            <a:avLst/>
          </a:prstGeom>
          <a:noFill/>
        </p:spPr>
        <p:txBody>
          <a:bodyPr wrap="square" rtlCol="0">
            <a:spAutoFit/>
          </a:bodyPr>
          <a:lstStyle/>
          <a:p>
            <a:r>
              <a:rPr lang="en-US" dirty="0"/>
              <a:t>U.S. Department of Health and Human Services Food and Drug Administration Center for Biologics Evaluation and Research. (2007). </a:t>
            </a:r>
            <a:r>
              <a:rPr lang="en-US" i="1" dirty="0"/>
              <a:t>Guidance for Industry: Toxicity Grading Scale for Healthy Adult and Adolescent Volunteers Enrolled in Preventive Vaccine Clinical Trials</a:t>
            </a:r>
            <a:r>
              <a:rPr lang="en-US" dirty="0"/>
              <a:t>. FDA. </a:t>
            </a:r>
            <a:r>
              <a:rPr lang="en-US" dirty="0">
                <a:hlinkClick r:id="rId2">
                  <a:extLst>
                    <a:ext uri="{A12FA001-AC4F-418D-AE19-62706E023703}">
                      <ahyp:hlinkClr xmlns:ahyp="http://schemas.microsoft.com/office/drawing/2018/hyperlinkcolor" val="tx"/>
                    </a:ext>
                  </a:extLst>
                </a:hlinkClick>
              </a:rPr>
              <a:t>https://www.fda.gov/media/73679/download</a:t>
            </a:r>
            <a:endParaRPr lang="en-US" dirty="0"/>
          </a:p>
          <a:p>
            <a:endParaRPr lang="en-US" dirty="0"/>
          </a:p>
          <a:p>
            <a:r>
              <a:rPr lang="en-US" dirty="0"/>
              <a:t>Fleming, T. R., &amp; Powers, J. H. (2012). Biomarkers and surrogate endpoints in clinical trials. </a:t>
            </a:r>
            <a:r>
              <a:rPr lang="en-US" i="1" dirty="0"/>
              <a:t>Statistics in Medicine, 31</a:t>
            </a:r>
            <a:r>
              <a:rPr lang="en-US" dirty="0"/>
              <a:t>(25), 2973–2984</a:t>
            </a:r>
            <a:endParaRPr lang="en-IE" dirty="0"/>
          </a:p>
          <a:p>
            <a:endParaRPr lang="en-US" sz="1800" b="0" i="0" u="none" strike="noStrike" baseline="0" dirty="0"/>
          </a:p>
          <a:p>
            <a:r>
              <a:rPr lang="en-US" sz="1800" b="0" i="0" u="none" strike="noStrike" baseline="0" dirty="0"/>
              <a:t>Pinheiro, J., </a:t>
            </a:r>
            <a:r>
              <a:rPr lang="en-US" sz="1800" b="0" i="0" u="none" strike="noStrike" baseline="0" dirty="0" err="1"/>
              <a:t>Bornkamp</a:t>
            </a:r>
            <a:r>
              <a:rPr lang="en-US" sz="1800" b="0" i="0" u="none" strike="noStrike" baseline="0" dirty="0"/>
              <a:t>, B., &amp; </a:t>
            </a:r>
            <a:r>
              <a:rPr lang="en-US" sz="1800" b="0" i="0" u="none" strike="noStrike" baseline="0" dirty="0" err="1"/>
              <a:t>Bretz</a:t>
            </a:r>
            <a:r>
              <a:rPr lang="en-US" sz="1800" b="0" i="0" u="none" strike="noStrike" baseline="0" dirty="0"/>
              <a:t>, F. (2006). Design and Analysis of Dose-Finding Studies Combining Multiple Comparisons and Modeling Procedures. </a:t>
            </a:r>
            <a:r>
              <a:rPr lang="en-US" sz="1800" b="0" i="1" u="none" strike="noStrike" baseline="0" dirty="0"/>
              <a:t>Journal of Biopharmaceutical Statistics, 16</a:t>
            </a:r>
            <a:r>
              <a:rPr lang="en-US" sz="1800" b="0" i="0" u="none" strike="noStrike" baseline="0" dirty="0"/>
              <a:t>(5), 639–656</a:t>
            </a:r>
          </a:p>
          <a:p>
            <a:endParaRPr lang="en-US" dirty="0"/>
          </a:p>
          <a:p>
            <a:r>
              <a:rPr lang="en-US" sz="1800" b="0" i="0" u="none" strike="noStrike" baseline="0" dirty="0"/>
              <a:t>A. </a:t>
            </a:r>
            <a:r>
              <a:rPr lang="en-US" sz="1800" b="0" i="0" u="none" strike="noStrike" baseline="0" dirty="0" err="1"/>
              <a:t>Genz</a:t>
            </a:r>
            <a:r>
              <a:rPr lang="en-US" sz="1800" b="0" i="0" u="none" strike="noStrike" baseline="0" dirty="0"/>
              <a:t>., &amp; F. </a:t>
            </a:r>
            <a:r>
              <a:rPr lang="en-US" sz="1800" b="0" i="0" u="none" strike="noStrike" baseline="0" dirty="0" err="1"/>
              <a:t>Bretz</a:t>
            </a:r>
            <a:r>
              <a:rPr lang="en-US" sz="1800" b="0" i="0" u="none" strike="noStrike" baseline="0" dirty="0"/>
              <a:t>. (2002). Methods for the computation of multivariate t-probabilities. </a:t>
            </a:r>
            <a:r>
              <a:rPr lang="en-US" sz="1800" b="0" i="1" u="none" strike="noStrike" baseline="0" dirty="0"/>
              <a:t>Journal of Computational Graphical Stat, 11</a:t>
            </a:r>
            <a:r>
              <a:rPr lang="en-US" sz="1800" b="0" i="0" u="none" strike="noStrike" baseline="0" dirty="0"/>
              <a:t>, 950–971</a:t>
            </a:r>
          </a:p>
          <a:p>
            <a:endParaRPr lang="en-IE" dirty="0"/>
          </a:p>
          <a:p>
            <a:r>
              <a:rPr lang="en-US" sz="1800" b="0" i="0" u="none" strike="noStrike" baseline="0" dirty="0"/>
              <a:t>Ruberg, S. J. (1995). Dose response studies I. some design considerations. </a:t>
            </a:r>
            <a:r>
              <a:rPr lang="en-US" sz="1800" b="0" i="1" u="none" strike="noStrike" baseline="0" dirty="0"/>
              <a:t>Journal of Biopharmaceutical Statistics, 5</a:t>
            </a:r>
            <a:r>
              <a:rPr lang="en-US" sz="1800" b="0" i="0" u="none" strike="noStrike" baseline="0" dirty="0"/>
              <a:t>(1), 1–14</a:t>
            </a:r>
          </a:p>
          <a:p>
            <a:endParaRPr lang="en-US" dirty="0"/>
          </a:p>
          <a:p>
            <a:r>
              <a:rPr lang="en-IE" sz="1800" b="0" i="0" u="none" strike="noStrike" baseline="0" dirty="0" err="1"/>
              <a:t>Bretz</a:t>
            </a:r>
            <a:r>
              <a:rPr lang="en-IE" sz="1800" b="0" i="0" u="none" strike="noStrike" baseline="0" dirty="0"/>
              <a:t>, F., Pinheiro, J. C., &amp; Branson, M. (2005). Combining Multiple Comparisons and </a:t>
            </a:r>
            <a:r>
              <a:rPr lang="en-IE" sz="1800" b="0" i="0" u="none" strike="noStrike" baseline="0" dirty="0" err="1"/>
              <a:t>Modeling</a:t>
            </a:r>
            <a:r>
              <a:rPr lang="en-IE" sz="1800" b="0" i="0" u="none" strike="noStrike" baseline="0" dirty="0"/>
              <a:t> Techniques in Dose-Response Studies. </a:t>
            </a:r>
            <a:r>
              <a:rPr lang="en-IE" sz="1800" b="0" i="1" u="none" strike="noStrike" baseline="0" dirty="0"/>
              <a:t>Biometrics, 61</a:t>
            </a:r>
            <a:r>
              <a:rPr lang="en-IE" sz="1800" b="0" i="0" u="none" strike="noStrike" baseline="0" dirty="0"/>
              <a:t>(3), 738–748</a:t>
            </a:r>
          </a:p>
        </p:txBody>
      </p:sp>
    </p:spTree>
    <p:extLst>
      <p:ext uri="{BB962C8B-B14F-4D97-AF65-F5344CB8AC3E}">
        <p14:creationId xmlns:p14="http://schemas.microsoft.com/office/powerpoint/2010/main" val="240533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C031-E0C3-EDC6-7233-DA3D866268D3}"/>
              </a:ext>
            </a:extLst>
          </p:cNvPr>
          <p:cNvSpPr>
            <a:spLocks noGrp="1"/>
          </p:cNvSpPr>
          <p:nvPr>
            <p:ph type="title"/>
          </p:nvPr>
        </p:nvSpPr>
        <p:spPr>
          <a:xfrm>
            <a:off x="618565" y="2859420"/>
            <a:ext cx="2603625" cy="770861"/>
          </a:xfrm>
        </p:spPr>
        <p:txBody>
          <a:bodyPr/>
          <a:lstStyle/>
          <a:p>
            <a:r>
              <a:rPr lang="en-US" dirty="0"/>
              <a:t>Agenda</a:t>
            </a:r>
          </a:p>
        </p:txBody>
      </p:sp>
      <p:sp>
        <p:nvSpPr>
          <p:cNvPr id="3" name="Content Placeholder 2">
            <a:extLst>
              <a:ext uri="{FF2B5EF4-FFF2-40B4-BE49-F238E27FC236}">
                <a16:creationId xmlns:a16="http://schemas.microsoft.com/office/drawing/2014/main" id="{02BDEDB4-1540-F65C-CBAD-2A94B9154B1B}"/>
              </a:ext>
            </a:extLst>
          </p:cNvPr>
          <p:cNvSpPr>
            <a:spLocks noGrp="1"/>
          </p:cNvSpPr>
          <p:nvPr>
            <p:ph idx="1"/>
          </p:nvPr>
        </p:nvSpPr>
        <p:spPr>
          <a:xfrm>
            <a:off x="3935506" y="829706"/>
            <a:ext cx="7637929" cy="5601149"/>
          </a:xfrm>
        </p:spPr>
        <p:txBody>
          <a:bodyPr/>
          <a:lstStyle/>
          <a:p>
            <a:pPr marL="514350" indent="-514350">
              <a:buClr>
                <a:srgbClr val="48BFD3"/>
              </a:buClr>
              <a:buFont typeface="+mj-lt"/>
              <a:buAutoNum type="arabicPeriod"/>
            </a:pPr>
            <a:r>
              <a:rPr lang="en-US" dirty="0"/>
              <a:t>Phase II Designs</a:t>
            </a:r>
            <a:br>
              <a:rPr lang="en-US" dirty="0"/>
            </a:br>
            <a:endParaRPr lang="en-US" dirty="0"/>
          </a:p>
          <a:p>
            <a:pPr marL="514350" indent="-514350">
              <a:buFont typeface="+mj-lt"/>
              <a:buAutoNum type="arabicPeriod"/>
            </a:pPr>
            <a:r>
              <a:rPr lang="en-US" dirty="0"/>
              <a:t>Phase </a:t>
            </a:r>
            <a:r>
              <a:rPr lang="en-US" dirty="0" err="1"/>
              <a:t>IIa</a:t>
            </a:r>
            <a:br>
              <a:rPr lang="en-US" dirty="0"/>
            </a:br>
            <a:endParaRPr lang="en-US" dirty="0"/>
          </a:p>
          <a:p>
            <a:pPr marL="514350" indent="-514350">
              <a:buFont typeface="+mj-lt"/>
              <a:buAutoNum type="arabicPeriod"/>
            </a:pPr>
            <a:r>
              <a:rPr lang="en-US" dirty="0"/>
              <a:t>Phase </a:t>
            </a:r>
            <a:r>
              <a:rPr lang="en-US" dirty="0" err="1"/>
              <a:t>IIa</a:t>
            </a:r>
            <a:r>
              <a:rPr lang="en-US" dirty="0"/>
              <a:t>/IIb with MCP-Mod</a:t>
            </a:r>
            <a:br>
              <a:rPr lang="en-US" dirty="0"/>
            </a:br>
            <a:endParaRPr lang="en-US" dirty="0"/>
          </a:p>
          <a:p>
            <a:pPr marL="514350" indent="-514350">
              <a:buFont typeface="+mj-lt"/>
              <a:buAutoNum type="arabicPeriod"/>
            </a:pPr>
            <a:r>
              <a:rPr lang="en-US" dirty="0"/>
              <a:t>Discussion and Conclusions</a:t>
            </a:r>
            <a:br>
              <a:rPr lang="en-US" dirty="0"/>
            </a:br>
            <a:endParaRPr lang="en-US" dirty="0"/>
          </a:p>
          <a:p>
            <a:pPr marL="0" indent="0">
              <a:buClr>
                <a:srgbClr val="48BFD3"/>
              </a:buClr>
              <a:buNone/>
            </a:pPr>
            <a:r>
              <a:rPr lang="en-US" sz="2400" b="1" dirty="0">
                <a:solidFill>
                  <a:srgbClr val="48BFD3"/>
                </a:solidFill>
              </a:rPr>
              <a:t>All example files will be available after the webinar</a:t>
            </a:r>
          </a:p>
        </p:txBody>
      </p:sp>
    </p:spTree>
    <p:extLst>
      <p:ext uri="{BB962C8B-B14F-4D97-AF65-F5344CB8AC3E}">
        <p14:creationId xmlns:p14="http://schemas.microsoft.com/office/powerpoint/2010/main" val="374988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A6CBB2AC-7A57-9CEA-7AA7-7D9BD7A11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 y="0"/>
            <a:ext cx="12185235" cy="6858000"/>
          </a:xfrm>
          <a:prstGeom prst="rect">
            <a:avLst/>
          </a:prstGeom>
        </p:spPr>
      </p:pic>
      <p:sp>
        <p:nvSpPr>
          <p:cNvPr id="2" name="Slide Number Placeholder 1">
            <a:extLst>
              <a:ext uri="{FF2B5EF4-FFF2-40B4-BE49-F238E27FC236}">
                <a16:creationId xmlns:a16="http://schemas.microsoft.com/office/drawing/2014/main" id="{5C63AC88-4E9C-A114-EF52-94DFCE03849C}"/>
              </a:ext>
            </a:extLst>
          </p:cNvPr>
          <p:cNvSpPr>
            <a:spLocks noGrp="1"/>
          </p:cNvSpPr>
          <p:nvPr>
            <p:ph type="sldNum" sz="quarter" idx="4294967295"/>
          </p:nvPr>
        </p:nvSpPr>
        <p:spPr>
          <a:xfrm>
            <a:off x="0" y="6489700"/>
            <a:ext cx="1003300" cy="258763"/>
          </a:xfrm>
        </p:spPr>
        <p:txBody>
          <a:bodyPr/>
          <a:lstStyle/>
          <a:p>
            <a:fld id="{58DD597F-0A94-4570-9B04-33268E177279}" type="slidenum">
              <a:rPr lang="en-US" smtClean="0"/>
              <a:pPr/>
              <a:t>4</a:t>
            </a:fld>
            <a:endParaRPr lang="en-US" dirty="0"/>
          </a:p>
        </p:txBody>
      </p:sp>
    </p:spTree>
    <p:extLst>
      <p:ext uri="{BB962C8B-B14F-4D97-AF65-F5344CB8AC3E}">
        <p14:creationId xmlns:p14="http://schemas.microsoft.com/office/powerpoint/2010/main" val="244988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1E441D3-A0A2-BCF4-A92E-E344B0B0B4B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FAAA38CE-AF21-39D8-2FF6-C167A79A0B68}"/>
              </a:ext>
            </a:extLst>
          </p:cNvPr>
          <p:cNvSpPr/>
          <p:nvPr/>
        </p:nvSpPr>
        <p:spPr>
          <a:xfrm>
            <a:off x="4547898" y="546888"/>
            <a:ext cx="7735227" cy="952121"/>
          </a:xfrm>
          <a:prstGeom prst="roundRect">
            <a:avLst>
              <a:gd name="adj" fmla="val 5368"/>
            </a:avLst>
          </a:prstGeom>
          <a:solidFill>
            <a:schemeClr val="bg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141"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86"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496"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6851"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4787153" y="602457"/>
            <a:ext cx="7074474"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gn="l">
              <a:lnSpc>
                <a:spcPct val="100000"/>
              </a:lnSpc>
            </a:pPr>
            <a:r>
              <a:rPr lang="en-GB" sz="2400" spc="0" dirty="0">
                <a:latin typeface="Calibri" panose="020F0502020204030204" pitchFamily="34" charset="0"/>
                <a:ea typeface="Calibri" panose="020F0502020204030204" pitchFamily="34" charset="0"/>
                <a:cs typeface="Calibri" panose="020F0502020204030204" pitchFamily="34" charset="0"/>
              </a:rPr>
              <a:t>In 2021, 88% of organizations with clinical trials </a:t>
            </a:r>
            <a:br>
              <a:rPr lang="en-GB" sz="2400" spc="0" dirty="0">
                <a:latin typeface="Calibri" panose="020F0502020204030204" pitchFamily="34" charset="0"/>
                <a:ea typeface="Calibri" panose="020F0502020204030204" pitchFamily="34" charset="0"/>
                <a:cs typeface="Calibri" panose="020F0502020204030204" pitchFamily="34" charset="0"/>
              </a:rPr>
            </a:br>
            <a:r>
              <a:rPr lang="en-GB" sz="2400" spc="0" dirty="0">
                <a:latin typeface="Calibri" panose="020F0502020204030204" pitchFamily="34" charset="0"/>
                <a:ea typeface="Calibri" panose="020F0502020204030204" pitchFamily="34" charset="0"/>
                <a:cs typeface="Calibri" panose="020F0502020204030204" pitchFamily="34" charset="0"/>
              </a:rPr>
              <a:t>approved by the FDA used nQuery</a:t>
            </a: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534" y="2738256"/>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6046" y="2782356"/>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5210" y="2772555"/>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02051" y="2767266"/>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16853" y="2743828"/>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400" y="2712826"/>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46833" y="2690270"/>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36823" y="2768980"/>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80654" y="2760920"/>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64599" y="2732944"/>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25964" y="2782356"/>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01064" y="2732944"/>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1">
            <a:extLst>
              <a:ext uri="{28A0092B-C50C-407E-A947-70E740481C1C}">
                <a14:useLocalDpi xmlns:a14="http://schemas.microsoft.com/office/drawing/2010/main" val="0"/>
              </a:ext>
            </a:extLst>
          </a:blip>
          <a:srcRect t="28487" b="28791"/>
          <a:stretch/>
        </p:blipFill>
        <p:spPr>
          <a:xfrm>
            <a:off x="7153939" y="2709642"/>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47898" y="2766108"/>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07264" y="2766394"/>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48409" y="2718413"/>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8278" y="456892"/>
            <a:ext cx="3263436" cy="1185122"/>
          </a:xfrm>
          <a:prstGeom prst="rect">
            <a:avLst/>
          </a:prstGeom>
          <a:effectLst>
            <a:outerShdw blurRad="50800" dist="38100" dir="8100000" algn="tr" rotWithShape="0">
              <a:prstClr val="black">
                <a:alpha val="4000"/>
              </a:prstClr>
            </a:outerShdw>
          </a:effectLst>
        </p:spPr>
      </p:pic>
      <p:pic>
        <p:nvPicPr>
          <p:cNvPr id="3" name="Picture 2" descr="nQuery-G2-Review-1-Example-1">
            <a:extLst>
              <a:ext uri="{FF2B5EF4-FFF2-40B4-BE49-F238E27FC236}">
                <a16:creationId xmlns:a16="http://schemas.microsoft.com/office/drawing/2014/main" id="{4C8422BA-4B5A-42F8-B368-E37E3D4246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757939" y="3181099"/>
            <a:ext cx="2230943" cy="2738753"/>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3D1228-E21F-F7ED-CD3D-3C5D403A2088}"/>
              </a:ext>
            </a:extLst>
          </p:cNvPr>
          <p:cNvGraphicFramePr/>
          <p:nvPr>
            <p:extLst>
              <p:ext uri="{D42A27DB-BD31-4B8C-83A1-F6EECF244321}">
                <p14:modId xmlns:p14="http://schemas.microsoft.com/office/powerpoint/2010/main" val="3393672544"/>
              </p:ext>
            </p:extLst>
          </p:nvPr>
        </p:nvGraphicFramePr>
        <p:xfrm>
          <a:off x="715512" y="1725433"/>
          <a:ext cx="10766169" cy="565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Left-Right 2">
            <a:extLst>
              <a:ext uri="{FF2B5EF4-FFF2-40B4-BE49-F238E27FC236}">
                <a16:creationId xmlns:a16="http://schemas.microsoft.com/office/drawing/2014/main" id="{C946104D-47B8-DAD0-5D13-3468817F984A}"/>
              </a:ext>
            </a:extLst>
          </p:cNvPr>
          <p:cNvSpPr/>
          <p:nvPr/>
        </p:nvSpPr>
        <p:spPr>
          <a:xfrm>
            <a:off x="3008842" y="1411567"/>
            <a:ext cx="6603632" cy="991695"/>
          </a:xfrm>
          <a:prstGeom prst="leftRightArrow">
            <a:avLst/>
          </a:prstGeom>
          <a:solidFill>
            <a:srgbClr val="64C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 name="Straight Connector 3">
            <a:extLst>
              <a:ext uri="{FF2B5EF4-FFF2-40B4-BE49-F238E27FC236}">
                <a16:creationId xmlns:a16="http://schemas.microsoft.com/office/drawing/2014/main" id="{C271FD2F-B01B-47D5-2C4F-8B6E129A337A}"/>
              </a:ext>
            </a:extLst>
          </p:cNvPr>
          <p:cNvCxnSpPr>
            <a:cxnSpLocks/>
          </p:cNvCxnSpPr>
          <p:nvPr/>
        </p:nvCxnSpPr>
        <p:spPr>
          <a:xfrm>
            <a:off x="2825335" y="1302694"/>
            <a:ext cx="0" cy="5417596"/>
          </a:xfrm>
          <a:prstGeom prst="line">
            <a:avLst/>
          </a:prstGeom>
          <a:ln w="76200">
            <a:solidFill>
              <a:srgbClr val="64C3BA"/>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AF07AF-84BF-D59B-A20B-E9E2AC9A57DD}"/>
              </a:ext>
            </a:extLst>
          </p:cNvPr>
          <p:cNvCxnSpPr>
            <a:cxnSpLocks/>
          </p:cNvCxnSpPr>
          <p:nvPr/>
        </p:nvCxnSpPr>
        <p:spPr>
          <a:xfrm>
            <a:off x="9795980" y="1302694"/>
            <a:ext cx="0" cy="5417596"/>
          </a:xfrm>
          <a:prstGeom prst="line">
            <a:avLst/>
          </a:prstGeom>
          <a:ln w="76200">
            <a:solidFill>
              <a:srgbClr val="64C3BA"/>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9429AC-BD7B-D556-3D61-6CD7D8B12B70}"/>
              </a:ext>
            </a:extLst>
          </p:cNvPr>
          <p:cNvSpPr txBox="1"/>
          <p:nvPr/>
        </p:nvSpPr>
        <p:spPr>
          <a:xfrm>
            <a:off x="4589588" y="1713238"/>
            <a:ext cx="3564460" cy="378920"/>
          </a:xfrm>
          <a:prstGeom prst="rect">
            <a:avLst/>
          </a:prstGeom>
          <a:noFill/>
        </p:spPr>
        <p:txBody>
          <a:bodyPr wrap="square" rtlCol="0">
            <a:spAutoFit/>
          </a:bodyPr>
          <a:lstStyle/>
          <a:p>
            <a:pPr algn="ctr"/>
            <a:r>
              <a:rPr lang="en-IE" b="1" dirty="0">
                <a:solidFill>
                  <a:schemeClr val="bg1"/>
                </a:solidFill>
              </a:rPr>
              <a:t>Clinical Trials Process</a:t>
            </a:r>
          </a:p>
        </p:txBody>
      </p:sp>
      <p:sp>
        <p:nvSpPr>
          <p:cNvPr id="19" name="Title 18">
            <a:extLst>
              <a:ext uri="{FF2B5EF4-FFF2-40B4-BE49-F238E27FC236}">
                <a16:creationId xmlns:a16="http://schemas.microsoft.com/office/drawing/2014/main" id="{940BCB0F-4C9F-0DD1-DF12-12972BB3C179}"/>
              </a:ext>
            </a:extLst>
          </p:cNvPr>
          <p:cNvSpPr>
            <a:spLocks noGrp="1"/>
          </p:cNvSpPr>
          <p:nvPr>
            <p:ph type="title"/>
          </p:nvPr>
        </p:nvSpPr>
        <p:spPr/>
        <p:txBody>
          <a:bodyPr/>
          <a:lstStyle/>
          <a:p>
            <a:r>
              <a:rPr lang="en-US" dirty="0"/>
              <a:t>Clinical Trial Overview</a:t>
            </a:r>
            <a:endParaRPr lang="en-IE" dirty="0"/>
          </a:p>
        </p:txBody>
      </p:sp>
    </p:spTree>
    <p:extLst>
      <p:ext uri="{BB962C8B-B14F-4D97-AF65-F5344CB8AC3E}">
        <p14:creationId xmlns:p14="http://schemas.microsoft.com/office/powerpoint/2010/main" val="386559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537-17F8-C98D-6777-8F14C9DFC1FD}"/>
              </a:ext>
            </a:extLst>
          </p:cNvPr>
          <p:cNvSpPr>
            <a:spLocks noGrp="1"/>
          </p:cNvSpPr>
          <p:nvPr>
            <p:ph type="title"/>
          </p:nvPr>
        </p:nvSpPr>
        <p:spPr>
          <a:xfrm>
            <a:off x="800099" y="3095453"/>
            <a:ext cx="9096935" cy="667094"/>
          </a:xfrm>
        </p:spPr>
        <p:txBody>
          <a:bodyPr/>
          <a:lstStyle/>
          <a:p>
            <a:r>
              <a:rPr lang="en-IE" dirty="0"/>
              <a:t>Phase II Trials</a:t>
            </a:r>
          </a:p>
        </p:txBody>
      </p:sp>
      <p:sp>
        <p:nvSpPr>
          <p:cNvPr id="4" name="Content Placeholder 3">
            <a:extLst>
              <a:ext uri="{FF2B5EF4-FFF2-40B4-BE49-F238E27FC236}">
                <a16:creationId xmlns:a16="http://schemas.microsoft.com/office/drawing/2014/main" id="{244F0BAF-1B39-0BC3-D971-A68B1458A981}"/>
              </a:ext>
            </a:extLst>
          </p:cNvPr>
          <p:cNvSpPr>
            <a:spLocks noGrp="1"/>
          </p:cNvSpPr>
          <p:nvPr>
            <p:ph sz="quarter" idx="13"/>
          </p:nvPr>
        </p:nvSpPr>
        <p:spPr>
          <a:xfrm>
            <a:off x="826965" y="2485747"/>
            <a:ext cx="1584541" cy="513383"/>
          </a:xfrm>
        </p:spPr>
        <p:txBody>
          <a:bodyPr/>
          <a:lstStyle/>
          <a:p>
            <a:r>
              <a:rPr lang="en-IE" dirty="0"/>
              <a:t>Part 1</a:t>
            </a:r>
          </a:p>
          <a:p>
            <a:endParaRPr lang="en-IE" dirty="0"/>
          </a:p>
        </p:txBody>
      </p:sp>
    </p:spTree>
    <p:extLst>
      <p:ext uri="{BB962C8B-B14F-4D97-AF65-F5344CB8AC3E}">
        <p14:creationId xmlns:p14="http://schemas.microsoft.com/office/powerpoint/2010/main" val="101313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p:txBody>
          <a:bodyPr/>
          <a:lstStyle/>
          <a:p>
            <a:r>
              <a:rPr lang="en-US" dirty="0"/>
              <a:t>Phase II Trials</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idx="4294967295"/>
          </p:nvPr>
        </p:nvSpPr>
        <p:spPr>
          <a:xfrm>
            <a:off x="800100" y="1355651"/>
            <a:ext cx="11170228" cy="4953074"/>
          </a:xfrm>
        </p:spPr>
        <p:txBody>
          <a:bodyPr/>
          <a:lstStyle/>
          <a:p>
            <a:r>
              <a:rPr lang="en-US" dirty="0"/>
              <a:t>The first stage (usually) testing efficacy of a candidate therapeutic in the target population</a:t>
            </a:r>
            <a:br>
              <a:rPr lang="en-US" dirty="0"/>
            </a:br>
            <a:endParaRPr lang="en-US" dirty="0"/>
          </a:p>
          <a:p>
            <a:r>
              <a:rPr lang="en-US" dirty="0"/>
              <a:t>Phase II is usually split into two separate phases: Phase </a:t>
            </a:r>
            <a:r>
              <a:rPr lang="en-US" dirty="0" err="1"/>
              <a:t>IIa</a:t>
            </a:r>
            <a:r>
              <a:rPr lang="en-US" dirty="0"/>
              <a:t> &amp; Phase IIb</a:t>
            </a:r>
          </a:p>
          <a:p>
            <a:endParaRPr lang="en-US" dirty="0">
              <a:solidFill>
                <a:schemeClr val="tx1">
                  <a:lumMod val="50000"/>
                  <a:lumOff val="50000"/>
                </a:schemeClr>
              </a:solidFill>
            </a:endParaRPr>
          </a:p>
          <a:p>
            <a:r>
              <a:rPr lang="en-US" dirty="0"/>
              <a:t>Phase </a:t>
            </a:r>
            <a:r>
              <a:rPr lang="en-US" dirty="0" err="1"/>
              <a:t>IIa</a:t>
            </a:r>
            <a:r>
              <a:rPr lang="en-US" dirty="0"/>
              <a:t> is the </a:t>
            </a:r>
            <a:r>
              <a:rPr lang="en-US" b="1" dirty="0"/>
              <a:t>proof-of-concept</a:t>
            </a:r>
            <a:r>
              <a:rPr lang="en-US" dirty="0"/>
              <a:t> phase and Phase IIb is the </a:t>
            </a:r>
            <a:r>
              <a:rPr lang="en-US" b="1" dirty="0"/>
              <a:t>dose-finding</a:t>
            </a:r>
            <a:r>
              <a:rPr lang="en-US" dirty="0"/>
              <a:t> phase</a:t>
            </a:r>
            <a:br>
              <a:rPr lang="en-US" dirty="0"/>
            </a:br>
            <a:endParaRPr lang="en-US" dirty="0"/>
          </a:p>
          <a:p>
            <a:r>
              <a:rPr lang="en-US" dirty="0"/>
              <a:t>Phase II is the clinical trial stage with the highest failure rate</a:t>
            </a:r>
            <a:br>
              <a:rPr kumimoji="0" lang="en-US" b="0" i="0" u="none" strike="noStrike" kern="1200" cap="none" spc="0" normalizeH="0" baseline="0" noProof="0" dirty="0">
                <a:ln>
                  <a:noFill/>
                </a:ln>
                <a:solidFill>
                  <a:prstClr val="black"/>
                </a:solidFill>
                <a:effectLst/>
                <a:uLnTx/>
                <a:uFillTx/>
                <a:ea typeface="+mn-ea"/>
                <a:cs typeface="+mn-cs"/>
              </a:rPr>
            </a:br>
            <a:r>
              <a:rPr kumimoji="0" lang="en-US" b="0" i="0" u="none" strike="noStrike" kern="1200" cap="none" spc="0" normalizeH="0" baseline="0" noProof="0" dirty="0">
                <a:ln>
                  <a:noFill/>
                </a:ln>
                <a:solidFill>
                  <a:prstClr val="black">
                    <a:lumMod val="50000"/>
                    <a:lumOff val="50000"/>
                  </a:prstClr>
                </a:solidFill>
                <a:effectLst/>
                <a:uLnTx/>
                <a:uFillTx/>
                <a:ea typeface="+mn-ea"/>
                <a:cs typeface="+mn-cs"/>
              </a:rPr>
              <a:t>Failure rate at this stage is between 50-80%</a:t>
            </a:r>
            <a:endParaRPr lang="en-US" dirty="0"/>
          </a:p>
        </p:txBody>
      </p:sp>
    </p:spTree>
    <p:extLst>
      <p:ext uri="{BB962C8B-B14F-4D97-AF65-F5344CB8AC3E}">
        <p14:creationId xmlns:p14="http://schemas.microsoft.com/office/powerpoint/2010/main" val="45466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p:txBody>
          <a:bodyPr/>
          <a:lstStyle/>
          <a:p>
            <a:r>
              <a:rPr lang="en-US" dirty="0"/>
              <a:t>Phase II Trial Issues</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idx="4294967295"/>
          </p:nvPr>
        </p:nvSpPr>
        <p:spPr>
          <a:xfrm>
            <a:off x="800100" y="1355651"/>
            <a:ext cx="11170228" cy="4953074"/>
          </a:xfrm>
        </p:spPr>
        <p:txBody>
          <a:bodyPr/>
          <a:lstStyle/>
          <a:p>
            <a:r>
              <a:rPr lang="en-US" dirty="0"/>
              <a:t>We want trial designs that allow for quick rejection of unsuccessful candidates</a:t>
            </a:r>
            <a:br>
              <a:rPr lang="en-US" dirty="0"/>
            </a:br>
            <a:endParaRPr lang="en-US" dirty="0"/>
          </a:p>
          <a:p>
            <a:r>
              <a:rPr lang="en-US" dirty="0"/>
              <a:t>Large uncertainty about dose selection at this stage, costs associated with incorrect selections</a:t>
            </a:r>
            <a:br>
              <a:rPr lang="en-US" sz="2000" dirty="0"/>
            </a:br>
            <a:endParaRPr lang="en-US" dirty="0"/>
          </a:p>
          <a:p>
            <a:r>
              <a:rPr lang="en-US" dirty="0"/>
              <a:t>Use of surrogate endpoints, instead of ‘gold standard’ endpoints to facilitate faster decisions, </a:t>
            </a:r>
            <a:r>
              <a:rPr lang="en-US" sz="2000" dirty="0">
                <a:solidFill>
                  <a:schemeClr val="tx1">
                    <a:lumMod val="65000"/>
                    <a:lumOff val="35000"/>
                  </a:schemeClr>
                </a:solidFill>
              </a:rPr>
              <a:t>e.g., Progression Free Survival (PFS) or Overall Response Rate (ORR) as surrogates for Overall Survival</a:t>
            </a:r>
          </a:p>
          <a:p>
            <a:endParaRPr lang="en-US" dirty="0">
              <a:solidFill>
                <a:schemeClr val="tx1">
                  <a:lumMod val="65000"/>
                  <a:lumOff val="35000"/>
                </a:schemeClr>
              </a:solidFill>
            </a:endParaRPr>
          </a:p>
          <a:p>
            <a:r>
              <a:rPr lang="en-US" dirty="0"/>
              <a:t>Large investment costs, particularly when Phase II success doesn’t translate into Phase III</a:t>
            </a:r>
            <a:endParaRPr lang="en-US" dirty="0">
              <a:solidFill>
                <a:schemeClr val="tx1">
                  <a:lumMod val="65000"/>
                  <a:lumOff val="35000"/>
                </a:schemeClr>
              </a:solidFill>
            </a:endParaRPr>
          </a:p>
        </p:txBody>
      </p:sp>
    </p:spTree>
    <p:extLst>
      <p:ext uri="{BB962C8B-B14F-4D97-AF65-F5344CB8AC3E}">
        <p14:creationId xmlns:p14="http://schemas.microsoft.com/office/powerpoint/2010/main" val="7423459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35B74"/>
      </a:dk2>
      <a:lt2>
        <a:srgbClr val="DFE3E5"/>
      </a:lt2>
      <a:accent1>
        <a:srgbClr val="1CADE4"/>
      </a:accent1>
      <a:accent2>
        <a:srgbClr val="37C2D6"/>
      </a:accent2>
      <a:accent3>
        <a:srgbClr val="2683C6"/>
      </a:accent3>
      <a:accent4>
        <a:srgbClr val="42BA97"/>
      </a:accent4>
      <a:accent5>
        <a:srgbClr val="3E8853"/>
      </a:accent5>
      <a:accent6>
        <a:srgbClr val="62A39F"/>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2486</Words>
  <Application>Microsoft Office PowerPoint</Application>
  <PresentationFormat>Widescreen</PresentationFormat>
  <Paragraphs>276</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Century Gothic</vt:lpstr>
      <vt:lpstr>Tw Cen MT</vt:lpstr>
      <vt:lpstr>Wingdings</vt:lpstr>
      <vt:lpstr>Office Theme</vt:lpstr>
      <vt:lpstr>PowerPoint Presentation</vt:lpstr>
      <vt:lpstr>PowerPoint Presentation</vt:lpstr>
      <vt:lpstr>Agenda</vt:lpstr>
      <vt:lpstr>PowerPoint Presentation</vt:lpstr>
      <vt:lpstr>PowerPoint Presentation</vt:lpstr>
      <vt:lpstr>Clinical Trial Overview</vt:lpstr>
      <vt:lpstr>Phase II Trials</vt:lpstr>
      <vt:lpstr>Phase II Trials</vt:lpstr>
      <vt:lpstr>Phase II Trial Issues</vt:lpstr>
      <vt:lpstr>Phase IIa Designs</vt:lpstr>
      <vt:lpstr>Phase IIa Trial Design</vt:lpstr>
      <vt:lpstr>PowerPoint Presentation</vt:lpstr>
      <vt:lpstr>Simon’s Two-Stage Design</vt:lpstr>
      <vt:lpstr>Bryant &amp; Day’s Design</vt:lpstr>
      <vt:lpstr>Simon’s Design | Example 1</vt:lpstr>
      <vt:lpstr>Bryant &amp; Day’s Design | Example 2</vt:lpstr>
      <vt:lpstr>Phase IIa/IIb Designs</vt:lpstr>
      <vt:lpstr>PowerPoint Presentation</vt:lpstr>
      <vt:lpstr>PowerPoint Presentation</vt:lpstr>
      <vt:lpstr>MCP-Mod – Introduction</vt:lpstr>
      <vt:lpstr>MCP-Mod Justification</vt:lpstr>
      <vt:lpstr>MCP-Mod | Example 3</vt:lpstr>
      <vt:lpstr>Discussion and Conclusions</vt:lpstr>
      <vt:lpstr>PowerPoint Presentation</vt:lpstr>
      <vt:lpstr>Thank You</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Burke</dc:creator>
  <cp:lastModifiedBy>Denis Desmond</cp:lastModifiedBy>
  <cp:revision>204</cp:revision>
  <dcterms:created xsi:type="dcterms:W3CDTF">2022-08-22T16:39:30Z</dcterms:created>
  <dcterms:modified xsi:type="dcterms:W3CDTF">2023-10-30T23:34:42Z</dcterms:modified>
</cp:coreProperties>
</file>