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handoutMasterIdLst>
    <p:handoutMasterId r:id="rId35"/>
  </p:handoutMasterIdLst>
  <p:sldIdLst>
    <p:sldId id="370" r:id="rId2"/>
    <p:sldId id="401" r:id="rId3"/>
    <p:sldId id="371" r:id="rId4"/>
    <p:sldId id="420" r:id="rId5"/>
    <p:sldId id="585" r:id="rId6"/>
    <p:sldId id="385" r:id="rId7"/>
    <p:sldId id="273" r:id="rId8"/>
    <p:sldId id="517" r:id="rId9"/>
    <p:sldId id="499" r:id="rId10"/>
    <p:sldId id="382" r:id="rId11"/>
    <p:sldId id="422" r:id="rId12"/>
    <p:sldId id="518" r:id="rId13"/>
    <p:sldId id="486" r:id="rId14"/>
    <p:sldId id="519" r:id="rId15"/>
    <p:sldId id="424" r:id="rId16"/>
    <p:sldId id="582" r:id="rId17"/>
    <p:sldId id="378" r:id="rId18"/>
    <p:sldId id="509" r:id="rId19"/>
    <p:sldId id="398" r:id="rId20"/>
    <p:sldId id="389" r:id="rId21"/>
    <p:sldId id="511" r:id="rId22"/>
    <p:sldId id="494" r:id="rId23"/>
    <p:sldId id="412" r:id="rId24"/>
    <p:sldId id="507" r:id="rId25"/>
    <p:sldId id="484" r:id="rId26"/>
    <p:sldId id="432" r:id="rId27"/>
    <p:sldId id="492" r:id="rId28"/>
    <p:sldId id="512" r:id="rId29"/>
    <p:sldId id="510" r:id="rId30"/>
    <p:sldId id="584" r:id="rId31"/>
    <p:sldId id="583" r:id="rId32"/>
    <p:sldId id="483" r:id="rId33"/>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9" userDrawn="1">
          <p15:clr>
            <a:srgbClr val="A4A3A4"/>
          </p15:clr>
        </p15:guide>
        <p15:guide id="2" pos="32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4BB"/>
    <a:srgbClr val="1CADE4"/>
    <a:srgbClr val="4CB6AC"/>
    <a:srgbClr val="35C2D6"/>
    <a:srgbClr val="2D98D3"/>
    <a:srgbClr val="67A5D5"/>
    <a:srgbClr val="75C0B4"/>
    <a:srgbClr val="71CB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6242" autoAdjust="0"/>
  </p:normalViewPr>
  <p:slideViewPr>
    <p:cSldViewPr snapToGrid="0">
      <p:cViewPr varScale="1">
        <p:scale>
          <a:sx n="91" d="100"/>
          <a:sy n="91" d="100"/>
        </p:scale>
        <p:origin x="302" y="67"/>
      </p:cViewPr>
      <p:guideLst>
        <p:guide orient="horz" pos="3249"/>
        <p:guide pos="329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199AE250-D276-497A-9F07-4905F809DE26}" type="datetimeFigureOut">
              <a:rPr lang="en-GB" smtClean="0"/>
              <a:t>26/08/2019</a:t>
            </a:fld>
            <a:endParaRPr lang="en-GB"/>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DBF2ADAE-2FF0-40B3-BDE7-75A3141408A5}" type="slidenum">
              <a:rPr lang="en-GB" smtClean="0"/>
              <a:t>‹#›</a:t>
            </a:fld>
            <a:endParaRPr lang="en-GB"/>
          </a:p>
        </p:txBody>
      </p:sp>
    </p:spTree>
    <p:extLst>
      <p:ext uri="{BB962C8B-B14F-4D97-AF65-F5344CB8AC3E}">
        <p14:creationId xmlns:p14="http://schemas.microsoft.com/office/powerpoint/2010/main" val="1048977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0941DCC6-C72B-49C6-B645-1841276323FF}" type="datetimeFigureOut">
              <a:rPr lang="en-GB" smtClean="0"/>
              <a:t>26/08/2019</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EB6C105-A9A4-43A2-AD8C-C3B057DA5EDE}" type="slidenum">
              <a:rPr lang="en-GB" smtClean="0"/>
              <a:t>‹#›</a:t>
            </a:fld>
            <a:endParaRPr lang="en-GB"/>
          </a:p>
        </p:txBody>
      </p:sp>
    </p:spTree>
    <p:extLst>
      <p:ext uri="{BB962C8B-B14F-4D97-AF65-F5344CB8AC3E}">
        <p14:creationId xmlns:p14="http://schemas.microsoft.com/office/powerpoint/2010/main" val="268345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861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81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53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118E6CD1-9FF9-40CB-9E08-D88E3A0FE9A1}" type="slidenum">
              <a:rPr lang="en-IE" smtClean="0"/>
              <a:t>7</a:t>
            </a:fld>
            <a:endParaRPr lang="en-IE"/>
          </a:p>
        </p:txBody>
      </p:sp>
    </p:spTree>
    <p:extLst>
      <p:ext uri="{BB962C8B-B14F-4D97-AF65-F5344CB8AC3E}">
        <p14:creationId xmlns:p14="http://schemas.microsoft.com/office/powerpoint/2010/main" val="242164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118E6CD1-9FF9-40CB-9E08-D88E3A0FE9A1}" type="slidenum">
              <a:rPr lang="en-IE" smtClean="0"/>
              <a:t>8</a:t>
            </a:fld>
            <a:endParaRPr lang="en-IE"/>
          </a:p>
        </p:txBody>
      </p:sp>
    </p:spTree>
    <p:extLst>
      <p:ext uri="{BB962C8B-B14F-4D97-AF65-F5344CB8AC3E}">
        <p14:creationId xmlns:p14="http://schemas.microsoft.com/office/powerpoint/2010/main" val="122318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10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915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Point 1: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dirty="0">
                <a:solidFill>
                  <a:schemeClr val="tx1"/>
                </a:solidFill>
                <a:effectLst/>
                <a:latin typeface="+mn-lt"/>
                <a:ea typeface="+mn-ea"/>
                <a:cs typeface="+mn-cs"/>
                <a:hlinkClick r:id="rId3"/>
              </a:rPr>
              <a:t>http://rsos.royalsocietypublishing.org/content/1/3/140216</a:t>
            </a:r>
            <a:r>
              <a:rPr lang="en-IE" sz="1200" b="0" i="0" kern="1200" dirty="0">
                <a:solidFill>
                  <a:schemeClr val="tx1"/>
                </a:solidFill>
                <a:effectLst/>
                <a:latin typeface="+mn-lt"/>
                <a:ea typeface="+mn-ea"/>
                <a:cs typeface="+mn-cs"/>
              </a:rPr>
              <a:t> -&gt;</a:t>
            </a:r>
            <a:r>
              <a:rPr lang="en-IE" sz="1200" b="0" i="0" kern="1200" baseline="0" dirty="0">
                <a:solidFill>
                  <a:schemeClr val="tx1"/>
                </a:solidFill>
                <a:effectLst/>
                <a:latin typeface="+mn-lt"/>
                <a:ea typeface="+mn-ea"/>
                <a:cs typeface="+mn-cs"/>
              </a:rPr>
              <a:t> Screening problem analogy.</a:t>
            </a:r>
            <a:endParaRPr lang="en-IE" dirty="0"/>
          </a:p>
          <a:p>
            <a:r>
              <a:rPr lang="en-IE" dirty="0"/>
              <a:t>Type S Error = Sign Error i.e. sign of estimate is different</a:t>
            </a:r>
            <a:r>
              <a:rPr lang="en-IE" baseline="0" dirty="0"/>
              <a:t> than actual population value</a:t>
            </a:r>
          </a:p>
          <a:p>
            <a:r>
              <a:rPr lang="en-IE" baseline="0" dirty="0"/>
              <a:t>Type M Error = Magnitude Error i.e. estimate is order of magnitude different than actual value</a:t>
            </a:r>
          </a:p>
          <a:p>
            <a:endParaRPr lang="en-IE" dirty="0"/>
          </a:p>
          <a:p>
            <a:r>
              <a:rPr lang="en-IE" dirty="0"/>
              <a:t>Point</a:t>
            </a:r>
            <a:r>
              <a:rPr lang="en-IE" baseline="0" dirty="0"/>
              <a:t> 2:</a:t>
            </a:r>
            <a:endParaRPr lang="en-IE" dirty="0"/>
          </a:p>
          <a:p>
            <a:r>
              <a:rPr lang="en-IE" dirty="0"/>
              <a:t>Know we have</a:t>
            </a:r>
            <a:r>
              <a:rPr lang="en-IE" baseline="0" dirty="0"/>
              <a:t> </a:t>
            </a:r>
            <a:r>
              <a:rPr lang="en-IE" dirty="0"/>
              <a:t>only 100  subjects available. Need to know what power will this give us,</a:t>
            </a:r>
            <a:r>
              <a:rPr lang="en-IE" baseline="0" dirty="0"/>
              <a:t> i.</a:t>
            </a:r>
            <a:r>
              <a:rPr lang="en-IE" dirty="0"/>
              <a:t>e. is there enough power to justify even doing the study.</a:t>
            </a:r>
          </a:p>
          <a:p>
            <a:r>
              <a:rPr lang="en-IE" dirty="0"/>
              <a:t>Stage III clinical trials</a:t>
            </a:r>
            <a:r>
              <a:rPr lang="en-IE" baseline="0" dirty="0"/>
              <a:t> constitute 90% of trial costs, vital to reduce waste and ensure can fulfil goal.</a:t>
            </a:r>
          </a:p>
          <a:p>
            <a:endParaRPr lang="en-IE" baseline="0" dirty="0"/>
          </a:p>
          <a:p>
            <a:r>
              <a:rPr lang="en-IE" baseline="0" dirty="0"/>
              <a:t>Point 3:</a:t>
            </a:r>
          </a:p>
          <a:p>
            <a:r>
              <a:rPr lang="en-IE" baseline="0" dirty="0"/>
              <a:t>Sample Size requirements described in ICH Efficacy Guidelines 9: STATISTICAL PRINCIPLES FOR CLINICAL TRIALS</a:t>
            </a:r>
          </a:p>
          <a:p>
            <a:r>
              <a:rPr lang="en-IE" baseline="0" dirty="0"/>
              <a:t>See FDA/NIH draft protocol template here: http://osp.od.nih.gov/sites/default/files/Protocol_Template_05Feb2016_508.pdf (Section 10.5)</a:t>
            </a:r>
          </a:p>
          <a:p>
            <a:r>
              <a:rPr lang="en-IE" baseline="0" dirty="0"/>
              <a:t>Nature Statistical Checklist: http://www.nature.com/nature/authors/gta/Statistical_checklist.doc</a:t>
            </a:r>
            <a:endParaRPr lang="en-IE" dirty="0"/>
          </a:p>
          <a:p>
            <a:endParaRPr lang="en-IE" dirty="0"/>
          </a:p>
          <a:p>
            <a:r>
              <a:rPr lang="en-IE" dirty="0"/>
              <a:t>Point 4:</a:t>
            </a:r>
          </a:p>
          <a:p>
            <a:r>
              <a:rPr lang="en-IE" dirty="0"/>
              <a:t>In Cohen’s (1962) seminal power analysis of the journal of Abnormal and Social Psychology he concluded that over half of the published studies were insufficiently powered to result in statistical significance for the main hypothesis. Many journals (e.g. Nature) now require that authors submit power estimates for their studies. </a:t>
            </a:r>
          </a:p>
          <a:p>
            <a:r>
              <a:rPr lang="en-IE" dirty="0"/>
              <a:t>Power/Sample size one</a:t>
            </a:r>
            <a:r>
              <a:rPr lang="en-IE" baseline="0" dirty="0"/>
              <a:t> of areas highlighted when discussing “crisis of reproducibility” (Ioannidis). Relatively easy fix compared to finding p-hacking etc.</a:t>
            </a:r>
            <a:endParaRPr lang="en-IE" dirty="0"/>
          </a:p>
          <a:p>
            <a:endParaRPr lang="en-IE" dirty="0"/>
          </a:p>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118E6CD1-9FF9-40CB-9E08-D88E3A0FE9A1}" type="slidenum">
              <a:rPr lang="en-IE" smtClean="0"/>
              <a:t>12</a:t>
            </a:fld>
            <a:endParaRPr lang="en-IE"/>
          </a:p>
        </p:txBody>
      </p:sp>
    </p:spTree>
    <p:extLst>
      <p:ext uri="{BB962C8B-B14F-4D97-AF65-F5344CB8AC3E}">
        <p14:creationId xmlns:p14="http://schemas.microsoft.com/office/powerpoint/2010/main" val="325504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Difference between prediction intervals and tolerance intervals: A tolerance interval is constructed to contain at least a specified proportion on the population values with a specified level of confidence. A prediction interval will, with a specified degree of confidence, contain the value of a future observation of a random sample</a:t>
            </a:r>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25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486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posterior error approach was developed by Lee and </a:t>
            </a:r>
            <a:r>
              <a:rPr lang="en-US" dirty="0" err="1"/>
              <a:t>Zelen</a:t>
            </a:r>
            <a:r>
              <a:rPr lang="en-US" dirty="0"/>
              <a:t> in 2000. They used general Bayesian sample size determination to come up with a simple yet general alternative to the traditional frequentist type 1 an type 2 error rates which are commonly known as alpha and beta. The main difference between these error rates and those used in the approach recommended by Lee and </a:t>
            </a:r>
            <a:r>
              <a:rPr lang="en-US" dirty="0" err="1"/>
              <a:t>Zelen</a:t>
            </a:r>
            <a:r>
              <a:rPr lang="en-US" dirty="0"/>
              <a:t> is that the Frequentist error rates are conditional on the true state of the hypotheses whereas the Posterior Error rates are conditional on the outcome of the trial. Lee and </a:t>
            </a:r>
            <a:r>
              <a:rPr lang="en-US" dirty="0" err="1"/>
              <a:t>Zelen</a:t>
            </a:r>
            <a:r>
              <a:rPr lang="en-US" dirty="0"/>
              <a:t> argue that the consequences of false negative and positive decisions after the clinical trial has been completed, i.e. type 1 and type 2 errors, are conditional on the outcome of the clinical trial. Hence the false positive and negative error rates should also be conditional on the trial outcome.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main benefits of the approach which Lee and </a:t>
            </a:r>
            <a:r>
              <a:rPr lang="en-US" dirty="0" err="1"/>
              <a:t>Zelen</a:t>
            </a:r>
            <a:r>
              <a:rPr lang="en-US" dirty="0"/>
              <a:t> come up with is that it’s useable in the traditional frequentist manner. This is because the Posterior Error Rates are comparable to the frequentist error rates through a simple application of Bayes theorem with the additional specification of the prior probability of rejecting the null hypothesis.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672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2 Style _Title Header">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E0D7B69-8278-4E96-B2C1-B0C9056154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9746" y="0"/>
            <a:ext cx="6572250" cy="6858000"/>
          </a:xfrm>
          <a:prstGeom prst="rect">
            <a:avLst/>
          </a:prstGeom>
        </p:spPr>
      </p:pic>
      <p:sp>
        <p:nvSpPr>
          <p:cNvPr id="7" name="Rectangle 6">
            <a:extLst>
              <a:ext uri="{FF2B5EF4-FFF2-40B4-BE49-F238E27FC236}">
                <a16:creationId xmlns:a16="http://schemas.microsoft.com/office/drawing/2014/main" id="{65719FAB-749E-4CE6-BCE0-A00AF54A68D4}"/>
              </a:ext>
            </a:extLst>
          </p:cNvPr>
          <p:cNvSpPr/>
          <p:nvPr userDrawn="1"/>
        </p:nvSpPr>
        <p:spPr>
          <a:xfrm>
            <a:off x="2508287" y="0"/>
            <a:ext cx="75347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2554365" y="6470704"/>
            <a:ext cx="2154143" cy="274320"/>
          </a:xfrm>
        </p:spPr>
        <p:txBody>
          <a:bodyPr/>
          <a:lstStyle/>
          <a:p>
            <a:fld id="{1BB5BC3A-9C1E-4AFA-BF44-335DF752F3A1}" type="datetimeFigureOut">
              <a:rPr lang="en-GB" smtClean="0"/>
              <a:t>26/08/2019</a:t>
            </a:fld>
            <a:endParaRPr lang="en-GB" dirty="0"/>
          </a:p>
        </p:txBody>
      </p:sp>
      <p:sp>
        <p:nvSpPr>
          <p:cNvPr id="6" name="Slide Number Placeholder 5"/>
          <p:cNvSpPr>
            <a:spLocks noGrp="1"/>
          </p:cNvSpPr>
          <p:nvPr>
            <p:ph type="sldNum" sz="quarter" idx="12"/>
          </p:nvPr>
        </p:nvSpPr>
        <p:spPr>
          <a:xfrm>
            <a:off x="11371952" y="6470704"/>
            <a:ext cx="256397" cy="274320"/>
          </a:xfrm>
        </p:spPr>
        <p:txBody>
          <a:bodyPr/>
          <a:lstStyle/>
          <a:p>
            <a:fld id="{CB9A3D1F-5457-4AF7-A8EE-685C85A2612B}" type="slidenum">
              <a:rPr lang="en-GB" smtClean="0"/>
              <a:t>‹#›</a:t>
            </a:fld>
            <a:endParaRPr lang="en-GB" dirty="0"/>
          </a:p>
        </p:txBody>
      </p:sp>
      <p:sp>
        <p:nvSpPr>
          <p:cNvPr id="9" name="Freeform 27"/>
          <p:cNvSpPr/>
          <p:nvPr userDrawn="1"/>
        </p:nvSpPr>
        <p:spPr>
          <a:xfrm>
            <a:off x="8611484" y="0"/>
            <a:ext cx="3379169" cy="6858000"/>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0" name="Picture 9">
            <a:extLst>
              <a:ext uri="{FF2B5EF4-FFF2-40B4-BE49-F238E27FC236}">
                <a16:creationId xmlns:a16="http://schemas.microsoft.com/office/drawing/2014/main" id="{1447DD4F-A207-4749-99A2-9527F92E36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0"/>
            <a:ext cx="12192000" cy="6858000"/>
          </a:xfrm>
          <a:prstGeom prst="rect">
            <a:avLst/>
          </a:prstGeom>
        </p:spPr>
      </p:pic>
      <p:sp>
        <p:nvSpPr>
          <p:cNvPr id="5" name="Footer Placeholder 4"/>
          <p:cNvSpPr>
            <a:spLocks noGrp="1"/>
          </p:cNvSpPr>
          <p:nvPr>
            <p:ph type="ftr" sz="quarter" idx="11"/>
          </p:nvPr>
        </p:nvSpPr>
        <p:spPr>
          <a:xfrm>
            <a:off x="4985747" y="6470704"/>
            <a:ext cx="1709442" cy="274320"/>
          </a:xfrm>
        </p:spPr>
        <p:txBody>
          <a:bodyPr/>
          <a:lstStyle/>
          <a:p>
            <a:endParaRPr lang="en-GB" dirty="0"/>
          </a:p>
        </p:txBody>
      </p:sp>
      <p:sp>
        <p:nvSpPr>
          <p:cNvPr id="2" name="Title 1"/>
          <p:cNvSpPr>
            <a:spLocks noGrp="1"/>
          </p:cNvSpPr>
          <p:nvPr>
            <p:ph type="title" hasCustomPrompt="1"/>
          </p:nvPr>
        </p:nvSpPr>
        <p:spPr>
          <a:xfrm>
            <a:off x="2101148" y="3250779"/>
            <a:ext cx="2607351" cy="1827719"/>
          </a:xfrm>
        </p:spPr>
        <p:txBody>
          <a:bodyPr anchor="t">
            <a:noAutofit/>
          </a:bodyPr>
          <a:lstStyle>
            <a:lvl1pPr>
              <a:defRPr sz="6600">
                <a:latin typeface="Calibri" panose="020F0502020204030204" pitchFamily="34" charset="0"/>
                <a:cs typeface="Calibri" panose="020F0502020204030204" pitchFamily="34" charset="0"/>
              </a:defRPr>
            </a:lvl1pPr>
          </a:lstStyle>
          <a:p>
            <a:r>
              <a:rPr lang="en-US" dirty="0"/>
              <a:t>Part 1</a:t>
            </a:r>
            <a:endParaRPr lang="en-GB" dirty="0"/>
          </a:p>
        </p:txBody>
      </p:sp>
      <p:sp>
        <p:nvSpPr>
          <p:cNvPr id="3" name="Text Placeholder 2"/>
          <p:cNvSpPr>
            <a:spLocks noGrp="1"/>
          </p:cNvSpPr>
          <p:nvPr>
            <p:ph type="body" idx="1"/>
          </p:nvPr>
        </p:nvSpPr>
        <p:spPr>
          <a:xfrm>
            <a:off x="5271925" y="3570948"/>
            <a:ext cx="5029143" cy="576105"/>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60668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V2 Style - Title and Content No Log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1C0207-C591-48E4-869A-200DCE70D4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165728"/>
            <a:ext cx="9126415" cy="1499616"/>
          </a:xfrm>
        </p:spPr>
        <p:txBody>
          <a:bodyPr>
            <a:normAutofit/>
          </a:bodyPr>
          <a:lstStyle>
            <a:lvl1pPr algn="ctr">
              <a:defRPr sz="4400" cap="none">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731784" y="1978269"/>
            <a:ext cx="9720073" cy="402336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26/08/2019</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328530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V2 Style - Title and Content No Logo">
    <p:spTree>
      <p:nvGrpSpPr>
        <p:cNvPr id="1" name=""/>
        <p:cNvGrpSpPr/>
        <p:nvPr/>
      </p:nvGrpSpPr>
      <p:grpSpPr>
        <a:xfrm>
          <a:off x="0" y="0"/>
          <a:ext cx="0" cy="0"/>
          <a:chOff x="0" y="0"/>
          <a:chExt cx="0" cy="0"/>
        </a:xfrm>
      </p:grpSpPr>
      <p:pic>
        <p:nvPicPr>
          <p:cNvPr id="1026" name="Picture 2" descr="https://lh3.googleusercontent.com/-HW3lL73YVk0/W-1MUpTInoI/AAAAAAAAAG4/cCKTJffwf64kt402VyC4G6_8T_lh_rAhgCL0BGAYYCw/h3043/2018-11-15.jpg">
            <a:extLst>
              <a:ext uri="{FF2B5EF4-FFF2-40B4-BE49-F238E27FC236}">
                <a16:creationId xmlns:a16="http://schemas.microsoft.com/office/drawing/2014/main" id="{EAE14DCD-CC1A-47D9-901B-16F6FCC9F4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165728"/>
            <a:ext cx="9126415" cy="1499616"/>
          </a:xfrm>
        </p:spPr>
        <p:txBody>
          <a:bodyPr>
            <a:normAutofit/>
          </a:bodyPr>
          <a:lstStyle>
            <a:lvl1pPr algn="ctr">
              <a:defRPr sz="4400" cap="none">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731784" y="1978269"/>
            <a:ext cx="9720073" cy="402336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26/08/2019</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278231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9B0A-3A37-4A17-B597-11628BB4F9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3EA6D5-40D3-4D53-A58C-9E3C05B9B63A}"/>
              </a:ext>
            </a:extLst>
          </p:cNvPr>
          <p:cNvSpPr>
            <a:spLocks noGrp="1"/>
          </p:cNvSpPr>
          <p:nvPr>
            <p:ph type="dt" sz="half" idx="10"/>
          </p:nvPr>
        </p:nvSpPr>
        <p:spPr/>
        <p:txBody>
          <a:bodyPr/>
          <a:lstStyle/>
          <a:p>
            <a:fld id="{C9D748BD-93E2-47BD-A264-42A381FF7F2F}" type="datetimeFigureOut">
              <a:rPr lang="en-GB" smtClean="0"/>
              <a:t>26/08/2019</a:t>
            </a:fld>
            <a:endParaRPr lang="en-GB" dirty="0"/>
          </a:p>
        </p:txBody>
      </p:sp>
      <p:sp>
        <p:nvSpPr>
          <p:cNvPr id="4" name="Footer Placeholder 3">
            <a:extLst>
              <a:ext uri="{FF2B5EF4-FFF2-40B4-BE49-F238E27FC236}">
                <a16:creationId xmlns:a16="http://schemas.microsoft.com/office/drawing/2014/main" id="{1427C2A6-C67E-4F6F-B2F9-5F29150C772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5B720B1-6C66-4635-8E77-753256D7266A}"/>
              </a:ext>
            </a:extLst>
          </p:cNvPr>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424175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9D748BD-93E2-47BD-A264-42A381FF7F2F}" type="datetimeFigureOut">
              <a:rPr lang="en-GB" smtClean="0"/>
              <a:t>26/08/2019</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575F547-EB03-4195-A2E2-64BCF17C6108}" type="slidenum">
              <a:rPr lang="en-GB" smtClean="0"/>
              <a:t>‹#›</a:t>
            </a:fld>
            <a:endParaRPr lang="en-GB" dirty="0"/>
          </a:p>
        </p:txBody>
      </p:sp>
    </p:spTree>
    <p:extLst>
      <p:ext uri="{BB962C8B-B14F-4D97-AF65-F5344CB8AC3E}">
        <p14:creationId xmlns:p14="http://schemas.microsoft.com/office/powerpoint/2010/main" val="1077051990"/>
      </p:ext>
    </p:extLst>
  </p:cSld>
  <p:clrMap bg1="lt1" tx1="dk1" bg2="lt2" tx2="dk2" accent1="accent1" accent2="accent2" accent3="accent3" accent4="accent4" accent5="accent5" accent6="accent6" hlink="hlink" folHlink="folHlink"/>
  <p:sldLayoutIdLst>
    <p:sldLayoutId id="2147483709" r:id="rId1"/>
    <p:sldLayoutId id="2147483713" r:id="rId2"/>
    <p:sldLayoutId id="2147483714" r:id="rId3"/>
    <p:sldLayoutId id="2147483712" r:id="rId4"/>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Calibri" panose="020F0502020204030204" pitchFamily="34" charset="0"/>
          <a:ea typeface="+mn-ea"/>
          <a:cs typeface="Calibri" panose="020F0502020204030204" pitchFamily="34" charset="0"/>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Calibri" panose="020F0502020204030204" pitchFamily="34" charset="0"/>
          <a:ea typeface="+mn-ea"/>
          <a:cs typeface="Calibri" panose="020F0502020204030204" pitchFamily="34" charset="0"/>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tatsols.com/whats-n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fif"/><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notesSlide" Target="../notesSlides/notesSlide1.xml"/><Relationship Id="rId16" Type="http://schemas.openxmlformats.org/officeDocument/2006/relationships/image" Target="../media/image28.jpg"/><Relationship Id="rId20" Type="http://schemas.openxmlformats.org/officeDocument/2006/relationships/image" Target="../media/image32.png"/><Relationship Id="rId29" Type="http://schemas.openxmlformats.org/officeDocument/2006/relationships/image" Target="../media/image41.sv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jpe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F61D0C25-0213-4843-BA4D-AEBECFA30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6">
            <a:extLst>
              <a:ext uri="{FF2B5EF4-FFF2-40B4-BE49-F238E27FC236}">
                <a16:creationId xmlns:a16="http://schemas.microsoft.com/office/drawing/2014/main" id="{CAF55ACC-328E-422D-B84C-3BB8A99EAFAB}"/>
              </a:ext>
            </a:extLst>
          </p:cNvPr>
          <p:cNvSpPr txBox="1">
            <a:spLocks/>
          </p:cNvSpPr>
          <p:nvPr/>
        </p:nvSpPr>
        <p:spPr>
          <a:xfrm>
            <a:off x="369116" y="2817238"/>
            <a:ext cx="11066431" cy="611762"/>
          </a:xfrm>
          <a:prstGeom prst="rect">
            <a:avLst/>
          </a:prstGeom>
        </p:spPr>
        <p:txBody>
          <a:bodyPr vert="horz" lIns="45720" tIns="45720" rIns="4572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9pPr>
          </a:lstStyle>
          <a:p>
            <a:pPr lvl="0" algn="ctr">
              <a:buClr>
                <a:srgbClr val="1CADE4"/>
              </a:buClr>
              <a:defRPr/>
            </a:pPr>
            <a:r>
              <a:rPr lang="en-GB" sz="6000" b="1" spc="-150" dirty="0">
                <a:solidFill>
                  <a:schemeClr val="bg1"/>
                </a:solidFill>
                <a:latin typeface="Calibri" panose="020F0502020204030204" pitchFamily="34" charset="0"/>
                <a:cs typeface="Calibri" panose="020F0502020204030204" pitchFamily="34" charset="0"/>
              </a:rPr>
              <a:t>Alternatives to the p-value &amp; power: </a:t>
            </a:r>
            <a:r>
              <a:rPr lang="en-GB" sz="6000" spc="-150" dirty="0">
                <a:solidFill>
                  <a:schemeClr val="bg1"/>
                </a:solidFill>
                <a:latin typeface="Calibri Light" panose="020F0302020204030204" pitchFamily="34" charset="0"/>
                <a:cs typeface="Calibri Light" panose="020F0302020204030204" pitchFamily="34" charset="0"/>
              </a:rPr>
              <a:t>Effect on Sample Size Determination</a:t>
            </a:r>
          </a:p>
        </p:txBody>
      </p:sp>
    </p:spTree>
    <p:extLst>
      <p:ext uri="{BB962C8B-B14F-4D97-AF65-F5344CB8AC3E}">
        <p14:creationId xmlns:p14="http://schemas.microsoft.com/office/powerpoint/2010/main" val="250439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C2847E5-55B0-4E24-B41F-DAC34884DBAB}"/>
              </a:ext>
            </a:extLst>
          </p:cNvPr>
          <p:cNvSpPr>
            <a:spLocks noGrp="1"/>
          </p:cNvSpPr>
          <p:nvPr>
            <p:ph type="title"/>
          </p:nvPr>
        </p:nvSpPr>
        <p:spPr>
          <a:xfrm>
            <a:off x="2091453" y="3254985"/>
            <a:ext cx="2704285" cy="821495"/>
          </a:xfrm>
        </p:spPr>
        <p:txBody>
          <a:bodyPr>
            <a:noAutofit/>
          </a:bodyPr>
          <a:lstStyle/>
          <a:p>
            <a:r>
              <a:rPr lang="en-GB" sz="6000" dirty="0"/>
              <a:t>Part 2</a:t>
            </a:r>
          </a:p>
        </p:txBody>
      </p:sp>
      <p:sp>
        <p:nvSpPr>
          <p:cNvPr id="11" name="Text Placeholder 2">
            <a:extLst>
              <a:ext uri="{FF2B5EF4-FFF2-40B4-BE49-F238E27FC236}">
                <a16:creationId xmlns:a16="http://schemas.microsoft.com/office/drawing/2014/main" id="{7D51C5C5-69BD-4D35-ABF3-AFA915381118}"/>
              </a:ext>
            </a:extLst>
          </p:cNvPr>
          <p:cNvSpPr>
            <a:spLocks noGrp="1"/>
          </p:cNvSpPr>
          <p:nvPr>
            <p:ph type="body" idx="1"/>
          </p:nvPr>
        </p:nvSpPr>
        <p:spPr>
          <a:xfrm>
            <a:off x="5155659" y="3425218"/>
            <a:ext cx="6606017" cy="1500187"/>
          </a:xfrm>
        </p:spPr>
        <p:txBody>
          <a:bodyPr>
            <a:normAutofit/>
          </a:bodyPr>
          <a:lstStyle/>
          <a:p>
            <a:r>
              <a:rPr lang="en-IE" sz="4000" dirty="0"/>
              <a:t>SSD for Frequentist Intervals</a:t>
            </a:r>
          </a:p>
        </p:txBody>
      </p:sp>
      <p:cxnSp>
        <p:nvCxnSpPr>
          <p:cNvPr id="12" name="Straight Connector 11">
            <a:extLst>
              <a:ext uri="{FF2B5EF4-FFF2-40B4-BE49-F238E27FC236}">
                <a16:creationId xmlns:a16="http://schemas.microsoft.com/office/drawing/2014/main" id="{E6533DCC-CE50-49D6-B29F-619851140638}"/>
              </a:ext>
            </a:extLst>
          </p:cNvPr>
          <p:cNvCxnSpPr>
            <a:cxnSpLocks/>
          </p:cNvCxnSpPr>
          <p:nvPr/>
        </p:nvCxnSpPr>
        <p:spPr>
          <a:xfrm>
            <a:off x="4805466" y="3025302"/>
            <a:ext cx="0" cy="13521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778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F7AF-1EA3-4DD4-89B0-C1934A191A71}"/>
              </a:ext>
            </a:extLst>
          </p:cNvPr>
          <p:cNvSpPr>
            <a:spLocks noGrp="1"/>
          </p:cNvSpPr>
          <p:nvPr>
            <p:ph type="title"/>
          </p:nvPr>
        </p:nvSpPr>
        <p:spPr>
          <a:xfrm>
            <a:off x="547141" y="0"/>
            <a:ext cx="9126415" cy="1499616"/>
          </a:xfrm>
        </p:spPr>
        <p:txBody>
          <a:bodyPr/>
          <a:lstStyle/>
          <a:p>
            <a:r>
              <a:rPr lang="en-IE" dirty="0"/>
              <a:t> Interval Estimation Background</a:t>
            </a:r>
          </a:p>
        </p:txBody>
      </p:sp>
      <p:sp>
        <p:nvSpPr>
          <p:cNvPr id="6" name="Content Placeholder 2">
            <a:extLst>
              <a:ext uri="{FF2B5EF4-FFF2-40B4-BE49-F238E27FC236}">
                <a16:creationId xmlns:a16="http://schemas.microsoft.com/office/drawing/2014/main" id="{2A7CAF60-EC9E-4CA8-ACC7-0A317B7FA703}"/>
              </a:ext>
            </a:extLst>
          </p:cNvPr>
          <p:cNvSpPr>
            <a:spLocks noGrp="1"/>
          </p:cNvSpPr>
          <p:nvPr>
            <p:ph idx="1"/>
          </p:nvPr>
        </p:nvSpPr>
        <p:spPr>
          <a:xfrm>
            <a:off x="731784" y="1723435"/>
            <a:ext cx="9917459" cy="4819977"/>
          </a:xfrm>
        </p:spPr>
        <p:txBody>
          <a:bodyPr>
            <a:normAutofit lnSpcReduction="10000"/>
          </a:bodyPr>
          <a:lstStyle/>
          <a:p>
            <a:pPr marL="0" indent="0">
              <a:spcBef>
                <a:spcPts val="0"/>
              </a:spcBef>
              <a:spcAft>
                <a:spcPts val="1200"/>
              </a:spcAft>
              <a:buSzPts val="3200"/>
              <a:buNone/>
            </a:pPr>
            <a:r>
              <a:rPr lang="en-US" sz="3200" dirty="0"/>
              <a:t>Want interval for “probable” range for unknown parameter</a:t>
            </a:r>
          </a:p>
          <a:p>
            <a:pPr lvl="1">
              <a:spcBef>
                <a:spcPts val="0"/>
              </a:spcBef>
              <a:spcAft>
                <a:spcPts val="1200"/>
              </a:spcAft>
              <a:buSzPts val="3200"/>
            </a:pPr>
            <a:r>
              <a:rPr lang="en-US" sz="2800" dirty="0"/>
              <a:t>Frequentist intervals use “probability” under repeated sampling</a:t>
            </a:r>
          </a:p>
          <a:p>
            <a:pPr marL="0" indent="0">
              <a:spcBef>
                <a:spcPts val="0"/>
              </a:spcBef>
              <a:spcAft>
                <a:spcPts val="1200"/>
              </a:spcAft>
              <a:buSzPts val="3200"/>
              <a:buNone/>
            </a:pPr>
            <a:r>
              <a:rPr lang="en-US" sz="3200" dirty="0"/>
              <a:t>Interval emphasizes estimate value &amp; it’s uncertainty</a:t>
            </a:r>
            <a:br>
              <a:rPr lang="en-US" sz="3200" dirty="0"/>
            </a:br>
            <a:endParaRPr lang="en-US" sz="3200" dirty="0"/>
          </a:p>
          <a:p>
            <a:pPr lvl="1">
              <a:spcBef>
                <a:spcPts val="0"/>
              </a:spcBef>
              <a:spcAft>
                <a:spcPts val="1200"/>
              </a:spcAft>
              <a:buSzPts val="3200"/>
            </a:pPr>
            <a:r>
              <a:rPr lang="en-US" sz="2800" dirty="0"/>
              <a:t>Encourages debate around clinical relevance &amp; estimate variation</a:t>
            </a:r>
          </a:p>
          <a:p>
            <a:pPr marL="0" indent="0">
              <a:spcBef>
                <a:spcPts val="0"/>
              </a:spcBef>
              <a:spcAft>
                <a:spcPts val="1200"/>
              </a:spcAft>
              <a:buSzPts val="3200"/>
              <a:buNone/>
            </a:pPr>
            <a:r>
              <a:rPr lang="en-US" sz="3200" dirty="0"/>
              <a:t>SSD target is desired width (precision) of the interval</a:t>
            </a:r>
            <a:br>
              <a:rPr lang="en-US" sz="3200" dirty="0"/>
            </a:br>
            <a:endParaRPr lang="en-US" sz="3200" dirty="0"/>
          </a:p>
          <a:p>
            <a:pPr lvl="1">
              <a:spcBef>
                <a:spcPts val="0"/>
              </a:spcBef>
              <a:spcAft>
                <a:spcPts val="1200"/>
              </a:spcAft>
              <a:buSzPts val="3200"/>
            </a:pPr>
            <a:r>
              <a:rPr lang="en-US" sz="2800" dirty="0"/>
              <a:t>Emphasize “quality” of estimate rather than point estimate value</a:t>
            </a:r>
          </a:p>
          <a:p>
            <a:pPr lvl="2">
              <a:spcBef>
                <a:spcPts val="0"/>
              </a:spcBef>
              <a:spcAft>
                <a:spcPts val="1200"/>
              </a:spcAft>
              <a:buSzPts val="3200"/>
            </a:pPr>
            <a:r>
              <a:rPr lang="en-US" sz="2400" dirty="0"/>
              <a:t>Specific effect size expected either not needed or de-emphasized</a:t>
            </a:r>
          </a:p>
          <a:p>
            <a:pPr marL="0" indent="0">
              <a:spcBef>
                <a:spcPts val="0"/>
              </a:spcBef>
              <a:spcAft>
                <a:spcPts val="1200"/>
              </a:spcAft>
              <a:buSzPts val="3200"/>
              <a:buNone/>
            </a:pPr>
            <a:endParaRPr lang="en-IE" sz="3200" dirty="0"/>
          </a:p>
        </p:txBody>
      </p:sp>
    </p:spTree>
    <p:extLst>
      <p:ext uri="{BB962C8B-B14F-4D97-AF65-F5344CB8AC3E}">
        <p14:creationId xmlns:p14="http://schemas.microsoft.com/office/powerpoint/2010/main" val="215486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26415" cy="1499616"/>
          </a:xfrm>
        </p:spPr>
        <p:txBody>
          <a:bodyPr>
            <a:normAutofit/>
          </a:bodyPr>
          <a:lstStyle/>
          <a:p>
            <a:r>
              <a:rPr lang="en-IE" dirty="0"/>
              <a:t>Confidence Interval (CI) Sample Size</a:t>
            </a:r>
            <a:endParaRPr lang="en-IE" cap="none" dirty="0"/>
          </a:p>
        </p:txBody>
      </p:sp>
      <p:sp>
        <p:nvSpPr>
          <p:cNvPr id="3" name="Content Placeholder 2"/>
          <p:cNvSpPr>
            <a:spLocks noGrp="1"/>
          </p:cNvSpPr>
          <p:nvPr>
            <p:ph idx="1"/>
          </p:nvPr>
        </p:nvSpPr>
        <p:spPr>
          <a:xfrm>
            <a:off x="1047399" y="1962024"/>
            <a:ext cx="5265742" cy="4023360"/>
          </a:xfrm>
        </p:spPr>
        <p:txBody>
          <a:bodyPr>
            <a:noAutofit/>
          </a:bodyPr>
          <a:lstStyle/>
          <a:p>
            <a:pPr marL="0" indent="0">
              <a:buNone/>
            </a:pPr>
            <a:r>
              <a:rPr lang="en-IE" sz="2800" dirty="0"/>
              <a:t>CI is most widely used stat. interval</a:t>
            </a:r>
          </a:p>
          <a:p>
            <a:pPr lvl="1"/>
            <a:r>
              <a:rPr lang="en-US" sz="2400" dirty="0">
                <a:solidFill>
                  <a:srgbClr val="000000"/>
                </a:solidFill>
              </a:rPr>
              <a:t>P(incl. value under repeated sampling)</a:t>
            </a:r>
            <a:endParaRPr lang="en-IE" sz="2400" dirty="0"/>
          </a:p>
          <a:p>
            <a:pPr marL="0" indent="0">
              <a:buNone/>
            </a:pPr>
            <a:r>
              <a:rPr lang="en-IE" sz="2800" dirty="0"/>
              <a:t>SSD targets desired interval width</a:t>
            </a:r>
          </a:p>
          <a:p>
            <a:pPr lvl="1"/>
            <a:r>
              <a:rPr lang="en-IE" sz="2400" dirty="0"/>
              <a:t>Closely tied to expected SE of estimate</a:t>
            </a:r>
          </a:p>
          <a:p>
            <a:pPr lvl="1"/>
            <a:r>
              <a:rPr lang="en-IE" sz="2400" dirty="0"/>
              <a:t>N gives correct width on “average”</a:t>
            </a:r>
          </a:p>
          <a:p>
            <a:pPr lvl="1"/>
            <a:r>
              <a:rPr lang="en-IE" sz="2400" dirty="0"/>
              <a:t>Can coverage correct probability of excess length</a:t>
            </a:r>
          </a:p>
          <a:p>
            <a:pPr marL="0" indent="-45720">
              <a:buNone/>
            </a:pPr>
            <a:r>
              <a:rPr lang="en-IE" sz="2800" dirty="0"/>
              <a:t>Power &amp; CI sample size are related</a:t>
            </a:r>
          </a:p>
          <a:p>
            <a:pPr lvl="1"/>
            <a:r>
              <a:rPr lang="en-IE" sz="2400" dirty="0"/>
              <a:t>Test of lower limit vs null hypothesis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EA266E1-DA8B-4EA1-B75A-5F93B35F9249}"/>
                  </a:ext>
                </a:extLst>
              </p:cNvPr>
              <p:cNvSpPr txBox="1"/>
              <p:nvPr/>
            </p:nvSpPr>
            <p:spPr>
              <a:xfrm>
                <a:off x="7525176" y="1650113"/>
                <a:ext cx="2743508" cy="9028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E" sz="2400" i="1">
                          <a:latin typeface="Cambria Math" panose="02040503050406030204" pitchFamily="18" charset="0"/>
                        </a:rPr>
                        <m:t>𝑛</m:t>
                      </m:r>
                      <m:r>
                        <a:rPr lang="en-IE" sz="2400" i="1">
                          <a:latin typeface="Cambria Math" panose="02040503050406030204" pitchFamily="18" charset="0"/>
                        </a:rPr>
                        <m:t>= </m:t>
                      </m:r>
                      <m:sSup>
                        <m:sSupPr>
                          <m:ctrlPr>
                            <a:rPr lang="en-IE" sz="2400" i="1">
                              <a:latin typeface="Cambria Math" panose="02040503050406030204" pitchFamily="18" charset="0"/>
                            </a:rPr>
                          </m:ctrlPr>
                        </m:sSupPr>
                        <m:e>
                          <m:d>
                            <m:dPr>
                              <m:ctrlPr>
                                <a:rPr lang="en-IE" sz="2400" i="1">
                                  <a:latin typeface="Cambria Math" panose="02040503050406030204" pitchFamily="18" charset="0"/>
                                </a:rPr>
                              </m:ctrlPr>
                            </m:dPr>
                            <m:e>
                              <m:f>
                                <m:fPr>
                                  <m:ctrlPr>
                                    <a:rPr lang="en-IE" sz="2400" i="1">
                                      <a:latin typeface="Cambria Math" panose="02040503050406030204" pitchFamily="18" charset="0"/>
                                    </a:rPr>
                                  </m:ctrlPr>
                                </m:fPr>
                                <m:num>
                                  <m:sSub>
                                    <m:sSubPr>
                                      <m:ctrlPr>
                                        <a:rPr lang="en-IE" sz="2400" i="1">
                                          <a:latin typeface="Cambria Math" panose="02040503050406030204" pitchFamily="18" charset="0"/>
                                          <a:ea typeface="Cambria Math" panose="02040503050406030204" pitchFamily="18" charset="0"/>
                                        </a:rPr>
                                      </m:ctrlPr>
                                    </m:sSubPr>
                                    <m:e>
                                      <m:r>
                                        <a:rPr lang="en-IE" sz="2400" i="1">
                                          <a:latin typeface="Cambria Math" panose="02040503050406030204" pitchFamily="18" charset="0"/>
                                          <a:ea typeface="Cambria Math" panose="02040503050406030204" pitchFamily="18" charset="0"/>
                                        </a:rPr>
                                        <m:t>𝑧</m:t>
                                      </m:r>
                                    </m:e>
                                    <m:sub>
                                      <m:r>
                                        <a:rPr lang="en-IE" sz="2400" i="1">
                                          <a:latin typeface="Cambria Math" panose="02040503050406030204" pitchFamily="18" charset="0"/>
                                          <a:ea typeface="Cambria Math" panose="02040503050406030204" pitchFamily="18" charset="0"/>
                                        </a:rPr>
                                        <m:t>𝛼</m:t>
                                      </m:r>
                                    </m:sub>
                                  </m:sSub>
                                  <m:r>
                                    <a:rPr lang="en-IE" sz="2400" i="1">
                                      <a:latin typeface="Cambria Math" panose="02040503050406030204" pitchFamily="18" charset="0"/>
                                      <a:ea typeface="Cambria Math" panose="02040503050406030204" pitchFamily="18" charset="0"/>
                                    </a:rPr>
                                    <m:t>𝜎</m:t>
                                  </m:r>
                                </m:num>
                                <m:den>
                                  <m:r>
                                    <a:rPr lang="en-IE" sz="2400" i="1">
                                      <a:latin typeface="Cambria Math" panose="02040503050406030204" pitchFamily="18" charset="0"/>
                                    </a:rPr>
                                    <m:t>𝐻𝑎𝑙𝑓𝑊𝑖𝑑𝑡h</m:t>
                                  </m:r>
                                </m:den>
                              </m:f>
                            </m:e>
                          </m:d>
                        </m:e>
                        <m:sup>
                          <m:r>
                            <a:rPr lang="en-IE" sz="2400" i="1">
                              <a:latin typeface="Cambria Math" panose="02040503050406030204" pitchFamily="18" charset="0"/>
                            </a:rPr>
                            <m:t>2</m:t>
                          </m:r>
                        </m:sup>
                      </m:sSup>
                    </m:oMath>
                  </m:oMathPara>
                </a14:m>
                <a:endParaRPr lang="en-IE" sz="2400" dirty="0"/>
              </a:p>
            </p:txBody>
          </p:sp>
        </mc:Choice>
        <mc:Fallback xmlns="">
          <p:sp>
            <p:nvSpPr>
              <p:cNvPr id="4" name="TextBox 3">
                <a:extLst>
                  <a:ext uri="{FF2B5EF4-FFF2-40B4-BE49-F238E27FC236}">
                    <a16:creationId xmlns:a16="http://schemas.microsoft.com/office/drawing/2014/main" id="{4EA266E1-DA8B-4EA1-B75A-5F93B35F9249}"/>
                  </a:ext>
                </a:extLst>
              </p:cNvPr>
              <p:cNvSpPr txBox="1">
                <a:spLocks noRot="1" noChangeAspect="1" noMove="1" noResize="1" noEditPoints="1" noAdjustHandles="1" noChangeArrowheads="1" noChangeShapeType="1" noTextEdit="1"/>
              </p:cNvSpPr>
              <p:nvPr/>
            </p:nvSpPr>
            <p:spPr>
              <a:xfrm>
                <a:off x="7525176" y="1650113"/>
                <a:ext cx="2743508" cy="902811"/>
              </a:xfrm>
              <a:prstGeom prst="rect">
                <a:avLst/>
              </a:prstGeom>
              <a:blipFill>
                <a:blip r:embed="rId3"/>
                <a:stretch>
                  <a:fillRect/>
                </a:stretch>
              </a:blipFill>
            </p:spPr>
            <p:txBody>
              <a:bodyPr/>
              <a:lstStyle/>
              <a:p>
                <a:r>
                  <a:rPr lang="en-IE">
                    <a:noFill/>
                  </a:rPr>
                  <a:t> </a:t>
                </a:r>
              </a:p>
            </p:txBody>
          </p:sp>
        </mc:Fallback>
      </mc:AlternateContent>
      <p:sp>
        <p:nvSpPr>
          <p:cNvPr id="5" name="TextBox 4">
            <a:extLst>
              <a:ext uri="{FF2B5EF4-FFF2-40B4-BE49-F238E27FC236}">
                <a16:creationId xmlns:a16="http://schemas.microsoft.com/office/drawing/2014/main" id="{337FB3DE-EE65-4C66-B707-3F1CAC1F9EEB}"/>
              </a:ext>
            </a:extLst>
          </p:cNvPr>
          <p:cNvSpPr txBox="1"/>
          <p:nvPr/>
        </p:nvSpPr>
        <p:spPr>
          <a:xfrm>
            <a:off x="10573893" y="4397653"/>
            <a:ext cx="2760036" cy="276999"/>
          </a:xfrm>
          <a:prstGeom prst="rect">
            <a:avLst/>
          </a:prstGeom>
          <a:noFill/>
        </p:spPr>
        <p:txBody>
          <a:bodyPr wrap="square" rtlCol="0">
            <a:spAutoFit/>
          </a:bodyPr>
          <a:lstStyle/>
          <a:p>
            <a:r>
              <a:rPr lang="en-IE" sz="1200" dirty="0"/>
              <a:t>Source: IARC (1999)</a:t>
            </a:r>
          </a:p>
        </p:txBody>
      </p:sp>
      <p:pic>
        <p:nvPicPr>
          <p:cNvPr id="6" name="Picture 5">
            <a:extLst>
              <a:ext uri="{FF2B5EF4-FFF2-40B4-BE49-F238E27FC236}">
                <a16:creationId xmlns:a16="http://schemas.microsoft.com/office/drawing/2014/main" id="{AAFBD8B3-3CF0-4203-BA9F-CC67B3709905}"/>
              </a:ext>
            </a:extLst>
          </p:cNvPr>
          <p:cNvPicPr>
            <a:picLocks noChangeAspect="1"/>
          </p:cNvPicPr>
          <p:nvPr/>
        </p:nvPicPr>
        <p:blipFill>
          <a:blip r:embed="rId4"/>
          <a:stretch>
            <a:fillRect/>
          </a:stretch>
        </p:blipFill>
        <p:spPr>
          <a:xfrm>
            <a:off x="7690982" y="4674652"/>
            <a:ext cx="2577702" cy="1788797"/>
          </a:xfrm>
          <a:prstGeom prst="rect">
            <a:avLst/>
          </a:prstGeom>
        </p:spPr>
      </p:pic>
      <p:pic>
        <p:nvPicPr>
          <p:cNvPr id="7" name="Picture 6">
            <a:extLst>
              <a:ext uri="{FF2B5EF4-FFF2-40B4-BE49-F238E27FC236}">
                <a16:creationId xmlns:a16="http://schemas.microsoft.com/office/drawing/2014/main" id="{09AF72D2-17F9-4618-A29C-DD4E0631FF26}"/>
              </a:ext>
            </a:extLst>
          </p:cNvPr>
          <p:cNvPicPr>
            <a:picLocks noChangeAspect="1"/>
          </p:cNvPicPr>
          <p:nvPr/>
        </p:nvPicPr>
        <p:blipFill>
          <a:blip r:embed="rId5"/>
          <a:stretch>
            <a:fillRect/>
          </a:stretch>
        </p:blipFill>
        <p:spPr>
          <a:xfrm>
            <a:off x="7318130" y="2703421"/>
            <a:ext cx="3255763" cy="1986567"/>
          </a:xfrm>
          <a:prstGeom prst="rect">
            <a:avLst/>
          </a:prstGeom>
        </p:spPr>
      </p:pic>
    </p:spTree>
    <p:extLst>
      <p:ext uri="{BB962C8B-B14F-4D97-AF65-F5344CB8AC3E}">
        <p14:creationId xmlns:p14="http://schemas.microsoft.com/office/powerpoint/2010/main" val="1493966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6FCAD12E-EE10-40D5-9BE5-E1007CE4623F}"/>
              </a:ext>
            </a:extLst>
          </p:cNvPr>
          <p:cNvSpPr>
            <a:spLocks noGrp="1"/>
          </p:cNvSpPr>
          <p:nvPr>
            <p:ph idx="1"/>
          </p:nvPr>
        </p:nvSpPr>
        <p:spPr>
          <a:xfrm>
            <a:off x="727980" y="1836361"/>
            <a:ext cx="5099390" cy="4023360"/>
          </a:xfrm>
        </p:spPr>
        <p:txBody>
          <a:bodyPr>
            <a:noAutofit/>
          </a:bodyPr>
          <a:lstStyle/>
          <a:p>
            <a:pPr>
              <a:lnSpc>
                <a:spcPct val="110000"/>
              </a:lnSpc>
            </a:pPr>
            <a:r>
              <a:rPr lang="en-IE" sz="2800" dirty="0"/>
              <a:t>“It was estimated that 10 subjects per treatment group would provide a 95% confidence interval half-width of 1.5 mg/kg per min for the difference in glucose disposal rates between treatment groups (assuming a standard deviation of 1.7 mg/kg per min)”</a:t>
            </a:r>
          </a:p>
        </p:txBody>
      </p:sp>
      <p:graphicFrame>
        <p:nvGraphicFramePr>
          <p:cNvPr id="8" name="Content Placeholder 2"/>
          <p:cNvGraphicFramePr>
            <a:graphicFrameLocks/>
          </p:cNvGraphicFramePr>
          <p:nvPr>
            <p:extLst>
              <p:ext uri="{D42A27DB-BD31-4B8C-83A1-F6EECF244321}">
                <p14:modId xmlns:p14="http://schemas.microsoft.com/office/powerpoint/2010/main" val="990407169"/>
              </p:ext>
            </p:extLst>
          </p:nvPr>
        </p:nvGraphicFramePr>
        <p:xfrm>
          <a:off x="6481734" y="2192426"/>
          <a:ext cx="5331125" cy="1828800"/>
        </p:xfrm>
        <a:graphic>
          <a:graphicData uri="http://schemas.openxmlformats.org/drawingml/2006/table">
            <a:tbl>
              <a:tblPr firstRow="1" bandRow="1">
                <a:tableStyleId>{8EC20E35-A176-4012-BC5E-935CFFF8708E}</a:tableStyleId>
              </a:tblPr>
              <a:tblGrid>
                <a:gridCol w="3261145">
                  <a:extLst>
                    <a:ext uri="{9D8B030D-6E8A-4147-A177-3AD203B41FA5}">
                      <a16:colId xmlns:a16="http://schemas.microsoft.com/office/drawing/2014/main" val="20000"/>
                    </a:ext>
                  </a:extLst>
                </a:gridCol>
                <a:gridCol w="2069980">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pPr algn="l"/>
                      <a:r>
                        <a:rPr lang="en-IE" dirty="0"/>
                        <a:t>Confidence Level (1-</a:t>
                      </a:r>
                      <a:r>
                        <a:rPr lang="el-GR" dirty="0"/>
                        <a:t>α</a:t>
                      </a:r>
                      <a:r>
                        <a:rPr lang="en-IE"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pPr algn="l"/>
                      <a:r>
                        <a:rPr lang="en-IE" dirty="0"/>
                        <a:t>1 or 2-Sided?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algn="l"/>
                      <a:r>
                        <a:rPr lang="en-IE" dirty="0"/>
                        <a:t>Standard</a:t>
                      </a:r>
                      <a:r>
                        <a:rPr lang="en-IE" baseline="0" dirty="0"/>
                        <a:t> Deviation (</a:t>
                      </a:r>
                      <a:r>
                        <a:rPr lang="el-GR" baseline="0" dirty="0">
                          <a:latin typeface="Calibri"/>
                        </a:rPr>
                        <a:t>σ</a:t>
                      </a:r>
                      <a:r>
                        <a:rPr lang="en-IE" baseline="0" dirty="0">
                          <a:latin typeface="Calibri"/>
                        </a:rPr>
                        <a:t>)</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pPr algn="l"/>
                      <a:r>
                        <a:rPr lang="en-IE" dirty="0"/>
                        <a:t>C.I.</a:t>
                      </a:r>
                      <a:r>
                        <a:rPr lang="en-IE" baseline="0" dirty="0"/>
                        <a:t> Half-Width</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32D6EF83-7F8A-4506-9EA8-5A42C5C185C5}"/>
              </a:ext>
            </a:extLst>
          </p:cNvPr>
          <p:cNvGrpSpPr/>
          <p:nvPr/>
        </p:nvGrpSpPr>
        <p:grpSpPr>
          <a:xfrm>
            <a:off x="-31865" y="0"/>
            <a:ext cx="2317865" cy="1819275"/>
            <a:chOff x="-31865" y="0"/>
            <a:chExt cx="2317865" cy="1819275"/>
          </a:xfrm>
        </p:grpSpPr>
        <p:sp>
          <p:nvSpPr>
            <p:cNvPr id="11" name="Diagonal Stripe 10">
              <a:extLst>
                <a:ext uri="{FF2B5EF4-FFF2-40B4-BE49-F238E27FC236}">
                  <a16:creationId xmlns:a16="http://schemas.microsoft.com/office/drawing/2014/main" id="{C8F3F30F-1448-4327-BAF8-8B291078C96D}"/>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 name="Content Placeholder 1">
              <a:extLst>
                <a:ext uri="{FF2B5EF4-FFF2-40B4-BE49-F238E27FC236}">
                  <a16:creationId xmlns:a16="http://schemas.microsoft.com/office/drawing/2014/main" id="{88358CF0-0C58-4C0D-86F1-8D0EAECC9890}"/>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1</a:t>
              </a:r>
            </a:p>
          </p:txBody>
        </p:sp>
      </p:grpSp>
      <p:sp>
        <p:nvSpPr>
          <p:cNvPr id="13" name="TextBox 12">
            <a:extLst>
              <a:ext uri="{FF2B5EF4-FFF2-40B4-BE49-F238E27FC236}">
                <a16:creationId xmlns:a16="http://schemas.microsoft.com/office/drawing/2014/main" id="{AE37FDFB-F2A5-48AC-878E-859AADD3DE15}"/>
              </a:ext>
            </a:extLst>
          </p:cNvPr>
          <p:cNvSpPr txBox="1"/>
          <p:nvPr/>
        </p:nvSpPr>
        <p:spPr>
          <a:xfrm>
            <a:off x="9147297" y="5808274"/>
            <a:ext cx="2760036" cy="276999"/>
          </a:xfrm>
          <a:prstGeom prst="rect">
            <a:avLst/>
          </a:prstGeom>
          <a:noFill/>
        </p:spPr>
        <p:txBody>
          <a:bodyPr wrap="square" rtlCol="0">
            <a:spAutoFit/>
          </a:bodyPr>
          <a:lstStyle/>
          <a:p>
            <a:r>
              <a:rPr lang="en-IE" sz="1200" dirty="0"/>
              <a:t>Source: Diabetic Medicine, Wiley, 2004</a:t>
            </a:r>
          </a:p>
        </p:txBody>
      </p:sp>
      <p:pic>
        <p:nvPicPr>
          <p:cNvPr id="14" name="Picture 13">
            <a:extLst>
              <a:ext uri="{FF2B5EF4-FFF2-40B4-BE49-F238E27FC236}">
                <a16:creationId xmlns:a16="http://schemas.microsoft.com/office/drawing/2014/main" id="{0F9733BF-8A85-498F-9FD7-870AF6D28B3D}"/>
              </a:ext>
            </a:extLst>
          </p:cNvPr>
          <p:cNvPicPr>
            <a:picLocks noChangeAspect="1"/>
          </p:cNvPicPr>
          <p:nvPr/>
        </p:nvPicPr>
        <p:blipFill>
          <a:blip r:embed="rId2"/>
          <a:stretch>
            <a:fillRect/>
          </a:stretch>
        </p:blipFill>
        <p:spPr>
          <a:xfrm>
            <a:off x="6309087" y="4376410"/>
            <a:ext cx="5676420" cy="1505519"/>
          </a:xfrm>
          <a:prstGeom prst="rect">
            <a:avLst/>
          </a:prstGeom>
        </p:spPr>
      </p:pic>
    </p:spTree>
    <p:extLst>
      <p:ext uri="{BB962C8B-B14F-4D97-AF65-F5344CB8AC3E}">
        <p14:creationId xmlns:p14="http://schemas.microsoft.com/office/powerpoint/2010/main" val="297021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6FCAD12E-EE10-40D5-9BE5-E1007CE4623F}"/>
              </a:ext>
            </a:extLst>
          </p:cNvPr>
          <p:cNvSpPr>
            <a:spLocks noGrp="1"/>
          </p:cNvSpPr>
          <p:nvPr>
            <p:ph idx="1"/>
          </p:nvPr>
        </p:nvSpPr>
        <p:spPr>
          <a:xfrm>
            <a:off x="660868" y="1534357"/>
            <a:ext cx="5099390" cy="4023360"/>
          </a:xfrm>
        </p:spPr>
        <p:txBody>
          <a:bodyPr>
            <a:noAutofit/>
          </a:bodyPr>
          <a:lstStyle/>
          <a:p>
            <a:pPr>
              <a:lnSpc>
                <a:spcPct val="110000"/>
              </a:lnSpc>
            </a:pPr>
            <a:r>
              <a:rPr lang="en-IE" sz="2800" dirty="0"/>
              <a:t>“Initial </a:t>
            </a:r>
            <a:r>
              <a:rPr lang="en-IE" sz="2800" dirty="0" err="1"/>
              <a:t>enrollment</a:t>
            </a:r>
            <a:r>
              <a:rPr lang="en-IE" sz="2800" dirty="0"/>
              <a:t> was planned for 48 patients, with 24 EGFR(+) and 24 EGFR(−) cases. With a total sample size of 24 patients, the 95% confidence interval for the response rate would have a half width no greater than ±20%. The actual half width was dependent on observed response rate.”</a:t>
            </a:r>
          </a:p>
          <a:p>
            <a:pPr>
              <a:lnSpc>
                <a:spcPct val="110000"/>
              </a:lnSpc>
            </a:pPr>
            <a:endParaRPr lang="en-IE" sz="2800" dirty="0"/>
          </a:p>
        </p:txBody>
      </p:sp>
      <p:graphicFrame>
        <p:nvGraphicFramePr>
          <p:cNvPr id="8" name="Content Placeholder 2"/>
          <p:cNvGraphicFramePr>
            <a:graphicFrameLocks/>
          </p:cNvGraphicFramePr>
          <p:nvPr>
            <p:extLst>
              <p:ext uri="{D42A27DB-BD31-4B8C-83A1-F6EECF244321}">
                <p14:modId xmlns:p14="http://schemas.microsoft.com/office/powerpoint/2010/main" val="2253528564"/>
              </p:ext>
            </p:extLst>
          </p:nvPr>
        </p:nvGraphicFramePr>
        <p:xfrm>
          <a:off x="6414622" y="1890422"/>
          <a:ext cx="5331125" cy="2194560"/>
        </p:xfrm>
        <a:graphic>
          <a:graphicData uri="http://schemas.openxmlformats.org/drawingml/2006/table">
            <a:tbl>
              <a:tblPr firstRow="1" bandRow="1">
                <a:tableStyleId>{8EC20E35-A176-4012-BC5E-935CFFF8708E}</a:tableStyleId>
              </a:tblPr>
              <a:tblGrid>
                <a:gridCol w="3261145">
                  <a:extLst>
                    <a:ext uri="{9D8B030D-6E8A-4147-A177-3AD203B41FA5}">
                      <a16:colId xmlns:a16="http://schemas.microsoft.com/office/drawing/2014/main" val="20000"/>
                    </a:ext>
                  </a:extLst>
                </a:gridCol>
                <a:gridCol w="2069980">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pPr algn="l"/>
                      <a:r>
                        <a:rPr lang="en-IE" dirty="0"/>
                        <a:t>Confidence Level (1-</a:t>
                      </a:r>
                      <a:r>
                        <a:rPr lang="el-GR" dirty="0"/>
                        <a:t>α</a:t>
                      </a:r>
                      <a:r>
                        <a:rPr lang="en-IE"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pPr algn="l"/>
                      <a:r>
                        <a:rPr lang="en-IE" dirty="0"/>
                        <a:t>1 or 2-Sided?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algn="l"/>
                      <a:r>
                        <a:rPr lang="en-IE" dirty="0"/>
                        <a:t>Standard</a:t>
                      </a:r>
                      <a:r>
                        <a:rPr lang="en-IE" baseline="0" dirty="0"/>
                        <a:t> Proportion (</a:t>
                      </a:r>
                      <a:r>
                        <a:rPr lang="el-GR" baseline="0" dirty="0">
                          <a:latin typeface="Calibri"/>
                        </a:rPr>
                        <a:t>π</a:t>
                      </a:r>
                      <a:r>
                        <a:rPr lang="en-IE" baseline="0" dirty="0">
                          <a:latin typeface="Calibri"/>
                        </a:rPr>
                        <a:t>)</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dirty="0"/>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pPr algn="l"/>
                      <a:r>
                        <a:rPr lang="en-IE" dirty="0"/>
                        <a:t>C.I.</a:t>
                      </a:r>
                      <a:r>
                        <a:rPr lang="en-IE" baseline="0" dirty="0"/>
                        <a:t> Half-Width</a:t>
                      </a:r>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dirty="0"/>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pPr algn="l"/>
                      <a:r>
                        <a:rPr lang="en-IE" dirty="0"/>
                        <a:t>Sample 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21811265"/>
                  </a:ext>
                </a:extLst>
              </a:tr>
            </a:tbl>
          </a:graphicData>
        </a:graphic>
      </p:graphicFrame>
      <p:grpSp>
        <p:nvGrpSpPr>
          <p:cNvPr id="10" name="Group 9">
            <a:extLst>
              <a:ext uri="{FF2B5EF4-FFF2-40B4-BE49-F238E27FC236}">
                <a16:creationId xmlns:a16="http://schemas.microsoft.com/office/drawing/2014/main" id="{32D6EF83-7F8A-4506-9EA8-5A42C5C185C5}"/>
              </a:ext>
            </a:extLst>
          </p:cNvPr>
          <p:cNvGrpSpPr/>
          <p:nvPr/>
        </p:nvGrpSpPr>
        <p:grpSpPr>
          <a:xfrm>
            <a:off x="-31865" y="0"/>
            <a:ext cx="2317865" cy="1819275"/>
            <a:chOff x="-31865" y="0"/>
            <a:chExt cx="2317865" cy="1819275"/>
          </a:xfrm>
        </p:grpSpPr>
        <p:sp>
          <p:nvSpPr>
            <p:cNvPr id="11" name="Diagonal Stripe 10">
              <a:extLst>
                <a:ext uri="{FF2B5EF4-FFF2-40B4-BE49-F238E27FC236}">
                  <a16:creationId xmlns:a16="http://schemas.microsoft.com/office/drawing/2014/main" id="{C8F3F30F-1448-4327-BAF8-8B291078C96D}"/>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 name="Content Placeholder 1">
              <a:extLst>
                <a:ext uri="{FF2B5EF4-FFF2-40B4-BE49-F238E27FC236}">
                  <a16:creationId xmlns:a16="http://schemas.microsoft.com/office/drawing/2014/main" id="{88358CF0-0C58-4C0D-86F1-8D0EAECC9890}"/>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2</a:t>
              </a:r>
            </a:p>
          </p:txBody>
        </p:sp>
      </p:grpSp>
      <p:sp>
        <p:nvSpPr>
          <p:cNvPr id="15" name="TextBox 14">
            <a:extLst>
              <a:ext uri="{FF2B5EF4-FFF2-40B4-BE49-F238E27FC236}">
                <a16:creationId xmlns:a16="http://schemas.microsoft.com/office/drawing/2014/main" id="{CF9A2BF1-EE1B-4ABA-BFAF-29D9A41C1036}"/>
              </a:ext>
            </a:extLst>
          </p:cNvPr>
          <p:cNvSpPr txBox="1"/>
          <p:nvPr/>
        </p:nvSpPr>
        <p:spPr>
          <a:xfrm>
            <a:off x="8665137" y="5859557"/>
            <a:ext cx="3321130" cy="276999"/>
          </a:xfrm>
          <a:prstGeom prst="rect">
            <a:avLst/>
          </a:prstGeom>
          <a:noFill/>
        </p:spPr>
        <p:txBody>
          <a:bodyPr wrap="square" rtlCol="0">
            <a:spAutoFit/>
          </a:bodyPr>
          <a:lstStyle/>
          <a:p>
            <a:r>
              <a:rPr lang="en-IE" sz="1200" dirty="0"/>
              <a:t>Source: Annals of Oncology, Medscape, 2012</a:t>
            </a:r>
          </a:p>
        </p:txBody>
      </p:sp>
      <p:pic>
        <p:nvPicPr>
          <p:cNvPr id="16" name="Picture 15">
            <a:extLst>
              <a:ext uri="{FF2B5EF4-FFF2-40B4-BE49-F238E27FC236}">
                <a16:creationId xmlns:a16="http://schemas.microsoft.com/office/drawing/2014/main" id="{4BFDEB8B-7D99-4EC0-ACA7-11B61F9E0906}"/>
              </a:ext>
            </a:extLst>
          </p:cNvPr>
          <p:cNvPicPr>
            <a:picLocks noChangeAspect="1"/>
          </p:cNvPicPr>
          <p:nvPr/>
        </p:nvPicPr>
        <p:blipFill>
          <a:blip r:embed="rId2"/>
          <a:stretch>
            <a:fillRect/>
          </a:stretch>
        </p:blipFill>
        <p:spPr>
          <a:xfrm>
            <a:off x="6596458" y="4298818"/>
            <a:ext cx="5009228" cy="1560739"/>
          </a:xfrm>
          <a:prstGeom prst="rect">
            <a:avLst/>
          </a:prstGeom>
        </p:spPr>
      </p:pic>
    </p:spTree>
    <p:extLst>
      <p:ext uri="{BB962C8B-B14F-4D97-AF65-F5344CB8AC3E}">
        <p14:creationId xmlns:p14="http://schemas.microsoft.com/office/powerpoint/2010/main" val="2860780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5478C-DE5C-483A-A17A-5F005FD9DF41}"/>
              </a:ext>
            </a:extLst>
          </p:cNvPr>
          <p:cNvSpPr>
            <a:spLocks noGrp="1"/>
          </p:cNvSpPr>
          <p:nvPr>
            <p:ph type="title"/>
          </p:nvPr>
        </p:nvSpPr>
        <p:spPr>
          <a:xfrm>
            <a:off x="457200" y="0"/>
            <a:ext cx="9126415" cy="1499616"/>
          </a:xfrm>
        </p:spPr>
        <p:txBody>
          <a:bodyPr/>
          <a:lstStyle/>
          <a:p>
            <a:r>
              <a:rPr lang="en-IE" dirty="0"/>
              <a:t>Other Frequentist Intervals</a:t>
            </a:r>
          </a:p>
        </p:txBody>
      </p:sp>
      <p:sp>
        <p:nvSpPr>
          <p:cNvPr id="3" name="Content Placeholder 2">
            <a:extLst>
              <a:ext uri="{FF2B5EF4-FFF2-40B4-BE49-F238E27FC236}">
                <a16:creationId xmlns:a16="http://schemas.microsoft.com/office/drawing/2014/main" id="{F6A80163-DAC5-46CA-BA95-AD5191052F93}"/>
              </a:ext>
            </a:extLst>
          </p:cNvPr>
          <p:cNvSpPr>
            <a:spLocks noGrp="1"/>
          </p:cNvSpPr>
          <p:nvPr>
            <p:ph idx="1"/>
          </p:nvPr>
        </p:nvSpPr>
        <p:spPr>
          <a:xfrm>
            <a:off x="745852" y="1795389"/>
            <a:ext cx="9720073" cy="4023360"/>
          </a:xfrm>
        </p:spPr>
        <p:txBody>
          <a:bodyPr>
            <a:normAutofit fontScale="92500" lnSpcReduction="20000"/>
          </a:bodyPr>
          <a:lstStyle/>
          <a:p>
            <a:r>
              <a:rPr lang="en-US" sz="3200" dirty="0">
                <a:solidFill>
                  <a:srgbClr val="000000"/>
                </a:solidFill>
              </a:rPr>
              <a:t>Other intervals target things beside a parameter value</a:t>
            </a:r>
          </a:p>
          <a:p>
            <a:r>
              <a:rPr lang="en-US" sz="3200" dirty="0">
                <a:solidFill>
                  <a:srgbClr val="000000"/>
                </a:solidFill>
              </a:rPr>
              <a:t>Prediction Intervals – Interval to contain a future sample subject/parameter with a given probability</a:t>
            </a:r>
          </a:p>
          <a:p>
            <a:pPr lvl="1"/>
            <a:r>
              <a:rPr lang="en-US" sz="2800" dirty="0">
                <a:solidFill>
                  <a:srgbClr val="000000"/>
                </a:solidFill>
              </a:rPr>
              <a:t>Classic case is interval for a single future observation</a:t>
            </a:r>
          </a:p>
          <a:p>
            <a:pPr lvl="1"/>
            <a:r>
              <a:rPr lang="en-US" sz="2800" dirty="0">
                <a:solidFill>
                  <a:srgbClr val="000000"/>
                </a:solidFill>
              </a:rPr>
              <a:t>SSD focus on relative width to limiting interval (expected or corrected)</a:t>
            </a:r>
          </a:p>
          <a:p>
            <a:r>
              <a:rPr lang="en-US" sz="3200" dirty="0">
                <a:solidFill>
                  <a:srgbClr val="000000"/>
                </a:solidFill>
              </a:rPr>
              <a:t>Tolerance Intervals – Interval to contain a given proportion of the sampled population with a given probability</a:t>
            </a:r>
          </a:p>
          <a:p>
            <a:pPr lvl="1"/>
            <a:r>
              <a:rPr lang="en-IE" sz="2800" dirty="0">
                <a:solidFill>
                  <a:srgbClr val="000000"/>
                </a:solidFill>
              </a:rPr>
              <a:t>Emphasises “population” coverage and error rate for interval</a:t>
            </a:r>
          </a:p>
          <a:p>
            <a:pPr lvl="1"/>
            <a:r>
              <a:rPr lang="en-IE" sz="2800" dirty="0">
                <a:solidFill>
                  <a:srgbClr val="000000"/>
                </a:solidFill>
              </a:rPr>
              <a:t>SSD focus on calculation of tolerance factor for given distribution</a:t>
            </a:r>
          </a:p>
          <a:p>
            <a:pPr lvl="1"/>
            <a:endParaRPr lang="en-US" sz="2800" dirty="0">
              <a:solidFill>
                <a:srgbClr val="000000"/>
              </a:solidFill>
            </a:endParaRPr>
          </a:p>
        </p:txBody>
      </p:sp>
    </p:spTree>
    <p:extLst>
      <p:ext uri="{BB962C8B-B14F-4D97-AF65-F5344CB8AC3E}">
        <p14:creationId xmlns:p14="http://schemas.microsoft.com/office/powerpoint/2010/main" val="539615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p:cNvGraphicFramePr>
            <a:graphicFrameLocks/>
          </p:cNvGraphicFramePr>
          <p:nvPr/>
        </p:nvGraphicFramePr>
        <p:xfrm>
          <a:off x="624199" y="2072136"/>
          <a:ext cx="5331125" cy="2346960"/>
        </p:xfrm>
        <a:graphic>
          <a:graphicData uri="http://schemas.openxmlformats.org/drawingml/2006/table">
            <a:tbl>
              <a:tblPr firstRow="1" bandRow="1">
                <a:tableStyleId>{8EC20E35-A176-4012-BC5E-935CFFF8708E}</a:tableStyleId>
              </a:tblPr>
              <a:tblGrid>
                <a:gridCol w="4217074">
                  <a:extLst>
                    <a:ext uri="{9D8B030D-6E8A-4147-A177-3AD203B41FA5}">
                      <a16:colId xmlns:a16="http://schemas.microsoft.com/office/drawing/2014/main" val="20000"/>
                    </a:ext>
                  </a:extLst>
                </a:gridCol>
                <a:gridCol w="1114051">
                  <a:extLst>
                    <a:ext uri="{9D8B030D-6E8A-4147-A177-3AD203B41FA5}">
                      <a16:colId xmlns:a16="http://schemas.microsoft.com/office/drawing/2014/main" val="20001"/>
                    </a:ext>
                  </a:extLst>
                </a:gridCol>
              </a:tblGrid>
              <a:tr h="0">
                <a:tc>
                  <a:txBody>
                    <a:bodyPr/>
                    <a:lstStyle/>
                    <a:p>
                      <a:r>
                        <a:rPr lang="en-IE" dirty="0"/>
                        <a:t>Tolerance Interval Exponential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Confidence Level (Lower)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Proportion Covered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Exceedance Margin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123597">
                <a:tc>
                  <a:txBody>
                    <a:bodyPr/>
                    <a:lstStyle/>
                    <a:p>
                      <a:r>
                        <a:rPr lang="en-IE" sz="2000" dirty="0"/>
                        <a:t>Exceedance Probability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dirty="0"/>
                        <a:t>Sample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bl>
          </a:graphicData>
        </a:graphic>
      </p:graphicFrame>
      <p:graphicFrame>
        <p:nvGraphicFramePr>
          <p:cNvPr id="9" name="Content Placeholder 2">
            <a:extLst>
              <a:ext uri="{FF2B5EF4-FFF2-40B4-BE49-F238E27FC236}">
                <a16:creationId xmlns:a16="http://schemas.microsoft.com/office/drawing/2014/main" id="{678DC6AF-E50F-48F8-9EA1-0AA791018822}"/>
              </a:ext>
            </a:extLst>
          </p:cNvPr>
          <p:cNvGraphicFramePr>
            <a:graphicFrameLocks/>
          </p:cNvGraphicFramePr>
          <p:nvPr>
            <p:extLst>
              <p:ext uri="{D42A27DB-BD31-4B8C-83A1-F6EECF244321}">
                <p14:modId xmlns:p14="http://schemas.microsoft.com/office/powerpoint/2010/main" val="3406798761"/>
              </p:ext>
            </p:extLst>
          </p:nvPr>
        </p:nvGraphicFramePr>
        <p:xfrm>
          <a:off x="6236676" y="2072136"/>
          <a:ext cx="5331125" cy="1950720"/>
        </p:xfrm>
        <a:graphic>
          <a:graphicData uri="http://schemas.openxmlformats.org/drawingml/2006/table">
            <a:tbl>
              <a:tblPr firstRow="1" bandRow="1">
                <a:tableStyleId>{8EC20E35-A176-4012-BC5E-935CFFF8708E}</a:tableStyleId>
              </a:tblPr>
              <a:tblGrid>
                <a:gridCol w="4217074">
                  <a:extLst>
                    <a:ext uri="{9D8B030D-6E8A-4147-A177-3AD203B41FA5}">
                      <a16:colId xmlns:a16="http://schemas.microsoft.com/office/drawing/2014/main" val="20000"/>
                    </a:ext>
                  </a:extLst>
                </a:gridCol>
                <a:gridCol w="1114051">
                  <a:extLst>
                    <a:ext uri="{9D8B030D-6E8A-4147-A177-3AD203B41FA5}">
                      <a16:colId xmlns:a16="http://schemas.microsoft.com/office/drawing/2014/main" val="20001"/>
                    </a:ext>
                  </a:extLst>
                </a:gridCol>
              </a:tblGrid>
              <a:tr h="0">
                <a:tc>
                  <a:txBody>
                    <a:bodyPr/>
                    <a:lstStyle/>
                    <a:p>
                      <a:r>
                        <a:rPr lang="en-IE" dirty="0"/>
                        <a:t>Prediction Interval Single Observation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t>Confidence Level </a:t>
                      </a:r>
                      <a:r>
                        <a:rPr lang="en-IE" sz="2000" baseline="0" dirty="0"/>
                        <a:t>(Two-Sided)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Relative Width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1.177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Future Observation(s)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Sample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p:pic>
        <p:nvPicPr>
          <p:cNvPr id="6" name="Picture 5">
            <a:extLst>
              <a:ext uri="{FF2B5EF4-FFF2-40B4-BE49-F238E27FC236}">
                <a16:creationId xmlns:a16="http://schemas.microsoft.com/office/drawing/2014/main" id="{3AFF4DA0-2051-4E9F-AB84-F37557FF4F21}"/>
              </a:ext>
            </a:extLst>
          </p:cNvPr>
          <p:cNvPicPr>
            <a:picLocks noChangeAspect="1"/>
          </p:cNvPicPr>
          <p:nvPr/>
        </p:nvPicPr>
        <p:blipFill>
          <a:blip r:embed="rId2"/>
          <a:stretch>
            <a:fillRect/>
          </a:stretch>
        </p:blipFill>
        <p:spPr>
          <a:xfrm>
            <a:off x="6826972" y="4560944"/>
            <a:ext cx="4355742" cy="1610752"/>
          </a:xfrm>
          <a:prstGeom prst="rect">
            <a:avLst/>
          </a:prstGeom>
        </p:spPr>
      </p:pic>
      <p:pic>
        <p:nvPicPr>
          <p:cNvPr id="10" name="Picture 9">
            <a:extLst>
              <a:ext uri="{FF2B5EF4-FFF2-40B4-BE49-F238E27FC236}">
                <a16:creationId xmlns:a16="http://schemas.microsoft.com/office/drawing/2014/main" id="{425A90CF-71D5-46B7-8AE3-34A469D808EB}"/>
              </a:ext>
            </a:extLst>
          </p:cNvPr>
          <p:cNvPicPr>
            <a:picLocks noChangeAspect="1"/>
          </p:cNvPicPr>
          <p:nvPr/>
        </p:nvPicPr>
        <p:blipFill>
          <a:blip r:embed="rId3"/>
          <a:stretch>
            <a:fillRect/>
          </a:stretch>
        </p:blipFill>
        <p:spPr>
          <a:xfrm>
            <a:off x="2461086" y="4847721"/>
            <a:ext cx="1657350" cy="1323975"/>
          </a:xfrm>
          <a:prstGeom prst="rect">
            <a:avLst/>
          </a:prstGeom>
        </p:spPr>
      </p:pic>
      <p:grpSp>
        <p:nvGrpSpPr>
          <p:cNvPr id="7" name="Group 6">
            <a:extLst>
              <a:ext uri="{FF2B5EF4-FFF2-40B4-BE49-F238E27FC236}">
                <a16:creationId xmlns:a16="http://schemas.microsoft.com/office/drawing/2014/main" id="{51F7EB91-8E4D-4802-93CA-A2509F35655C}"/>
              </a:ext>
            </a:extLst>
          </p:cNvPr>
          <p:cNvGrpSpPr/>
          <p:nvPr/>
        </p:nvGrpSpPr>
        <p:grpSpPr>
          <a:xfrm>
            <a:off x="-31865" y="0"/>
            <a:ext cx="2317865" cy="1819275"/>
            <a:chOff x="-31865" y="0"/>
            <a:chExt cx="2317865" cy="1819275"/>
          </a:xfrm>
        </p:grpSpPr>
        <p:sp>
          <p:nvSpPr>
            <p:cNvPr id="11" name="Diagonal Stripe 10">
              <a:extLst>
                <a:ext uri="{FF2B5EF4-FFF2-40B4-BE49-F238E27FC236}">
                  <a16:creationId xmlns:a16="http://schemas.microsoft.com/office/drawing/2014/main" id="{4B2632BF-EAF5-4D8E-B480-B7CCA63A1E66}"/>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 name="Content Placeholder 1">
              <a:extLst>
                <a:ext uri="{FF2B5EF4-FFF2-40B4-BE49-F238E27FC236}">
                  <a16:creationId xmlns:a16="http://schemas.microsoft.com/office/drawing/2014/main" id="{28C3A6C9-ADE5-4EB4-B10F-E5C39BDC01D5}"/>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a:t>
              </a:r>
              <a:r>
                <a:rPr lang="en-IE" sz="2400" b="1" dirty="0">
                  <a:solidFill>
                    <a:prstClr val="white"/>
                  </a:solidFill>
                  <a:latin typeface="Tw Cen MT" panose="020B0602020104020603"/>
                </a:rPr>
                <a:t>3</a:t>
              </a:r>
              <a:endPar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343406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EFD2-C900-45E2-B24E-F80A2A7A38BD}"/>
              </a:ext>
            </a:extLst>
          </p:cNvPr>
          <p:cNvSpPr>
            <a:spLocks noGrp="1"/>
          </p:cNvSpPr>
          <p:nvPr>
            <p:ph type="title"/>
          </p:nvPr>
        </p:nvSpPr>
        <p:spPr>
          <a:xfrm>
            <a:off x="2081719" y="3254985"/>
            <a:ext cx="2714019" cy="821495"/>
          </a:xfrm>
        </p:spPr>
        <p:txBody>
          <a:bodyPr>
            <a:noAutofit/>
          </a:bodyPr>
          <a:lstStyle/>
          <a:p>
            <a:r>
              <a:rPr lang="en-GB" sz="6000" dirty="0"/>
              <a:t>Part 3</a:t>
            </a:r>
          </a:p>
        </p:txBody>
      </p:sp>
      <p:sp>
        <p:nvSpPr>
          <p:cNvPr id="9" name="Text Placeholder 2">
            <a:extLst>
              <a:ext uri="{FF2B5EF4-FFF2-40B4-BE49-F238E27FC236}">
                <a16:creationId xmlns:a16="http://schemas.microsoft.com/office/drawing/2014/main" id="{D03EB5D8-D85E-46D3-A754-1043AA2C989C}"/>
              </a:ext>
            </a:extLst>
          </p:cNvPr>
          <p:cNvSpPr>
            <a:spLocks noGrp="1"/>
          </p:cNvSpPr>
          <p:nvPr>
            <p:ph type="body" idx="1"/>
          </p:nvPr>
        </p:nvSpPr>
        <p:spPr>
          <a:xfrm>
            <a:off x="5155660" y="3425218"/>
            <a:ext cx="6482966" cy="1500187"/>
          </a:xfrm>
        </p:spPr>
        <p:txBody>
          <a:bodyPr>
            <a:normAutofit/>
          </a:bodyPr>
          <a:lstStyle/>
          <a:p>
            <a:r>
              <a:rPr lang="en-IE" sz="4000" dirty="0"/>
              <a:t>Bayesian Sample Size</a:t>
            </a:r>
            <a:endParaRPr lang="en-GB" dirty="0"/>
          </a:p>
        </p:txBody>
      </p:sp>
      <p:cxnSp>
        <p:nvCxnSpPr>
          <p:cNvPr id="10" name="Straight Connector 9">
            <a:extLst>
              <a:ext uri="{FF2B5EF4-FFF2-40B4-BE49-F238E27FC236}">
                <a16:creationId xmlns:a16="http://schemas.microsoft.com/office/drawing/2014/main" id="{AD43AEF0-B805-43A3-8435-A539D5692424}"/>
              </a:ext>
            </a:extLst>
          </p:cNvPr>
          <p:cNvCxnSpPr>
            <a:cxnSpLocks/>
          </p:cNvCxnSpPr>
          <p:nvPr/>
        </p:nvCxnSpPr>
        <p:spPr>
          <a:xfrm>
            <a:off x="4805466" y="3025302"/>
            <a:ext cx="0" cy="13521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7697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One Rounded and One Snipped 12">
            <a:extLst>
              <a:ext uri="{FF2B5EF4-FFF2-40B4-BE49-F238E27FC236}">
                <a16:creationId xmlns:a16="http://schemas.microsoft.com/office/drawing/2014/main" id="{BD3EA2D5-48FA-4E68-80B1-7364DE2E4D59}"/>
              </a:ext>
            </a:extLst>
          </p:cNvPr>
          <p:cNvSpPr/>
          <p:nvPr/>
        </p:nvSpPr>
        <p:spPr>
          <a:xfrm flipH="1">
            <a:off x="5979598" y="2073227"/>
            <a:ext cx="5098029" cy="4070555"/>
          </a:xfrm>
          <a:prstGeom prst="snipRoundRect">
            <a:avLst>
              <a:gd name="adj1" fmla="val 16667"/>
              <a:gd name="adj2"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Rectangle: Top Corners One Rounded and One Snipped 3">
            <a:extLst>
              <a:ext uri="{FF2B5EF4-FFF2-40B4-BE49-F238E27FC236}">
                <a16:creationId xmlns:a16="http://schemas.microsoft.com/office/drawing/2014/main" id="{9DED005B-BE99-4839-A767-0F7F02278C47}"/>
              </a:ext>
            </a:extLst>
          </p:cNvPr>
          <p:cNvSpPr/>
          <p:nvPr/>
        </p:nvSpPr>
        <p:spPr>
          <a:xfrm>
            <a:off x="385048" y="2073227"/>
            <a:ext cx="5152105" cy="4070555"/>
          </a:xfrm>
          <a:prstGeom prst="snipRoundRect">
            <a:avLst>
              <a:gd name="adj1" fmla="val 16667"/>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881764" y="-45870"/>
            <a:ext cx="9126415" cy="1499616"/>
          </a:xfrm>
        </p:spPr>
        <p:txBody>
          <a:bodyPr>
            <a:noAutofit/>
          </a:bodyPr>
          <a:lstStyle/>
          <a:p>
            <a:r>
              <a:rPr lang="en-IE" dirty="0"/>
              <a:t>Bayesian Sample Size Approaches</a:t>
            </a:r>
          </a:p>
        </p:txBody>
      </p:sp>
      <p:sp>
        <p:nvSpPr>
          <p:cNvPr id="5" name="Content Placeholder 2">
            <a:extLst>
              <a:ext uri="{FF2B5EF4-FFF2-40B4-BE49-F238E27FC236}">
                <a16:creationId xmlns:a16="http://schemas.microsoft.com/office/drawing/2014/main" id="{DB323CBA-4B41-42E2-9806-3D5B4AA2FBCE}"/>
              </a:ext>
            </a:extLst>
          </p:cNvPr>
          <p:cNvSpPr txBox="1">
            <a:spLocks/>
          </p:cNvSpPr>
          <p:nvPr/>
        </p:nvSpPr>
        <p:spPr>
          <a:xfrm>
            <a:off x="6328648" y="2333880"/>
            <a:ext cx="4551106" cy="86408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88900" marR="0" lvl="0" indent="-88900" algn="l" defTabSz="914400" rtl="0" eaLnBrk="1" fontAlgn="auto" latinLnBrk="0" hangingPunct="1">
              <a:lnSpc>
                <a:spcPct val="90000"/>
              </a:lnSpc>
              <a:spcBef>
                <a:spcPts val="1200"/>
              </a:spcBef>
              <a:spcAft>
                <a:spcPts val="200"/>
              </a:spcAft>
              <a:buClr>
                <a:srgbClr val="1CADE4"/>
              </a:buClr>
              <a:buSzPct val="100000"/>
              <a:buFont typeface="+mj-lt"/>
              <a:buAutoNum type="arabicPeriod" startAt="2"/>
              <a:tabLst/>
              <a:defRPr/>
            </a:pPr>
            <a:r>
              <a:rPr kumimoji="0" lang="en-GB" sz="2400" b="1" i="0" u="none" strike="noStrike" kern="1200" cap="none" spc="0" normalizeH="0" baseline="0" noProof="0" dirty="0">
                <a:ln>
                  <a:noFill/>
                </a:ln>
                <a:solidFill>
                  <a:prstClr val="black"/>
                </a:solidFill>
                <a:effectLst/>
                <a:uLnTx/>
                <a:uFillTx/>
                <a:latin typeface="Tw Cen MT" panose="020B0602020104020603"/>
                <a:ea typeface="+mn-ea"/>
                <a:cs typeface="+mn-cs"/>
              </a:rPr>
              <a:t>Improving Sample Size Methods</a:t>
            </a:r>
          </a:p>
        </p:txBody>
      </p:sp>
      <p:sp>
        <p:nvSpPr>
          <p:cNvPr id="6" name="Content Placeholder 2">
            <a:extLst>
              <a:ext uri="{FF2B5EF4-FFF2-40B4-BE49-F238E27FC236}">
                <a16:creationId xmlns:a16="http://schemas.microsoft.com/office/drawing/2014/main" id="{49D1D242-86DD-497E-B759-F854FF942657}"/>
              </a:ext>
            </a:extLst>
          </p:cNvPr>
          <p:cNvSpPr txBox="1">
            <a:spLocks/>
          </p:cNvSpPr>
          <p:nvPr/>
        </p:nvSpPr>
        <p:spPr>
          <a:xfrm>
            <a:off x="636996" y="2333880"/>
            <a:ext cx="4807976" cy="67938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76213" marR="0" lvl="0" indent="-176213"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400" i="0" u="none" strike="noStrike" kern="1200" cap="none" spc="0" normalizeH="0" baseline="0" noProof="0" dirty="0">
                <a:ln>
                  <a:noFill/>
                </a:ln>
                <a:solidFill>
                  <a:prstClr val="black"/>
                </a:solidFill>
                <a:effectLst/>
                <a:uLnTx/>
                <a:uFillTx/>
                <a:latin typeface="Tw Cen MT" panose="020B0602020104020603"/>
                <a:ea typeface="+mn-ea"/>
                <a:cs typeface="+mn-cs"/>
              </a:rPr>
              <a:t>Sample Size for Bayesian Methods</a:t>
            </a:r>
          </a:p>
        </p:txBody>
      </p:sp>
      <p:sp>
        <p:nvSpPr>
          <p:cNvPr id="7" name="Content Placeholder 2">
            <a:extLst>
              <a:ext uri="{FF2B5EF4-FFF2-40B4-BE49-F238E27FC236}">
                <a16:creationId xmlns:a16="http://schemas.microsoft.com/office/drawing/2014/main" id="{FABFD1A9-E0A6-4892-9AFE-B2EC5086B154}"/>
              </a:ext>
            </a:extLst>
          </p:cNvPr>
          <p:cNvSpPr txBox="1">
            <a:spLocks/>
          </p:cNvSpPr>
          <p:nvPr/>
        </p:nvSpPr>
        <p:spPr>
          <a:xfrm>
            <a:off x="6170717" y="3185296"/>
            <a:ext cx="4678926" cy="278332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600" b="1" i="0" u="none" strike="noStrike" kern="1200" cap="none" spc="0" normalizeH="0" baseline="0" noProof="0" dirty="0">
                <a:ln>
                  <a:noFill/>
                </a:ln>
                <a:solidFill>
                  <a:prstClr val="black"/>
                </a:solidFill>
                <a:effectLst/>
                <a:uLnTx/>
                <a:uFillTx/>
                <a:latin typeface="Tw Cen MT" panose="020B0602020104020603"/>
                <a:ea typeface="+mn-ea"/>
                <a:cs typeface="+mn-cs"/>
              </a:rPr>
              <a:t>Integrating Bayesian methods to adding greater context for parameter uncertainty</a:t>
            </a:r>
          </a:p>
          <a:p>
            <a:pPr marL="0" marR="0" lvl="0" indent="0" algn="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2600" b="1"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600" b="1" i="0"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e.g. </a:t>
            </a:r>
            <a:r>
              <a:rPr kumimoji="0" lang="en-IE" sz="2600" b="1" i="1"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Assurance, MBL Intervals, posterior errors, </a:t>
            </a:r>
            <a:r>
              <a:rPr kumimoji="0" lang="en-IE" sz="2600" b="1" i="0"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adaptive design</a:t>
            </a:r>
          </a:p>
        </p:txBody>
      </p:sp>
      <p:sp>
        <p:nvSpPr>
          <p:cNvPr id="8" name="Content Placeholder 2">
            <a:extLst>
              <a:ext uri="{FF2B5EF4-FFF2-40B4-BE49-F238E27FC236}">
                <a16:creationId xmlns:a16="http://schemas.microsoft.com/office/drawing/2014/main" id="{F8142009-F1A1-44C7-9430-FB05F3AEE8F0}"/>
              </a:ext>
            </a:extLst>
          </p:cNvPr>
          <p:cNvSpPr txBox="1">
            <a:spLocks/>
          </p:cNvSpPr>
          <p:nvPr/>
        </p:nvSpPr>
        <p:spPr>
          <a:xfrm>
            <a:off x="636996" y="3182173"/>
            <a:ext cx="4809199" cy="2786449"/>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t>Sample size for specific values of Bayesian parameters</a:t>
            </a:r>
            <a:b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br>
            <a:b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br>
            <a:endPar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600" b="0" i="0"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e.g. Bayes Factors, </a:t>
            </a:r>
            <a:r>
              <a:rPr kumimoji="0" lang="en-IE" sz="2600" b="0" i="1"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Credible Intervals</a:t>
            </a:r>
            <a:r>
              <a:rPr kumimoji="0" lang="en-IE" sz="2600" b="0" i="0"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 Continual Reassessment Method (CRM), Utility functions</a:t>
            </a:r>
          </a:p>
        </p:txBody>
      </p:sp>
      <p:sp>
        <p:nvSpPr>
          <p:cNvPr id="3" name="Rectangle 2">
            <a:extLst>
              <a:ext uri="{FF2B5EF4-FFF2-40B4-BE49-F238E27FC236}">
                <a16:creationId xmlns:a16="http://schemas.microsoft.com/office/drawing/2014/main" id="{D45F9AD0-3D38-498F-92C5-96C5E1CAC749}"/>
              </a:ext>
            </a:extLst>
          </p:cNvPr>
          <p:cNvSpPr/>
          <p:nvPr/>
        </p:nvSpPr>
        <p:spPr>
          <a:xfrm>
            <a:off x="356782" y="1268716"/>
            <a:ext cx="10176380"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2000" b="0" i="1"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Bayesian Analysis continues to grow in popularity due to the</a:t>
            </a:r>
            <a:br>
              <a:rPr kumimoji="0" lang="en-IE" sz="2000" b="0" i="1"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br>
            <a:r>
              <a:rPr kumimoji="0" lang="en-IE" sz="2000" b="0" i="1"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ability to </a:t>
            </a:r>
            <a:r>
              <a:rPr kumimoji="0" lang="en-IE" sz="2000" b="1" i="1"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integrate prior knowledge </a:t>
            </a:r>
            <a:r>
              <a:rPr kumimoji="0" lang="en-IE" sz="2000" b="0" i="1" u="none" strike="noStrike" kern="1200" cap="none" spc="0" normalizeH="0" baseline="0" noProof="0" dirty="0">
                <a:ln>
                  <a:noFill/>
                </a:ln>
                <a:solidFill>
                  <a:prstClr val="white">
                    <a:lumMod val="50000"/>
                  </a:prstClr>
                </a:solidFill>
                <a:effectLst/>
                <a:uLnTx/>
                <a:uFillTx/>
                <a:latin typeface="Tw Cen MT" panose="020B0602020104020603"/>
                <a:ea typeface="+mn-ea"/>
                <a:cs typeface="+mn-cs"/>
              </a:rPr>
              <a:t>and </a:t>
            </a:r>
            <a:r>
              <a:rPr lang="en-IE" sz="2000" i="1" dirty="0">
                <a:solidFill>
                  <a:prstClr val="white">
                    <a:lumMod val="50000"/>
                  </a:prstClr>
                </a:solidFill>
                <a:latin typeface="Tw Cen MT" panose="020B0602020104020603"/>
              </a:rPr>
              <a:t>its </a:t>
            </a:r>
            <a:r>
              <a:rPr lang="en-IE" sz="2000" b="1" i="1" dirty="0">
                <a:solidFill>
                  <a:prstClr val="white">
                    <a:lumMod val="50000"/>
                  </a:prstClr>
                </a:solidFill>
                <a:latin typeface="Tw Cen MT" panose="020B0602020104020603"/>
              </a:rPr>
              <a:t>intuitive interpretation</a:t>
            </a:r>
            <a:endParaRPr kumimoji="0" lang="en-IE" sz="2000" b="1" i="1" u="none" strike="noStrike" kern="1200" cap="none" spc="0" normalizeH="0" baseline="0" noProof="0" dirty="0">
              <a:ln>
                <a:noFill/>
              </a:ln>
              <a:solidFill>
                <a:prstClr val="white">
                  <a:lumMod val="50000"/>
                </a:prstClr>
              </a:solidFill>
              <a:effectLst/>
              <a:uLnTx/>
              <a:uFillTx/>
              <a:latin typeface="Tw Cen MT" panose="020B0602020104020603"/>
              <a:ea typeface="+mn-ea"/>
              <a:cs typeface="+mn-cs"/>
            </a:endParaRPr>
          </a:p>
        </p:txBody>
      </p:sp>
      <p:cxnSp>
        <p:nvCxnSpPr>
          <p:cNvPr id="11" name="Straight Connector 10">
            <a:extLst>
              <a:ext uri="{FF2B5EF4-FFF2-40B4-BE49-F238E27FC236}">
                <a16:creationId xmlns:a16="http://schemas.microsoft.com/office/drawing/2014/main" id="{0699004E-550E-4811-8E3E-DAEC74DAF962}"/>
              </a:ext>
            </a:extLst>
          </p:cNvPr>
          <p:cNvCxnSpPr/>
          <p:nvPr/>
        </p:nvCxnSpPr>
        <p:spPr>
          <a:xfrm>
            <a:off x="385048" y="2930739"/>
            <a:ext cx="515210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Straight Connector 15">
            <a:extLst>
              <a:ext uri="{FF2B5EF4-FFF2-40B4-BE49-F238E27FC236}">
                <a16:creationId xmlns:a16="http://schemas.microsoft.com/office/drawing/2014/main" id="{A1E962B2-30C6-4C2C-A5D8-402FC025475D}"/>
              </a:ext>
            </a:extLst>
          </p:cNvPr>
          <p:cNvCxnSpPr>
            <a:cxnSpLocks/>
          </p:cNvCxnSpPr>
          <p:nvPr/>
        </p:nvCxnSpPr>
        <p:spPr>
          <a:xfrm>
            <a:off x="5979598" y="2930739"/>
            <a:ext cx="509803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50680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D3B7-F9C6-4F7F-9B26-D58B20F4C1AC}"/>
              </a:ext>
            </a:extLst>
          </p:cNvPr>
          <p:cNvSpPr>
            <a:spLocks noGrp="1"/>
          </p:cNvSpPr>
          <p:nvPr>
            <p:ph type="title"/>
          </p:nvPr>
        </p:nvSpPr>
        <p:spPr>
          <a:xfrm>
            <a:off x="457200" y="0"/>
            <a:ext cx="9126415" cy="1499616"/>
          </a:xfrm>
        </p:spPr>
        <p:txBody>
          <a:bodyPr>
            <a:normAutofit/>
          </a:bodyPr>
          <a:lstStyle/>
          <a:p>
            <a:r>
              <a:rPr lang="en-IE" dirty="0"/>
              <a:t>Sample Size For Credible Intervals</a:t>
            </a:r>
          </a:p>
        </p:txBody>
      </p:sp>
      <p:sp>
        <p:nvSpPr>
          <p:cNvPr id="3" name="Content Placeholder 2">
            <a:extLst>
              <a:ext uri="{FF2B5EF4-FFF2-40B4-BE49-F238E27FC236}">
                <a16:creationId xmlns:a16="http://schemas.microsoft.com/office/drawing/2014/main" id="{AF1F6194-6190-4DF7-9D26-70B49CFB0914}"/>
              </a:ext>
            </a:extLst>
          </p:cNvPr>
          <p:cNvSpPr>
            <a:spLocks noGrp="1"/>
          </p:cNvSpPr>
          <p:nvPr>
            <p:ph idx="1"/>
          </p:nvPr>
        </p:nvSpPr>
        <p:spPr>
          <a:xfrm>
            <a:off x="731784" y="1764333"/>
            <a:ext cx="5364216" cy="4023360"/>
          </a:xfrm>
        </p:spPr>
        <p:txBody>
          <a:bodyPr>
            <a:normAutofit lnSpcReduction="10000"/>
          </a:bodyPr>
          <a:lstStyle/>
          <a:p>
            <a:pPr>
              <a:buFont typeface="Arial" panose="020B0604020202020204" pitchFamily="34" charset="0"/>
              <a:buChar char="•"/>
            </a:pPr>
            <a:r>
              <a:rPr lang="en-IE" sz="2800" dirty="0"/>
              <a:t>Credible intervals are the most commonly used Bayesian method used for interval estimation</a:t>
            </a:r>
          </a:p>
          <a:p>
            <a:pPr>
              <a:buFont typeface="Arial" panose="020B0604020202020204" pitchFamily="34" charset="0"/>
              <a:buChar char="•"/>
            </a:pPr>
            <a:r>
              <a:rPr lang="en-IE" sz="2800" dirty="0"/>
              <a:t>Focus here on methods of Adcock (1988) &amp; Joseph and Bélisle (1997) for normal means </a:t>
            </a:r>
          </a:p>
          <a:p>
            <a:pPr>
              <a:buFont typeface="Arial" panose="020B0604020202020204" pitchFamily="34" charset="0"/>
              <a:buChar char="•"/>
            </a:pPr>
            <a:r>
              <a:rPr lang="en-IE" sz="2800" dirty="0"/>
              <a:t>The method chosen depended both on the desired selection criterion and the estimation methodology</a:t>
            </a:r>
          </a:p>
        </p:txBody>
      </p:sp>
      <p:sp>
        <p:nvSpPr>
          <p:cNvPr id="4" name="Content Placeholder 2">
            <a:extLst>
              <a:ext uri="{FF2B5EF4-FFF2-40B4-BE49-F238E27FC236}">
                <a16:creationId xmlns:a16="http://schemas.microsoft.com/office/drawing/2014/main" id="{96D05488-4D70-4F05-BB82-B7300367A9EB}"/>
              </a:ext>
            </a:extLst>
          </p:cNvPr>
          <p:cNvSpPr txBox="1">
            <a:spLocks/>
          </p:cNvSpPr>
          <p:nvPr/>
        </p:nvSpPr>
        <p:spPr>
          <a:xfrm>
            <a:off x="6546576" y="1764333"/>
            <a:ext cx="4770585" cy="4249716"/>
          </a:xfrm>
          <a:prstGeom prst="rect">
            <a:avLst/>
          </a:prstGeom>
          <a:no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600" b="1" i="1" u="none" strike="noStrike" kern="1200" cap="none" spc="0" normalizeH="0" baseline="0" noProof="0" dirty="0">
                <a:ln>
                  <a:noFill/>
                </a:ln>
                <a:solidFill>
                  <a:prstClr val="black"/>
                </a:solidFill>
                <a:effectLst/>
                <a:uLnTx/>
                <a:uFillTx/>
                <a:latin typeface="Tw Cen MT" panose="020B0602020104020603"/>
                <a:ea typeface="+mn-ea"/>
                <a:cs typeface="+mn-cs"/>
              </a:rPr>
              <a:t>Selection Criteria</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t>Average Coverage Criterion </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t>Average Length Criterion </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t>Worst Outcome Criterion</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2600" b="1" i="1" u="none" strike="noStrike" kern="1200" cap="none" spc="0" normalizeH="0" baseline="0" noProof="0" dirty="0">
                <a:ln>
                  <a:noFill/>
                </a:ln>
                <a:solidFill>
                  <a:prstClr val="black"/>
                </a:solidFill>
                <a:effectLst/>
                <a:uLnTx/>
                <a:uFillTx/>
                <a:latin typeface="Tw Cen MT" panose="020B0602020104020603"/>
                <a:ea typeface="+mn-ea"/>
                <a:cs typeface="+mn-cs"/>
              </a:rPr>
              <a:t>Testing Scenarios </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t>Known Precision</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t>Unknown Precision</a:t>
            </a:r>
          </a:p>
          <a:p>
            <a:pPr marL="514350" marR="0" lvl="0" indent="-51435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2600" b="0" i="0" u="none" strike="noStrike" kern="1200" cap="none" spc="0" normalizeH="0" baseline="0" noProof="0" dirty="0">
                <a:ln>
                  <a:noFill/>
                </a:ln>
                <a:solidFill>
                  <a:prstClr val="black"/>
                </a:solidFill>
                <a:effectLst/>
                <a:uLnTx/>
                <a:uFillTx/>
                <a:latin typeface="Tw Cen MT" panose="020B0602020104020603"/>
                <a:ea typeface="+mn-ea"/>
                <a:cs typeface="+mn-cs"/>
              </a:rPr>
              <a:t>Mixed Bayes/Frequentist</a:t>
            </a:r>
          </a:p>
        </p:txBody>
      </p:sp>
    </p:spTree>
    <p:extLst>
      <p:ext uri="{BB962C8B-B14F-4D97-AF65-F5344CB8AC3E}">
        <p14:creationId xmlns:p14="http://schemas.microsoft.com/office/powerpoint/2010/main" val="788428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CB4CFA-BED8-412D-A661-2D23C2E86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014" y="1621457"/>
            <a:ext cx="3041303" cy="3041303"/>
          </a:xfrm>
          <a:prstGeom prst="rect">
            <a:avLst/>
          </a:prstGeom>
        </p:spPr>
      </p:pic>
      <p:graphicFrame>
        <p:nvGraphicFramePr>
          <p:cNvPr id="5" name="Table 4">
            <a:extLst>
              <a:ext uri="{FF2B5EF4-FFF2-40B4-BE49-F238E27FC236}">
                <a16:creationId xmlns:a16="http://schemas.microsoft.com/office/drawing/2014/main" id="{EB569B29-A3AA-4CC6-B4A0-EB302C6310C5}"/>
              </a:ext>
            </a:extLst>
          </p:cNvPr>
          <p:cNvGraphicFramePr>
            <a:graphicFrameLocks noGrp="1"/>
          </p:cNvGraphicFramePr>
          <p:nvPr>
            <p:extLst>
              <p:ext uri="{D42A27DB-BD31-4B8C-83A1-F6EECF244321}">
                <p14:modId xmlns:p14="http://schemas.microsoft.com/office/powerpoint/2010/main" val="1227226691"/>
              </p:ext>
            </p:extLst>
          </p:nvPr>
        </p:nvGraphicFramePr>
        <p:xfrm>
          <a:off x="1351681" y="1134353"/>
          <a:ext cx="5335287" cy="4803031"/>
        </p:xfrm>
        <a:graphic>
          <a:graphicData uri="http://schemas.openxmlformats.org/drawingml/2006/table">
            <a:tbl>
              <a:tblPr firstRow="1" bandRow="1">
                <a:tableStyleId>{5C22544A-7EE6-4342-B048-85BDC9FD1C3A}</a:tableStyleId>
              </a:tblPr>
              <a:tblGrid>
                <a:gridCol w="5335287">
                  <a:extLst>
                    <a:ext uri="{9D8B030D-6E8A-4147-A177-3AD203B41FA5}">
                      <a16:colId xmlns:a16="http://schemas.microsoft.com/office/drawing/2014/main" val="3371235385"/>
                    </a:ext>
                  </a:extLst>
                </a:gridCol>
              </a:tblGrid>
              <a:tr h="899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i="1" u="none" dirty="0">
                        <a:solidFill>
                          <a:srgbClr val="2C98D4"/>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6482610"/>
                  </a:ext>
                </a:extLst>
              </a:tr>
              <a:tr h="922160">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dirty="0">
                          <a:solidFill>
                            <a:schemeClr val="tx1">
                              <a:lumMod val="85000"/>
                              <a:lumOff val="15000"/>
                            </a:schemeClr>
                          </a:solidFill>
                        </a:rPr>
                        <a:t>Head of Statistics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886784"/>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err="1">
                          <a:solidFill>
                            <a:schemeClr val="tx1">
                              <a:lumMod val="85000"/>
                              <a:lumOff val="15000"/>
                            </a:schemeClr>
                          </a:solidFill>
                          <a:latin typeface="+mn-lt"/>
                          <a:ea typeface="+mn-ea"/>
                          <a:cs typeface="+mn-cs"/>
                        </a:rPr>
                        <a:t>nQuery</a:t>
                      </a:r>
                      <a:r>
                        <a:rPr lang="en-IE" sz="2800" kern="1200" dirty="0">
                          <a:solidFill>
                            <a:schemeClr val="tx1">
                              <a:lumMod val="85000"/>
                              <a:lumOff val="15000"/>
                            </a:schemeClr>
                          </a:solidFill>
                          <a:latin typeface="+mn-lt"/>
                          <a:ea typeface="+mn-ea"/>
                          <a:cs typeface="+mn-cs"/>
                        </a:rPr>
                        <a:t> Lead Researcher</a:t>
                      </a: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en-IE" sz="2800" dirty="0">
                        <a:solidFill>
                          <a:schemeClr val="tx1">
                            <a:lumMod val="85000"/>
                            <a:lumOff val="1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174533"/>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a:solidFill>
                            <a:schemeClr val="tx1">
                              <a:lumMod val="85000"/>
                              <a:lumOff val="15000"/>
                            </a:schemeClr>
                          </a:solidFill>
                          <a:latin typeface="+mn-lt"/>
                          <a:ea typeface="+mn-ea"/>
                          <a:cs typeface="+mn-cs"/>
                        </a:rPr>
                        <a:t>FDA Guest Speaker</a:t>
                      </a:r>
                    </a:p>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endParaRPr lang="en-IE" sz="2800" kern="1200" dirty="0">
                        <a:solidFill>
                          <a:schemeClr val="tx1">
                            <a:lumMod val="85000"/>
                            <a:lumOff val="1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6596045"/>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a:solidFill>
                            <a:schemeClr val="tx1">
                              <a:lumMod val="85000"/>
                              <a:lumOff val="15000"/>
                            </a:schemeClr>
                          </a:solidFill>
                          <a:latin typeface="+mn-lt"/>
                          <a:ea typeface="+mn-ea"/>
                          <a:cs typeface="+mn-cs"/>
                        </a:rPr>
                        <a:t>Guest Lecturer</a:t>
                      </a:r>
                      <a:endParaRPr lang="en-GB" sz="2800" kern="1200" dirty="0">
                        <a:solidFill>
                          <a:schemeClr val="tx1">
                            <a:lumMod val="85000"/>
                            <a:lumOff val="1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en-IE" sz="2800" dirty="0">
                        <a:solidFill>
                          <a:schemeClr val="tx1">
                            <a:lumMod val="85000"/>
                            <a:lumOff val="1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7341517"/>
                  </a:ext>
                </a:extLst>
              </a:tr>
            </a:tbl>
          </a:graphicData>
        </a:graphic>
      </p:graphicFrame>
      <p:cxnSp>
        <p:nvCxnSpPr>
          <p:cNvPr id="7" name="Straight Connector 6">
            <a:extLst>
              <a:ext uri="{FF2B5EF4-FFF2-40B4-BE49-F238E27FC236}">
                <a16:creationId xmlns:a16="http://schemas.microsoft.com/office/drawing/2014/main" id="{5CA32784-A795-4854-9CEF-0901B7B6A1C9}"/>
              </a:ext>
            </a:extLst>
          </p:cNvPr>
          <p:cNvCxnSpPr>
            <a:cxnSpLocks/>
          </p:cNvCxnSpPr>
          <p:nvPr/>
        </p:nvCxnSpPr>
        <p:spPr>
          <a:xfrm>
            <a:off x="5566299" y="4638142"/>
            <a:ext cx="6625701" cy="0"/>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9900870-0895-4527-8E84-F42EE1CCA501}"/>
              </a:ext>
            </a:extLst>
          </p:cNvPr>
          <p:cNvSpPr/>
          <p:nvPr/>
        </p:nvSpPr>
        <p:spPr>
          <a:xfrm>
            <a:off x="7067969" y="4568375"/>
            <a:ext cx="304130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a:ln>
                  <a:noFill/>
                </a:ln>
                <a:solidFill>
                  <a:srgbClr val="52CADB"/>
                </a:solidFill>
                <a:effectLst/>
                <a:uLnTx/>
                <a:uFillTx/>
                <a:latin typeface="Tw Cen MT" panose="020B0602020104020603"/>
                <a:ea typeface="+mn-ea"/>
                <a:cs typeface="+mn-cs"/>
              </a:rPr>
              <a:t>HOSTED BY: </a:t>
            </a:r>
            <a:br>
              <a:rPr kumimoji="0" lang="en-IE" sz="3200" b="0" i="0" u="none" strike="noStrike" kern="1200" cap="none" spc="0" normalizeH="0" baseline="0" noProof="0" dirty="0">
                <a:ln>
                  <a:noFill/>
                </a:ln>
                <a:solidFill>
                  <a:prstClr val="black">
                    <a:lumMod val="85000"/>
                    <a:lumOff val="15000"/>
                  </a:prstClr>
                </a:solidFill>
                <a:effectLst/>
                <a:uLnTx/>
                <a:uFillTx/>
                <a:latin typeface="Tw Cen MT" panose="020B0602020104020603"/>
                <a:ea typeface="+mn-ea"/>
                <a:cs typeface="+mn-cs"/>
              </a:rPr>
            </a:br>
            <a:r>
              <a:rPr kumimoji="0" lang="en-IE" sz="3200" b="1" i="1" u="none" strike="noStrike" kern="1200" cap="none" spc="0" normalizeH="0" baseline="0" noProof="0" dirty="0">
                <a:ln>
                  <a:noFill/>
                </a:ln>
                <a:solidFill>
                  <a:srgbClr val="2C98D4"/>
                </a:solidFill>
                <a:effectLst/>
                <a:uLnTx/>
                <a:uFillTx/>
                <a:latin typeface="Tw Cen MT" panose="020B0602020104020603"/>
                <a:ea typeface="+mn-ea"/>
                <a:cs typeface="+mn-cs"/>
              </a:rPr>
              <a:t>Ronan Fitzpatrick</a:t>
            </a:r>
          </a:p>
        </p:txBody>
      </p:sp>
    </p:spTree>
    <p:extLst>
      <p:ext uri="{BB962C8B-B14F-4D97-AF65-F5344CB8AC3E}">
        <p14:creationId xmlns:p14="http://schemas.microsoft.com/office/powerpoint/2010/main" val="1457445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1884F1BA-E6DD-490C-A3A9-4E3C8068667C}"/>
              </a:ext>
            </a:extLst>
          </p:cNvPr>
          <p:cNvSpPr>
            <a:spLocks noGrp="1"/>
          </p:cNvSpPr>
          <p:nvPr>
            <p:ph idx="1"/>
          </p:nvPr>
        </p:nvSpPr>
        <p:spPr>
          <a:xfrm>
            <a:off x="671325" y="1665344"/>
            <a:ext cx="4829567" cy="4023360"/>
          </a:xfrm>
        </p:spPr>
        <p:txBody>
          <a:bodyPr>
            <a:noAutofit/>
          </a:bodyPr>
          <a:lstStyle/>
          <a:p>
            <a:pPr marL="0" indent="0" algn="just">
              <a:buNone/>
            </a:pPr>
            <a:r>
              <a:rPr lang="en-IE" sz="2100" dirty="0"/>
              <a:t>“In practice, the prior information will be different in every problem, so it is impossible to provide exhaustive tables. Therefore, Table 1 presents a variety of examples that illustrate the relationships between the various criteria discussed for the case of estimating sample size requirements for a single normal mean. Example 1-3 … show that the Bayesian approach can provide larger sample sizes than the frequentist approach, even though prior information is incorporated ... The same examples also illustrate that sample size provided by the ALC tend to be smaller than that of the ACC when 1-</a:t>
            </a:r>
            <a:r>
              <a:rPr lang="el-GR" sz="2100" dirty="0">
                <a:latin typeface="Calibri" panose="020F0502020204030204" pitchFamily="34" charset="0"/>
              </a:rPr>
              <a:t>α</a:t>
            </a:r>
            <a:r>
              <a:rPr lang="en-IE" sz="2100" dirty="0">
                <a:latin typeface="Calibri" panose="020F0502020204030204" pitchFamily="34" charset="0"/>
              </a:rPr>
              <a:t> is near l and l is not near 0.”</a:t>
            </a:r>
            <a:endParaRPr lang="en-IE" sz="2100" dirty="0"/>
          </a:p>
        </p:txBody>
      </p:sp>
      <p:sp>
        <p:nvSpPr>
          <p:cNvPr id="7" name="TextBox 6"/>
          <p:cNvSpPr txBox="1"/>
          <p:nvPr/>
        </p:nvSpPr>
        <p:spPr>
          <a:xfrm>
            <a:off x="10099682" y="6051887"/>
            <a:ext cx="198704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Wiley.com</a:t>
            </a:r>
          </a:p>
        </p:txBody>
      </p:sp>
      <p:pic>
        <p:nvPicPr>
          <p:cNvPr id="11" name="Picture 10">
            <a:extLst>
              <a:ext uri="{FF2B5EF4-FFF2-40B4-BE49-F238E27FC236}">
                <a16:creationId xmlns:a16="http://schemas.microsoft.com/office/drawing/2014/main" id="{9CB47397-2AAC-4C88-BE52-6DB7A231F952}"/>
              </a:ext>
            </a:extLst>
          </p:cNvPr>
          <p:cNvPicPr>
            <a:picLocks noChangeAspect="1"/>
          </p:cNvPicPr>
          <p:nvPr/>
        </p:nvPicPr>
        <p:blipFill>
          <a:blip r:embed="rId2"/>
          <a:stretch>
            <a:fillRect/>
          </a:stretch>
        </p:blipFill>
        <p:spPr>
          <a:xfrm>
            <a:off x="6000232" y="5148836"/>
            <a:ext cx="5715000" cy="914400"/>
          </a:xfrm>
          <a:prstGeom prst="rect">
            <a:avLst/>
          </a:prstGeom>
        </p:spPr>
      </p:pic>
      <p:pic>
        <p:nvPicPr>
          <p:cNvPr id="3" name="Picture 2">
            <a:extLst>
              <a:ext uri="{FF2B5EF4-FFF2-40B4-BE49-F238E27FC236}">
                <a16:creationId xmlns:a16="http://schemas.microsoft.com/office/drawing/2014/main" id="{FF94E41E-215C-49F1-9795-ABA269AE5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307" y="1709164"/>
            <a:ext cx="6038850" cy="3257550"/>
          </a:xfrm>
          <a:prstGeom prst="rect">
            <a:avLst/>
          </a:prstGeom>
        </p:spPr>
      </p:pic>
      <p:grpSp>
        <p:nvGrpSpPr>
          <p:cNvPr id="8" name="Group 7">
            <a:extLst>
              <a:ext uri="{FF2B5EF4-FFF2-40B4-BE49-F238E27FC236}">
                <a16:creationId xmlns:a16="http://schemas.microsoft.com/office/drawing/2014/main" id="{FD82A5E0-7025-4CE3-B8E8-F6CCBAA3FF06}"/>
              </a:ext>
            </a:extLst>
          </p:cNvPr>
          <p:cNvGrpSpPr/>
          <p:nvPr/>
        </p:nvGrpSpPr>
        <p:grpSpPr>
          <a:xfrm>
            <a:off x="-31865" y="0"/>
            <a:ext cx="2317865" cy="1819275"/>
            <a:chOff x="-31865" y="0"/>
            <a:chExt cx="2317865" cy="1819275"/>
          </a:xfrm>
        </p:grpSpPr>
        <p:sp>
          <p:nvSpPr>
            <p:cNvPr id="9" name="Diagonal Stripe 8">
              <a:extLst>
                <a:ext uri="{FF2B5EF4-FFF2-40B4-BE49-F238E27FC236}">
                  <a16:creationId xmlns:a16="http://schemas.microsoft.com/office/drawing/2014/main" id="{008DD7E1-4587-4504-A5EA-CA9F290F2208}"/>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0" name="Content Placeholder 1">
              <a:extLst>
                <a:ext uri="{FF2B5EF4-FFF2-40B4-BE49-F238E27FC236}">
                  <a16:creationId xmlns:a16="http://schemas.microsoft.com/office/drawing/2014/main" id="{1F6C7C40-D9C2-49A0-914F-7BB4B56BAC75}"/>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4</a:t>
              </a:r>
            </a:p>
          </p:txBody>
        </p:sp>
      </p:grpSp>
    </p:spTree>
    <p:extLst>
      <p:ext uri="{BB962C8B-B14F-4D97-AF65-F5344CB8AC3E}">
        <p14:creationId xmlns:p14="http://schemas.microsoft.com/office/powerpoint/2010/main" val="85427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D3B7-F9C6-4F7F-9B26-D58B20F4C1AC}"/>
              </a:ext>
            </a:extLst>
          </p:cNvPr>
          <p:cNvSpPr>
            <a:spLocks noGrp="1"/>
          </p:cNvSpPr>
          <p:nvPr>
            <p:ph type="title"/>
          </p:nvPr>
        </p:nvSpPr>
        <p:spPr>
          <a:xfrm>
            <a:off x="457200" y="0"/>
            <a:ext cx="9126415" cy="1499616"/>
          </a:xfrm>
        </p:spPr>
        <p:txBody>
          <a:bodyPr>
            <a:normAutofit/>
          </a:bodyPr>
          <a:lstStyle/>
          <a:p>
            <a:r>
              <a:rPr lang="en-IE" sz="3600" dirty="0"/>
              <a:t>Mixed Bayesian/Likelihood (MBL) Intervals</a:t>
            </a:r>
          </a:p>
        </p:txBody>
      </p:sp>
      <p:sp>
        <p:nvSpPr>
          <p:cNvPr id="3" name="Content Placeholder 2">
            <a:extLst>
              <a:ext uri="{FF2B5EF4-FFF2-40B4-BE49-F238E27FC236}">
                <a16:creationId xmlns:a16="http://schemas.microsoft.com/office/drawing/2014/main" id="{AF1F6194-6190-4DF7-9D26-70B49CFB0914}"/>
              </a:ext>
            </a:extLst>
          </p:cNvPr>
          <p:cNvSpPr>
            <a:spLocks noGrp="1"/>
          </p:cNvSpPr>
          <p:nvPr>
            <p:ph idx="1"/>
          </p:nvPr>
        </p:nvSpPr>
        <p:spPr>
          <a:xfrm>
            <a:off x="731784" y="1764333"/>
            <a:ext cx="5364216" cy="4023360"/>
          </a:xfrm>
        </p:spPr>
        <p:txBody>
          <a:bodyPr>
            <a:normAutofit/>
          </a:bodyPr>
          <a:lstStyle/>
          <a:p>
            <a:pPr>
              <a:buFont typeface="Arial" panose="020B0604020202020204" pitchFamily="34" charset="0"/>
              <a:buChar char="•"/>
            </a:pPr>
            <a:r>
              <a:rPr lang="en-IE" sz="2800" dirty="0"/>
              <a:t>Methods initially focused on credible intervals but confidence intervals continue to be prevalent</a:t>
            </a:r>
          </a:p>
          <a:p>
            <a:pPr>
              <a:buFont typeface="Arial" panose="020B0604020202020204" pitchFamily="34" charset="0"/>
              <a:buChar char="•"/>
            </a:pPr>
            <a:r>
              <a:rPr lang="en-IE" sz="2800" dirty="0"/>
              <a:t>Joseph and Belisle extend framework to find N which fulfils Bayesian and frequentist criteria</a:t>
            </a:r>
          </a:p>
          <a:p>
            <a:pPr>
              <a:buFont typeface="Arial" panose="020B0604020202020204" pitchFamily="34" charset="0"/>
              <a:buChar char="•"/>
            </a:pPr>
            <a:r>
              <a:rPr lang="en-IE" sz="2800" dirty="0"/>
              <a:t>Same criteria available from credible intervals but assume inference from confidence interval</a:t>
            </a:r>
          </a:p>
        </p:txBody>
      </p:sp>
      <p:sp>
        <p:nvSpPr>
          <p:cNvPr id="4" name="Content Placeholder 2">
            <a:extLst>
              <a:ext uri="{FF2B5EF4-FFF2-40B4-BE49-F238E27FC236}">
                <a16:creationId xmlns:a16="http://schemas.microsoft.com/office/drawing/2014/main" id="{96D05488-4D70-4F05-BB82-B7300367A9EB}"/>
              </a:ext>
            </a:extLst>
          </p:cNvPr>
          <p:cNvSpPr txBox="1">
            <a:spLocks/>
          </p:cNvSpPr>
          <p:nvPr/>
        </p:nvSpPr>
        <p:spPr>
          <a:xfrm>
            <a:off x="6546576" y="1764333"/>
            <a:ext cx="4770585" cy="4467656"/>
          </a:xfrm>
          <a:prstGeom prst="rect">
            <a:avLst/>
          </a:prstGeom>
          <a:solidFill>
            <a:schemeClr val="bg1"/>
          </a:solidFill>
          <a:ln w="47625">
            <a:gradFill flip="none" rotWithShape="1">
              <a:gsLst>
                <a:gs pos="0">
                  <a:srgbClr val="3758A6"/>
                </a:gs>
                <a:gs pos="60000">
                  <a:srgbClr val="59BEBD"/>
                </a:gs>
                <a:gs pos="100000">
                  <a:srgbClr val="56AF90"/>
                </a:gs>
              </a:gsLst>
              <a:path path="circle">
                <a:fillToRect r="100000" b="100000"/>
              </a:path>
              <a:tileRect l="-100000" t="-100000"/>
            </a:grad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lvl="0" indent="0" algn="ctr">
              <a:buClr>
                <a:srgbClr val="1CADE4"/>
              </a:buClr>
              <a:buNone/>
              <a:defRPr/>
            </a:pPr>
            <a:r>
              <a:rPr lang="en-IE" sz="1800" dirty="0">
                <a:solidFill>
                  <a:prstClr val="black"/>
                </a:solidFill>
                <a:latin typeface="Arial" panose="020B0604020202020204" pitchFamily="34" charset="0"/>
                <a:cs typeface="Arial" panose="020B0604020202020204" pitchFamily="34" charset="0"/>
              </a:rPr>
              <a:t>“The posterior is</a:t>
            </a:r>
          </a:p>
          <a:p>
            <a:pPr marL="0" lvl="0" indent="0" algn="ctr">
              <a:buClr>
                <a:srgbClr val="1CADE4"/>
              </a:buClr>
              <a:buNone/>
              <a:defRPr/>
            </a:pPr>
            <a:endParaRPr lang="en-IE" sz="1800" dirty="0">
              <a:solidFill>
                <a:prstClr val="black"/>
              </a:solidFill>
              <a:latin typeface="Arial" panose="020B0604020202020204" pitchFamily="34" charset="0"/>
              <a:cs typeface="Arial" panose="020B0604020202020204" pitchFamily="34" charset="0"/>
            </a:endParaRPr>
          </a:p>
          <a:p>
            <a:pPr marL="0" lvl="0" indent="0" algn="ctr">
              <a:buClr>
                <a:srgbClr val="1CADE4"/>
              </a:buClr>
              <a:buNone/>
              <a:defRPr/>
            </a:pPr>
            <a:endParaRPr lang="en-IE" sz="1800" dirty="0">
              <a:solidFill>
                <a:prstClr val="black"/>
              </a:solidFill>
              <a:latin typeface="Arial" panose="020B0604020202020204" pitchFamily="34" charset="0"/>
              <a:cs typeface="Arial" panose="020B0604020202020204" pitchFamily="34" charset="0"/>
            </a:endParaRPr>
          </a:p>
          <a:p>
            <a:pPr marL="0" lvl="0" indent="0" algn="just">
              <a:buClr>
                <a:srgbClr val="1CADE4"/>
              </a:buClr>
              <a:buNone/>
              <a:defRPr/>
            </a:pPr>
            <a:r>
              <a:rPr lang="en-IE" sz="1800" dirty="0">
                <a:solidFill>
                  <a:prstClr val="black"/>
                </a:solidFill>
                <a:latin typeface="Arial" panose="020B0604020202020204" pitchFamily="34" charset="0"/>
                <a:cs typeface="Arial" panose="020B0604020202020204" pitchFamily="34" charset="0"/>
              </a:rPr>
              <a:t>where f(x|</a:t>
            </a:r>
            <a:r>
              <a:rPr lang="el-GR" sz="1800" dirty="0">
                <a:solidFill>
                  <a:prstClr val="black"/>
                </a:solidFill>
                <a:latin typeface="Arial" panose="020B0604020202020204" pitchFamily="34" charset="0"/>
                <a:cs typeface="Arial" panose="020B0604020202020204" pitchFamily="34" charset="0"/>
              </a:rPr>
              <a:t>θ</a:t>
            </a:r>
            <a:r>
              <a:rPr lang="en-IE" sz="1800" dirty="0">
                <a:solidFill>
                  <a:prstClr val="black"/>
                </a:solidFill>
                <a:latin typeface="Arial" panose="020B0604020202020204" pitchFamily="34" charset="0"/>
                <a:cs typeface="Arial" panose="020B0604020202020204" pitchFamily="34" charset="0"/>
              </a:rPr>
              <a:t>) is the likelihood of the data x. If f(</a:t>
            </a:r>
            <a:r>
              <a:rPr lang="el-GR" sz="1800" dirty="0">
                <a:solidFill>
                  <a:prstClr val="black"/>
                </a:solidFill>
                <a:latin typeface="Arial" panose="020B0604020202020204" pitchFamily="34" charset="0"/>
                <a:cs typeface="Arial" panose="020B0604020202020204" pitchFamily="34" charset="0"/>
              </a:rPr>
              <a:t>θ</a:t>
            </a:r>
            <a:r>
              <a:rPr lang="en-IE" sz="1800" dirty="0">
                <a:solidFill>
                  <a:prstClr val="black"/>
                </a:solidFill>
                <a:latin typeface="Arial" panose="020B0604020202020204" pitchFamily="34" charset="0"/>
                <a:cs typeface="Arial" panose="020B0604020202020204" pitchFamily="34" charset="0"/>
              </a:rPr>
              <a:t>) is a uniform </a:t>
            </a:r>
            <a:r>
              <a:rPr lang="en-IE" sz="1800" dirty="0" err="1">
                <a:solidFill>
                  <a:prstClr val="black"/>
                </a:solidFill>
                <a:latin typeface="Arial" panose="020B0604020202020204" pitchFamily="34" charset="0"/>
                <a:cs typeface="Arial" panose="020B0604020202020204" pitchFamily="34" charset="0"/>
              </a:rPr>
              <a:t>densit</a:t>
            </a:r>
            <a:r>
              <a:rPr lang="en-IE" sz="1800" dirty="0">
                <a:solidFill>
                  <a:prstClr val="black"/>
                </a:solidFill>
                <a:latin typeface="Arial" panose="020B0604020202020204" pitchFamily="34" charset="0"/>
                <a:cs typeface="Arial" panose="020B0604020202020204" pitchFamily="34" charset="0"/>
              </a:rPr>
              <a:t> then this is the normalized likelihood. One can either let f (</a:t>
            </a:r>
            <a:r>
              <a:rPr lang="el-GR" sz="1800" dirty="0">
                <a:solidFill>
                  <a:prstClr val="black"/>
                </a:solidFill>
                <a:latin typeface="Arial" panose="020B0604020202020204" pitchFamily="34" charset="0"/>
                <a:cs typeface="Arial" panose="020B0604020202020204" pitchFamily="34" charset="0"/>
              </a:rPr>
              <a:t>θ</a:t>
            </a:r>
            <a:r>
              <a:rPr lang="en-IE" sz="1800" dirty="0">
                <a:solidFill>
                  <a:prstClr val="black"/>
                </a:solidFill>
                <a:latin typeface="Arial" panose="020B0604020202020204" pitchFamily="34" charset="0"/>
                <a:cs typeface="Arial" panose="020B0604020202020204" pitchFamily="34" charset="0"/>
              </a:rPr>
              <a:t>) represent the true prior information in both the posterior predictive distribution and posterior, that is, a fully Bayesian (FB) approach, or let f (</a:t>
            </a:r>
            <a:r>
              <a:rPr lang="el-GR" sz="1800" dirty="0">
                <a:solidFill>
                  <a:prstClr val="black"/>
                </a:solidFill>
                <a:latin typeface="Arial" panose="020B0604020202020204" pitchFamily="34" charset="0"/>
                <a:cs typeface="Arial" panose="020B0604020202020204" pitchFamily="34" charset="0"/>
              </a:rPr>
              <a:t>θ</a:t>
            </a:r>
            <a:r>
              <a:rPr lang="en-IE" sz="1800" dirty="0">
                <a:solidFill>
                  <a:prstClr val="black"/>
                </a:solidFill>
                <a:latin typeface="Arial" panose="020B0604020202020204" pitchFamily="34" charset="0"/>
                <a:cs typeface="Arial" panose="020B0604020202020204" pitchFamily="34" charset="0"/>
              </a:rPr>
              <a:t>) be the true prior information in the posterior predictive distribution but substitute a uniform density for f(</a:t>
            </a:r>
            <a:r>
              <a:rPr lang="el-GR" sz="1800" dirty="0">
                <a:solidFill>
                  <a:prstClr val="black"/>
                </a:solidFill>
                <a:latin typeface="Arial" panose="020B0604020202020204" pitchFamily="34" charset="0"/>
                <a:cs typeface="Arial" panose="020B0604020202020204" pitchFamily="34" charset="0"/>
              </a:rPr>
              <a:t>θ</a:t>
            </a:r>
            <a:r>
              <a:rPr lang="en-IE" sz="1800" dirty="0">
                <a:solidFill>
                  <a:prstClr val="black"/>
                </a:solidFill>
                <a:latin typeface="Arial" panose="020B0604020202020204" pitchFamily="34" charset="0"/>
                <a:cs typeface="Arial" panose="020B0604020202020204" pitchFamily="34" charset="0"/>
              </a:rPr>
              <a:t>) in the posterior, which we call the mixed Bayesian/likelihood (MBL) approach.”</a:t>
            </a:r>
          </a:p>
          <a:p>
            <a:pPr marL="0" lvl="0" indent="0" algn="r">
              <a:buClr>
                <a:srgbClr val="1CADE4"/>
              </a:buClr>
              <a:buNone/>
              <a:defRPr/>
            </a:pPr>
            <a:r>
              <a:rPr kumimoji="0" lang="en-IE" sz="18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-Joseph and </a:t>
            </a:r>
            <a:r>
              <a:rPr kumimoji="0" lang="en-IE" sz="18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Bélisle</a:t>
            </a:r>
            <a:r>
              <a:rPr kumimoji="0" lang="en-IE" sz="18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(1997)</a:t>
            </a:r>
          </a:p>
        </p:txBody>
      </p:sp>
      <p:pic>
        <p:nvPicPr>
          <p:cNvPr id="5" name="Picture 4">
            <a:extLst>
              <a:ext uri="{FF2B5EF4-FFF2-40B4-BE49-F238E27FC236}">
                <a16:creationId xmlns:a16="http://schemas.microsoft.com/office/drawing/2014/main" id="{80873E02-824D-42F0-90CC-29CEE25CBFB9}"/>
              </a:ext>
            </a:extLst>
          </p:cNvPr>
          <p:cNvPicPr>
            <a:picLocks noChangeAspect="1"/>
          </p:cNvPicPr>
          <p:nvPr/>
        </p:nvPicPr>
        <p:blipFill>
          <a:blip r:embed="rId2"/>
          <a:stretch>
            <a:fillRect/>
          </a:stretch>
        </p:blipFill>
        <p:spPr>
          <a:xfrm>
            <a:off x="7708617" y="2120412"/>
            <a:ext cx="2446502" cy="904142"/>
          </a:xfrm>
          <a:prstGeom prst="rect">
            <a:avLst/>
          </a:prstGeom>
        </p:spPr>
      </p:pic>
    </p:spTree>
    <p:extLst>
      <p:ext uri="{BB962C8B-B14F-4D97-AF65-F5344CB8AC3E}">
        <p14:creationId xmlns:p14="http://schemas.microsoft.com/office/powerpoint/2010/main" val="367589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DB4E-6E04-4366-A39E-D3604897F5A6}"/>
              </a:ext>
            </a:extLst>
          </p:cNvPr>
          <p:cNvSpPr>
            <a:spLocks noGrp="1"/>
          </p:cNvSpPr>
          <p:nvPr>
            <p:ph type="title"/>
          </p:nvPr>
        </p:nvSpPr>
        <p:spPr>
          <a:xfrm>
            <a:off x="457200" y="0"/>
            <a:ext cx="9126415" cy="1499616"/>
          </a:xfrm>
        </p:spPr>
        <p:txBody>
          <a:bodyPr/>
          <a:lstStyle/>
          <a:p>
            <a:r>
              <a:rPr lang="en-IE" dirty="0"/>
              <a:t>Posterior Error Approach</a:t>
            </a:r>
          </a:p>
        </p:txBody>
      </p:sp>
      <p:sp>
        <p:nvSpPr>
          <p:cNvPr id="3" name="Content Placeholder 2">
            <a:extLst>
              <a:ext uri="{FF2B5EF4-FFF2-40B4-BE49-F238E27FC236}">
                <a16:creationId xmlns:a16="http://schemas.microsoft.com/office/drawing/2014/main" id="{35EC0FA3-3788-40A9-B9D6-6D6D1C5BA245}"/>
              </a:ext>
            </a:extLst>
          </p:cNvPr>
          <p:cNvSpPr>
            <a:spLocks noGrp="1"/>
          </p:cNvSpPr>
          <p:nvPr>
            <p:ph idx="1"/>
          </p:nvPr>
        </p:nvSpPr>
        <p:spPr>
          <a:xfrm>
            <a:off x="731784" y="1665344"/>
            <a:ext cx="9720073" cy="4714003"/>
          </a:xfrm>
        </p:spPr>
        <p:txBody>
          <a:bodyPr>
            <a:normAutofit/>
          </a:bodyPr>
          <a:lstStyle/>
          <a:p>
            <a:r>
              <a:rPr lang="en-IE" sz="2800" dirty="0"/>
              <a:t>Posterior Error method tries to deal with issue of prior uncertainty and the inverse-conditional problem</a:t>
            </a:r>
          </a:p>
          <a:p>
            <a:r>
              <a:rPr lang="en-IE" sz="2800" dirty="0"/>
              <a:t>Lee &amp; </a:t>
            </a:r>
            <a:r>
              <a:rPr lang="en-IE" sz="2800" dirty="0" err="1"/>
              <a:t>Zelen</a:t>
            </a:r>
            <a:r>
              <a:rPr lang="en-IE" sz="2800" dirty="0"/>
              <a:t> derive Bayesian Type I/II errors for posterior chance of H</a:t>
            </a:r>
            <a:r>
              <a:rPr lang="en-IE" sz="2800" baseline="-25000" dirty="0"/>
              <a:t>0</a:t>
            </a:r>
            <a:r>
              <a:rPr lang="en-IE" sz="2800" dirty="0"/>
              <a:t>/H</a:t>
            </a:r>
            <a:r>
              <a:rPr lang="en-IE" sz="2800" baseline="-25000" dirty="0"/>
              <a:t>1</a:t>
            </a:r>
            <a:r>
              <a:rPr lang="en-IE" sz="2800" dirty="0"/>
              <a:t> being true given frequentist “success” (i.e. significance)</a:t>
            </a:r>
          </a:p>
          <a:p>
            <a:pPr lvl="1"/>
            <a:r>
              <a:rPr lang="en-IE" sz="2400" dirty="0"/>
              <a:t>Conversion only requires statement of prior probability belief against H</a:t>
            </a:r>
            <a:r>
              <a:rPr lang="en-IE" sz="2400" baseline="-25000" dirty="0"/>
              <a:t>0 </a:t>
            </a:r>
          </a:p>
          <a:p>
            <a:r>
              <a:rPr lang="en-IE" sz="2800" dirty="0"/>
              <a:t>Argue this better reflects practical decision-making though note difference between requirement of clinician vs. regulator</a:t>
            </a:r>
          </a:p>
          <a:p>
            <a:r>
              <a:rPr lang="en-IE" sz="2800" dirty="0"/>
              <a:t>Method can be applied to any point null hypothesis and </a:t>
            </a:r>
            <a:r>
              <a:rPr lang="en-IE" sz="2800" dirty="0" err="1"/>
              <a:t>nQuery</a:t>
            </a:r>
            <a:r>
              <a:rPr lang="en-IE" sz="2800" dirty="0"/>
              <a:t> has Posterior Error Assistant and showcase tables for means case</a:t>
            </a:r>
          </a:p>
        </p:txBody>
      </p:sp>
      <p:sp>
        <p:nvSpPr>
          <p:cNvPr id="4" name="Rectangle: Rounded Corners 3">
            <a:extLst>
              <a:ext uri="{FF2B5EF4-FFF2-40B4-BE49-F238E27FC236}">
                <a16:creationId xmlns:a16="http://schemas.microsoft.com/office/drawing/2014/main" id="{949D9A58-9B80-4688-AAA0-6B5B73DDA5AE}"/>
              </a:ext>
            </a:extLst>
          </p:cNvPr>
          <p:cNvSpPr/>
          <p:nvPr/>
        </p:nvSpPr>
        <p:spPr>
          <a:xfrm flipH="1" flipV="1">
            <a:off x="636828" y="1774506"/>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919C1EAB-4FB4-4031-B372-704630C21188}"/>
              </a:ext>
            </a:extLst>
          </p:cNvPr>
          <p:cNvSpPr/>
          <p:nvPr/>
        </p:nvSpPr>
        <p:spPr>
          <a:xfrm flipH="1" flipV="1">
            <a:off x="636828" y="4022345"/>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33EAF65F-64FC-4637-98EC-A63466DDE9E6}"/>
              </a:ext>
            </a:extLst>
          </p:cNvPr>
          <p:cNvSpPr/>
          <p:nvPr/>
        </p:nvSpPr>
        <p:spPr>
          <a:xfrm flipH="1" flipV="1">
            <a:off x="636828" y="5014714"/>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498E23A4-7C97-4E7C-ACB4-570231A963CD}"/>
              </a:ext>
            </a:extLst>
          </p:cNvPr>
          <p:cNvSpPr/>
          <p:nvPr/>
        </p:nvSpPr>
        <p:spPr>
          <a:xfrm flipH="1" flipV="1">
            <a:off x="636828" y="2703116"/>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34853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6FCAD12E-EE10-40D5-9BE5-E1007CE4623F}"/>
              </a:ext>
            </a:extLst>
          </p:cNvPr>
          <p:cNvSpPr>
            <a:spLocks noGrp="1"/>
          </p:cNvSpPr>
          <p:nvPr>
            <p:ph idx="1"/>
          </p:nvPr>
        </p:nvSpPr>
        <p:spPr>
          <a:xfrm>
            <a:off x="714289" y="1544828"/>
            <a:ext cx="4796819" cy="4023360"/>
          </a:xfrm>
        </p:spPr>
        <p:txBody>
          <a:bodyPr>
            <a:noAutofit/>
          </a:bodyPr>
          <a:lstStyle/>
          <a:p>
            <a:r>
              <a:rPr lang="en-IE" sz="3600" dirty="0"/>
              <a:t>“</a:t>
            </a:r>
            <a:r>
              <a:rPr lang="en-IE" sz="2400" dirty="0"/>
              <a:t>Assuming a mean (±SD) number of ventilator-free days of 12.7±10.6, we estimated that a sample of 524 patients would need to be enrolled in order for the study to have 80% power, at a two-tailed significance level of 0.05, to detect a mean between-group difference of 2.6 ventilator-free days. On the basis of data from the PAC-Man trial, we estimated that the study-withdrawal rate would be 3% and we therefore calculated that the study required a total of 540 patients.”</a:t>
            </a:r>
            <a:endParaRPr lang="en-IE" sz="3600" dirty="0"/>
          </a:p>
        </p:txBody>
      </p:sp>
      <p:sp>
        <p:nvSpPr>
          <p:cNvPr id="7" name="TextBox 6"/>
          <p:cNvSpPr txBox="1"/>
          <p:nvPr/>
        </p:nvSpPr>
        <p:spPr>
          <a:xfrm>
            <a:off x="10132445" y="5751524"/>
            <a:ext cx="2589360" cy="276999"/>
          </a:xfrm>
          <a:prstGeom prst="rect">
            <a:avLst/>
          </a:prstGeom>
          <a:noFill/>
        </p:spPr>
        <p:txBody>
          <a:bodyPr wrap="square" rtlCol="0">
            <a:spAutoFit/>
          </a:bodyPr>
          <a:lstStyle/>
          <a:p>
            <a:r>
              <a:rPr lang="en-IE" sz="1200" dirty="0"/>
              <a:t>Source: NEJM (2014)</a:t>
            </a:r>
          </a:p>
        </p:txBody>
      </p:sp>
      <p:graphicFrame>
        <p:nvGraphicFramePr>
          <p:cNvPr id="8" name="Content Placeholder 2"/>
          <p:cNvGraphicFramePr>
            <a:graphicFrameLocks/>
          </p:cNvGraphicFramePr>
          <p:nvPr/>
        </p:nvGraphicFramePr>
        <p:xfrm>
          <a:off x="6096000" y="2015892"/>
          <a:ext cx="5678658" cy="2346960"/>
        </p:xfrm>
        <a:graphic>
          <a:graphicData uri="http://schemas.openxmlformats.org/drawingml/2006/table">
            <a:tbl>
              <a:tblPr firstRow="1" bandRow="1">
                <a:tableStyleId>{8EC20E35-A176-4012-BC5E-935CFFF8708E}</a:tableStyleId>
              </a:tblPr>
              <a:tblGrid>
                <a:gridCol w="3807655">
                  <a:extLst>
                    <a:ext uri="{9D8B030D-6E8A-4147-A177-3AD203B41FA5}">
                      <a16:colId xmlns:a16="http://schemas.microsoft.com/office/drawing/2014/main" val="20000"/>
                    </a:ext>
                  </a:extLst>
                </a:gridCol>
                <a:gridCol w="1871003">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(Two- 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Mean 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r>
                        <a:rPr lang="en-IE" sz="2000" dirty="0"/>
                        <a:t>Standard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latin typeface="Calibri" panose="020F0502020204030204" pitchFamily="34" charset="0"/>
                        </a:rPr>
                        <a:t>10.6</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n per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262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Target 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21DA208C-B4AD-41FC-83F9-23170A5196FB}"/>
              </a:ext>
            </a:extLst>
          </p:cNvPr>
          <p:cNvPicPr>
            <a:picLocks noChangeAspect="1"/>
          </p:cNvPicPr>
          <p:nvPr/>
        </p:nvPicPr>
        <p:blipFill>
          <a:blip r:embed="rId2"/>
          <a:stretch>
            <a:fillRect/>
          </a:stretch>
        </p:blipFill>
        <p:spPr>
          <a:xfrm>
            <a:off x="5815629" y="4780914"/>
            <a:ext cx="5891866" cy="970610"/>
          </a:xfrm>
          <a:prstGeom prst="rect">
            <a:avLst/>
          </a:prstGeom>
        </p:spPr>
      </p:pic>
      <p:grpSp>
        <p:nvGrpSpPr>
          <p:cNvPr id="10" name="Group 9">
            <a:extLst>
              <a:ext uri="{FF2B5EF4-FFF2-40B4-BE49-F238E27FC236}">
                <a16:creationId xmlns:a16="http://schemas.microsoft.com/office/drawing/2014/main" id="{66190ABE-98C0-452B-9261-9A77629B9FA7}"/>
              </a:ext>
            </a:extLst>
          </p:cNvPr>
          <p:cNvGrpSpPr/>
          <p:nvPr/>
        </p:nvGrpSpPr>
        <p:grpSpPr>
          <a:xfrm>
            <a:off x="-31865" y="0"/>
            <a:ext cx="2317865" cy="1819275"/>
            <a:chOff x="-31865" y="0"/>
            <a:chExt cx="2317865" cy="1819275"/>
          </a:xfrm>
        </p:grpSpPr>
        <p:sp>
          <p:nvSpPr>
            <p:cNvPr id="11" name="Diagonal Stripe 10">
              <a:extLst>
                <a:ext uri="{FF2B5EF4-FFF2-40B4-BE49-F238E27FC236}">
                  <a16:creationId xmlns:a16="http://schemas.microsoft.com/office/drawing/2014/main" id="{00988814-39AD-4F53-9EDB-1A0F7C09335F}"/>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 name="Content Placeholder 1">
              <a:extLst>
                <a:ext uri="{FF2B5EF4-FFF2-40B4-BE49-F238E27FC236}">
                  <a16:creationId xmlns:a16="http://schemas.microsoft.com/office/drawing/2014/main" id="{D396875D-5560-4A6B-BA9C-ADF612A767E3}"/>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5</a:t>
              </a:r>
            </a:p>
          </p:txBody>
        </p:sp>
      </p:grpSp>
    </p:spTree>
    <p:extLst>
      <p:ext uri="{BB962C8B-B14F-4D97-AF65-F5344CB8AC3E}">
        <p14:creationId xmlns:p14="http://schemas.microsoft.com/office/powerpoint/2010/main" val="2327541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6FCAD12E-EE10-40D5-9BE5-E1007CE4623F}"/>
              </a:ext>
            </a:extLst>
          </p:cNvPr>
          <p:cNvSpPr>
            <a:spLocks noGrp="1"/>
          </p:cNvSpPr>
          <p:nvPr>
            <p:ph idx="1"/>
          </p:nvPr>
        </p:nvSpPr>
        <p:spPr>
          <a:xfrm>
            <a:off x="714289" y="1819275"/>
            <a:ext cx="4796819" cy="4023360"/>
          </a:xfrm>
        </p:spPr>
        <p:txBody>
          <a:bodyPr>
            <a:noAutofit/>
          </a:bodyPr>
          <a:lstStyle/>
          <a:p>
            <a:r>
              <a:rPr lang="en-IE" sz="2400" dirty="0"/>
              <a:t>“Assume the Z-test example but we want a posterior Type I error of 0.05 (probability the null hypothesis is true given significance) and posterior Type II of 0.2 (probability the null hypothesis is false given non-significance). What would be equivalent sample size and frequentist planning errors (</a:t>
            </a:r>
            <a:r>
              <a:rPr lang="el-GR" sz="2400" dirty="0">
                <a:latin typeface="Calibri" panose="020F0502020204030204" pitchFamily="34" charset="0"/>
                <a:cs typeface="Calibri" panose="020F0502020204030204" pitchFamily="34" charset="0"/>
              </a:rPr>
              <a:t>α</a:t>
            </a:r>
            <a:r>
              <a:rPr lang="en-IE" sz="2400" dirty="0">
                <a:latin typeface="Calibri" panose="020F0502020204030204" pitchFamily="34" charset="0"/>
                <a:cs typeface="Calibri" panose="020F0502020204030204" pitchFamily="34" charset="0"/>
              </a:rPr>
              <a:t>, 1-</a:t>
            </a:r>
            <a:r>
              <a:rPr lang="el-GR" sz="2400" dirty="0">
                <a:latin typeface="Calibri" panose="020F0502020204030204" pitchFamily="34" charset="0"/>
                <a:cs typeface="Calibri" panose="020F0502020204030204" pitchFamily="34" charset="0"/>
              </a:rPr>
              <a:t>β</a:t>
            </a:r>
            <a:r>
              <a:rPr lang="en-IE" sz="2400" dirty="0">
                <a:latin typeface="Calibri" panose="020F0502020204030204" pitchFamily="34" charset="0"/>
                <a:cs typeface="Calibri" panose="020F0502020204030204" pitchFamily="34" charset="0"/>
              </a:rPr>
              <a:t>)</a:t>
            </a:r>
            <a:r>
              <a:rPr lang="en-IE" sz="2400" dirty="0"/>
              <a:t> be assuming a range (0.25 - 0.75) of prior beliefs against the null hypothesis”</a:t>
            </a:r>
          </a:p>
        </p:txBody>
      </p:sp>
      <p:graphicFrame>
        <p:nvGraphicFramePr>
          <p:cNvPr id="8" name="Content Placeholder 2"/>
          <p:cNvGraphicFramePr>
            <a:graphicFrameLocks/>
          </p:cNvGraphicFramePr>
          <p:nvPr/>
        </p:nvGraphicFramePr>
        <p:xfrm>
          <a:off x="6096000" y="2261235"/>
          <a:ext cx="5678658" cy="3139440"/>
        </p:xfrm>
        <a:graphic>
          <a:graphicData uri="http://schemas.openxmlformats.org/drawingml/2006/table">
            <a:tbl>
              <a:tblPr firstRow="1" bandRow="1">
                <a:tableStyleId>{8EC20E35-A176-4012-BC5E-935CFFF8708E}</a:tableStyleId>
              </a:tblPr>
              <a:tblGrid>
                <a:gridCol w="3807655">
                  <a:extLst>
                    <a:ext uri="{9D8B030D-6E8A-4147-A177-3AD203B41FA5}">
                      <a16:colId xmlns:a16="http://schemas.microsoft.com/office/drawing/2014/main" val="20000"/>
                    </a:ext>
                  </a:extLst>
                </a:gridCol>
                <a:gridCol w="1871003">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l-GR" sz="2000" dirty="0">
                          <a:latin typeface="Calibri" panose="020F0502020204030204" pitchFamily="34" charset="0"/>
                          <a:cs typeface="Calibri" panose="020F0502020204030204" pitchFamily="34" charset="0"/>
                        </a:rPr>
                        <a:t>α</a:t>
                      </a:r>
                      <a:r>
                        <a:rPr lang="en-IE" sz="2000" dirty="0">
                          <a:latin typeface="Calibri" panose="020F0502020204030204" pitchFamily="34" charset="0"/>
                          <a:cs typeface="Calibri" panose="020F0502020204030204" pitchFamily="34" charset="0"/>
                        </a:rPr>
                        <a:t>*</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l-GR" sz="2000" dirty="0">
                          <a:latin typeface="Calibri" panose="020F0502020204030204" pitchFamily="34" charset="0"/>
                          <a:cs typeface="Calibri" panose="020F0502020204030204" pitchFamily="34" charset="0"/>
                        </a:rPr>
                        <a:t>β</a:t>
                      </a:r>
                      <a:r>
                        <a:rPr lang="en-IE" sz="2000" dirty="0">
                          <a:latin typeface="Calibri" panose="020F0502020204030204" pitchFamily="34" charset="0"/>
                          <a:cs typeface="Calibri" panose="020F0502020204030204" pitchFamily="34" charset="0"/>
                        </a:rPr>
                        <a:t>*</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r>
                        <a:rPr lang="en-IE" sz="2000" dirty="0"/>
                        <a:t>Mean 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Standard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latin typeface="Calibri" panose="020F0502020204030204" pitchFamily="34" charset="0"/>
                        </a:rPr>
                        <a:t>10.6</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N per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4260951"/>
                  </a:ext>
                </a:extLst>
              </a:tr>
              <a:tr h="0">
                <a:tc>
                  <a:txBody>
                    <a:bodyPr/>
                    <a:lstStyle/>
                    <a:p>
                      <a:r>
                        <a:rPr lang="en-IE" sz="2000" dirty="0"/>
                        <a:t>Test Significance Level, </a:t>
                      </a:r>
                      <a:r>
                        <a:rPr lang="el-GR" sz="2000" dirty="0">
                          <a:latin typeface="Calibri" panose="020F0502020204030204" pitchFamily="34" charset="0"/>
                          <a:cs typeface="Calibri" panose="020F0502020204030204" pitchFamily="34" charset="0"/>
                        </a:rPr>
                        <a:t>α</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84517491"/>
                  </a:ext>
                </a:extLst>
              </a:tr>
              <a:tr h="0">
                <a:tc>
                  <a:txBody>
                    <a:bodyPr/>
                    <a:lstStyle/>
                    <a:p>
                      <a:r>
                        <a:rPr lang="en-IE" sz="2000" dirty="0"/>
                        <a:t>Power, 1-</a:t>
                      </a:r>
                      <a:r>
                        <a:rPr lang="el-GR" sz="2000" dirty="0">
                          <a:latin typeface="Calibri" panose="020F0502020204030204" pitchFamily="34" charset="0"/>
                          <a:cs typeface="Calibri" panose="020F0502020204030204" pitchFamily="34" charset="0"/>
                        </a:rPr>
                        <a:t>β</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24300469"/>
                  </a:ext>
                </a:extLst>
              </a:tr>
            </a:tbl>
          </a:graphicData>
        </a:graphic>
      </p:graphicFrame>
      <p:grpSp>
        <p:nvGrpSpPr>
          <p:cNvPr id="10" name="Group 9">
            <a:extLst>
              <a:ext uri="{FF2B5EF4-FFF2-40B4-BE49-F238E27FC236}">
                <a16:creationId xmlns:a16="http://schemas.microsoft.com/office/drawing/2014/main" id="{66190ABE-98C0-452B-9261-9A77629B9FA7}"/>
              </a:ext>
            </a:extLst>
          </p:cNvPr>
          <p:cNvGrpSpPr/>
          <p:nvPr/>
        </p:nvGrpSpPr>
        <p:grpSpPr>
          <a:xfrm>
            <a:off x="-31865" y="0"/>
            <a:ext cx="2317865" cy="1819275"/>
            <a:chOff x="-31865" y="0"/>
            <a:chExt cx="2317865" cy="1819275"/>
          </a:xfrm>
        </p:grpSpPr>
        <p:sp>
          <p:nvSpPr>
            <p:cNvPr id="11" name="Diagonal Stripe 10">
              <a:extLst>
                <a:ext uri="{FF2B5EF4-FFF2-40B4-BE49-F238E27FC236}">
                  <a16:creationId xmlns:a16="http://schemas.microsoft.com/office/drawing/2014/main" id="{00988814-39AD-4F53-9EDB-1A0F7C09335F}"/>
                </a:ext>
              </a:extLst>
            </p:cNvPr>
            <p:cNvSpPr/>
            <p:nvPr/>
          </p:nvSpPr>
          <p:spPr>
            <a:xfrm>
              <a:off x="0" y="0"/>
              <a:ext cx="2286000" cy="1819275"/>
            </a:xfrm>
            <a:prstGeom prst="diagStripe">
              <a:avLst>
                <a:gd name="adj" fmla="val 72632"/>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2" name="Content Placeholder 1">
              <a:extLst>
                <a:ext uri="{FF2B5EF4-FFF2-40B4-BE49-F238E27FC236}">
                  <a16:creationId xmlns:a16="http://schemas.microsoft.com/office/drawing/2014/main" id="{D396875D-5560-4A6B-BA9C-ADF612A767E3}"/>
                </a:ext>
              </a:extLst>
            </p:cNvPr>
            <p:cNvSpPr txBox="1">
              <a:spLocks/>
            </p:cNvSpPr>
            <p:nvPr/>
          </p:nvSpPr>
          <p:spPr>
            <a:xfrm rot="19315698">
              <a:off x="-31865" y="581451"/>
              <a:ext cx="2109976" cy="599887"/>
            </a:xfrm>
            <a:prstGeom prst="rect">
              <a:avLst/>
            </a:prstGeom>
            <a:ln>
              <a:noFill/>
            </a:ln>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IE" sz="2400" b="1" i="0" u="none" strike="noStrike" kern="1200" cap="none" spc="0" normalizeH="0" baseline="0" noProof="0" dirty="0">
                  <a:ln>
                    <a:noFill/>
                  </a:ln>
                  <a:solidFill>
                    <a:prstClr val="white"/>
                  </a:solidFill>
                  <a:effectLst/>
                  <a:uLnTx/>
                  <a:uFillTx/>
                  <a:latin typeface="Tw Cen MT" panose="020B0602020104020603"/>
                  <a:ea typeface="+mn-ea"/>
                  <a:cs typeface="+mn-cs"/>
                </a:rPr>
                <a:t>Example 5</a:t>
              </a:r>
            </a:p>
          </p:txBody>
        </p:sp>
      </p:grpSp>
      <p:sp>
        <p:nvSpPr>
          <p:cNvPr id="13" name="Title 1">
            <a:extLst>
              <a:ext uri="{FF2B5EF4-FFF2-40B4-BE49-F238E27FC236}">
                <a16:creationId xmlns:a16="http://schemas.microsoft.com/office/drawing/2014/main" id="{C0713DE6-2217-4D36-9E43-658733B1C395}"/>
              </a:ext>
            </a:extLst>
          </p:cNvPr>
          <p:cNvSpPr>
            <a:spLocks noGrp="1"/>
          </p:cNvSpPr>
          <p:nvPr>
            <p:ph type="title"/>
          </p:nvPr>
        </p:nvSpPr>
        <p:spPr>
          <a:xfrm>
            <a:off x="457200" y="0"/>
            <a:ext cx="9126415" cy="1499616"/>
          </a:xfrm>
        </p:spPr>
        <p:txBody>
          <a:bodyPr/>
          <a:lstStyle/>
          <a:p>
            <a:r>
              <a:rPr lang="en-IE" dirty="0"/>
              <a:t>(cont.)</a:t>
            </a:r>
          </a:p>
        </p:txBody>
      </p:sp>
    </p:spTree>
    <p:extLst>
      <p:ext uri="{BB962C8B-B14F-4D97-AF65-F5344CB8AC3E}">
        <p14:creationId xmlns:p14="http://schemas.microsoft.com/office/powerpoint/2010/main" val="2935224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EFD2-C900-45E2-B24E-F80A2A7A38BD}"/>
              </a:ext>
            </a:extLst>
          </p:cNvPr>
          <p:cNvSpPr>
            <a:spLocks noGrp="1"/>
          </p:cNvSpPr>
          <p:nvPr>
            <p:ph type="title"/>
          </p:nvPr>
        </p:nvSpPr>
        <p:spPr>
          <a:xfrm>
            <a:off x="2081719" y="3254985"/>
            <a:ext cx="2714019" cy="821495"/>
          </a:xfrm>
        </p:spPr>
        <p:txBody>
          <a:bodyPr>
            <a:noAutofit/>
          </a:bodyPr>
          <a:lstStyle/>
          <a:p>
            <a:r>
              <a:rPr lang="en-GB" sz="6000" dirty="0"/>
              <a:t>Part 4</a:t>
            </a:r>
          </a:p>
        </p:txBody>
      </p:sp>
      <p:sp>
        <p:nvSpPr>
          <p:cNvPr id="9" name="Text Placeholder 2">
            <a:extLst>
              <a:ext uri="{FF2B5EF4-FFF2-40B4-BE49-F238E27FC236}">
                <a16:creationId xmlns:a16="http://schemas.microsoft.com/office/drawing/2014/main" id="{D03EB5D8-D85E-46D3-A754-1043AA2C989C}"/>
              </a:ext>
            </a:extLst>
          </p:cNvPr>
          <p:cNvSpPr>
            <a:spLocks noGrp="1"/>
          </p:cNvSpPr>
          <p:nvPr>
            <p:ph type="body" idx="1"/>
          </p:nvPr>
        </p:nvSpPr>
        <p:spPr>
          <a:xfrm>
            <a:off x="5138882" y="3326386"/>
            <a:ext cx="6482966" cy="1500187"/>
          </a:xfrm>
        </p:spPr>
        <p:txBody>
          <a:bodyPr>
            <a:normAutofit/>
          </a:bodyPr>
          <a:lstStyle/>
          <a:p>
            <a:r>
              <a:rPr lang="en-IE" sz="4000" dirty="0"/>
              <a:t>Discussion and Conclusions</a:t>
            </a:r>
            <a:endParaRPr lang="en-GB" dirty="0"/>
          </a:p>
        </p:txBody>
      </p:sp>
      <p:cxnSp>
        <p:nvCxnSpPr>
          <p:cNvPr id="10" name="Straight Connector 9">
            <a:extLst>
              <a:ext uri="{FF2B5EF4-FFF2-40B4-BE49-F238E27FC236}">
                <a16:creationId xmlns:a16="http://schemas.microsoft.com/office/drawing/2014/main" id="{AD43AEF0-B805-43A3-8435-A539D5692424}"/>
              </a:ext>
            </a:extLst>
          </p:cNvPr>
          <p:cNvCxnSpPr>
            <a:cxnSpLocks/>
          </p:cNvCxnSpPr>
          <p:nvPr/>
        </p:nvCxnSpPr>
        <p:spPr>
          <a:xfrm>
            <a:off x="4805466" y="3025302"/>
            <a:ext cx="0" cy="13521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08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16" y="26688"/>
            <a:ext cx="9179511" cy="1499616"/>
          </a:xfrm>
        </p:spPr>
        <p:txBody>
          <a:bodyPr>
            <a:normAutofit/>
          </a:bodyPr>
          <a:lstStyle/>
          <a:p>
            <a:r>
              <a:rPr lang="en-IE" cap="none" dirty="0"/>
              <a:t>Discussion and Conclusions</a:t>
            </a:r>
          </a:p>
        </p:txBody>
      </p:sp>
      <p:sp>
        <p:nvSpPr>
          <p:cNvPr id="3" name="Content Placeholder 2"/>
          <p:cNvSpPr>
            <a:spLocks noGrp="1"/>
          </p:cNvSpPr>
          <p:nvPr>
            <p:ph idx="1"/>
          </p:nvPr>
        </p:nvSpPr>
        <p:spPr>
          <a:xfrm>
            <a:off x="848035" y="1421984"/>
            <a:ext cx="9720073" cy="4291959"/>
          </a:xfrm>
        </p:spPr>
        <p:txBody>
          <a:bodyPr>
            <a:noAutofit/>
          </a:bodyPr>
          <a:lstStyle/>
          <a:p>
            <a:pPr marL="0" indent="0">
              <a:buNone/>
            </a:pPr>
            <a:r>
              <a:rPr lang="en-IE" sz="3200" dirty="0"/>
              <a:t>Sample Size determination vital for study design</a:t>
            </a:r>
          </a:p>
          <a:p>
            <a:pPr lvl="1"/>
            <a:r>
              <a:rPr lang="en-IE" sz="2800" dirty="0"/>
              <a:t>Power is most common criteria but tied to NHST/p-values</a:t>
            </a:r>
          </a:p>
          <a:p>
            <a:pPr lvl="1"/>
            <a:r>
              <a:rPr lang="en-IE" sz="2800" dirty="0"/>
              <a:t>SSD methods would be desirable for alternatives</a:t>
            </a:r>
          </a:p>
          <a:p>
            <a:pPr marL="0" indent="-45720">
              <a:buNone/>
            </a:pPr>
            <a:r>
              <a:rPr lang="en-IE" sz="3200" dirty="0"/>
              <a:t>Frequentist intervals (confidence, tolerance, prediction) emphasize effect size &amp; variance with SSD targeting latter </a:t>
            </a:r>
          </a:p>
          <a:p>
            <a:pPr marL="0" indent="-45720">
              <a:buNone/>
            </a:pPr>
            <a:r>
              <a:rPr lang="en-IE" sz="3200" dirty="0"/>
              <a:t>Credible intervals have same advantages but have a more “intuitive” interpretation than confidence interval</a:t>
            </a:r>
          </a:p>
          <a:p>
            <a:pPr marL="0" indent="-45720">
              <a:buNone/>
            </a:pPr>
            <a:r>
              <a:rPr lang="en-IE" sz="3200" dirty="0"/>
              <a:t>Posterior error approaches provide new “success” criteria and encourages thought about prior success prob.</a:t>
            </a:r>
          </a:p>
        </p:txBody>
      </p:sp>
      <p:sp>
        <p:nvSpPr>
          <p:cNvPr id="4" name="Rectangle: Rounded Corners 3">
            <a:extLst>
              <a:ext uri="{FF2B5EF4-FFF2-40B4-BE49-F238E27FC236}">
                <a16:creationId xmlns:a16="http://schemas.microsoft.com/office/drawing/2014/main" id="{A4CF1186-08F0-45EB-AD71-68C74B30CC79}"/>
              </a:ext>
            </a:extLst>
          </p:cNvPr>
          <p:cNvSpPr/>
          <p:nvPr/>
        </p:nvSpPr>
        <p:spPr>
          <a:xfrm flipH="1" flipV="1">
            <a:off x="475517" y="1526304"/>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79A69845-5940-49B0-AF7E-87684333BD24}"/>
              </a:ext>
            </a:extLst>
          </p:cNvPr>
          <p:cNvSpPr/>
          <p:nvPr/>
        </p:nvSpPr>
        <p:spPr>
          <a:xfrm flipH="1" flipV="1">
            <a:off x="475516" y="415488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538C38A4-7306-4006-B5C1-971A8A80B3DF}"/>
              </a:ext>
            </a:extLst>
          </p:cNvPr>
          <p:cNvSpPr/>
          <p:nvPr/>
        </p:nvSpPr>
        <p:spPr>
          <a:xfrm flipH="1" flipV="1">
            <a:off x="475516" y="5193279"/>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E0137E41-76BB-4100-B6BB-FC64165E51E1}"/>
              </a:ext>
            </a:extLst>
          </p:cNvPr>
          <p:cNvSpPr/>
          <p:nvPr/>
        </p:nvSpPr>
        <p:spPr>
          <a:xfrm flipH="1" flipV="1">
            <a:off x="475516" y="307604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28445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a:extLst>
              <a:ext uri="{FF2B5EF4-FFF2-40B4-BE49-F238E27FC236}">
                <a16:creationId xmlns:a16="http://schemas.microsoft.com/office/drawing/2014/main" id="{362A4869-8B2C-49B8-A31A-7F646C07280A}"/>
              </a:ext>
            </a:extLst>
          </p:cNvPr>
          <p:cNvSpPr/>
          <p:nvPr/>
        </p:nvSpPr>
        <p:spPr>
          <a:xfrm>
            <a:off x="1150057" y="3190082"/>
            <a:ext cx="2713772" cy="2824358"/>
          </a:xfrm>
          <a:prstGeom prst="roundRect">
            <a:avLst/>
          </a:prstGeom>
          <a:no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ea typeface="+mn-ea"/>
              <a:cs typeface="+mn-cs"/>
            </a:endParaRPr>
          </a:p>
        </p:txBody>
      </p:sp>
      <p:sp>
        <p:nvSpPr>
          <p:cNvPr id="50" name="Rectangle: Rounded Corners 49">
            <a:extLst>
              <a:ext uri="{FF2B5EF4-FFF2-40B4-BE49-F238E27FC236}">
                <a16:creationId xmlns:a16="http://schemas.microsoft.com/office/drawing/2014/main" id="{2B733FEE-4854-4C0D-BFB7-9F6B8C555793}"/>
              </a:ext>
            </a:extLst>
          </p:cNvPr>
          <p:cNvSpPr/>
          <p:nvPr/>
        </p:nvSpPr>
        <p:spPr>
          <a:xfrm>
            <a:off x="1151731" y="2731063"/>
            <a:ext cx="2713772" cy="3414098"/>
          </a:xfrm>
          <a:prstGeom prst="roundRect">
            <a:avLst/>
          </a:prstGeom>
          <a:solidFill>
            <a:srgbClr val="2B98D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ea typeface="+mn-ea"/>
              <a:cs typeface="+mn-cs"/>
            </a:endParaRPr>
          </a:p>
        </p:txBody>
      </p:sp>
      <p:sp>
        <p:nvSpPr>
          <p:cNvPr id="2" name="Title 1"/>
          <p:cNvSpPr>
            <a:spLocks noGrp="1"/>
          </p:cNvSpPr>
          <p:nvPr>
            <p:ph type="title"/>
          </p:nvPr>
        </p:nvSpPr>
        <p:spPr>
          <a:xfrm>
            <a:off x="1284786" y="40805"/>
            <a:ext cx="8298829" cy="1499616"/>
          </a:xfrm>
        </p:spPr>
        <p:txBody>
          <a:bodyPr>
            <a:noAutofit/>
          </a:bodyPr>
          <a:lstStyle/>
          <a:p>
            <a:r>
              <a:rPr lang="en-IE" dirty="0"/>
              <a:t>nQuery Summer 2019 Update</a:t>
            </a:r>
          </a:p>
        </p:txBody>
      </p:sp>
      <p:sp>
        <p:nvSpPr>
          <p:cNvPr id="4" name="Content Placeholder 3"/>
          <p:cNvSpPr>
            <a:spLocks noGrp="1"/>
          </p:cNvSpPr>
          <p:nvPr>
            <p:ph idx="1"/>
          </p:nvPr>
        </p:nvSpPr>
        <p:spPr>
          <a:xfrm>
            <a:off x="756389" y="1362202"/>
            <a:ext cx="9720073" cy="1547081"/>
          </a:xfrm>
        </p:spPr>
        <p:txBody>
          <a:bodyPr>
            <a:normAutofit fontScale="85000" lnSpcReduction="20000"/>
          </a:bodyPr>
          <a:lstStyle/>
          <a:p>
            <a:pPr marL="0" indent="0" algn="ctr">
              <a:buNone/>
            </a:pPr>
            <a:br>
              <a:rPr lang="en-IE" b="1" dirty="0">
                <a:solidFill>
                  <a:schemeClr val="bg1">
                    <a:lumMod val="50000"/>
                  </a:schemeClr>
                </a:solidFill>
              </a:rPr>
            </a:br>
            <a:r>
              <a:rPr lang="en-IE" b="1" dirty="0">
                <a:solidFill>
                  <a:schemeClr val="bg1">
                    <a:lumMod val="50000"/>
                  </a:schemeClr>
                </a:solidFill>
              </a:rPr>
              <a:t>Adds new tables across </a:t>
            </a:r>
            <a:r>
              <a:rPr lang="en-IE" b="1" dirty="0" err="1">
                <a:solidFill>
                  <a:schemeClr val="bg1">
                    <a:lumMod val="50000"/>
                  </a:schemeClr>
                </a:solidFill>
              </a:rPr>
              <a:t>nQuery</a:t>
            </a:r>
            <a:r>
              <a:rPr lang="en-IE" b="1" dirty="0">
                <a:solidFill>
                  <a:schemeClr val="bg1">
                    <a:lumMod val="50000"/>
                  </a:schemeClr>
                </a:solidFill>
              </a:rPr>
              <a:t> to help you with any trial design – Classical, Bayesian &amp; Adaptive</a:t>
            </a:r>
          </a:p>
          <a:p>
            <a:pPr marL="0" indent="0" algn="ctr">
              <a:buNone/>
            </a:pPr>
            <a:r>
              <a:rPr lang="en-IE" sz="2400" dirty="0">
                <a:hlinkClick r:id="rId3"/>
              </a:rPr>
              <a:t>www.statsols.com/whats-new</a:t>
            </a:r>
            <a:endParaRPr lang="en-IE" b="1" dirty="0">
              <a:solidFill>
                <a:schemeClr val="bg1">
                  <a:lumMod val="50000"/>
                </a:schemeClr>
              </a:solidFill>
            </a:endParaRPr>
          </a:p>
          <a:p>
            <a:pPr marL="0" indent="0" algn="ctr">
              <a:buNone/>
            </a:pPr>
            <a:r>
              <a:rPr lang="en-IE" b="1" dirty="0">
                <a:solidFill>
                  <a:schemeClr val="bg1">
                    <a:lumMod val="50000"/>
                  </a:schemeClr>
                </a:solidFill>
              </a:rPr>
              <a:t>  </a:t>
            </a:r>
          </a:p>
        </p:txBody>
      </p:sp>
      <p:sp>
        <p:nvSpPr>
          <p:cNvPr id="28" name="Content Placeholder 2">
            <a:extLst>
              <a:ext uri="{FF2B5EF4-FFF2-40B4-BE49-F238E27FC236}">
                <a16:creationId xmlns:a16="http://schemas.microsoft.com/office/drawing/2014/main" id="{827F5846-DF37-44A9-A099-7AEDAD5A689E}"/>
              </a:ext>
            </a:extLst>
          </p:cNvPr>
          <p:cNvSpPr txBox="1">
            <a:spLocks/>
          </p:cNvSpPr>
          <p:nvPr/>
        </p:nvSpPr>
        <p:spPr>
          <a:xfrm>
            <a:off x="1147952" y="4232109"/>
            <a:ext cx="2713772" cy="1774409"/>
          </a:xfrm>
          <a:prstGeom prst="rect">
            <a:avLst/>
          </a:prstGeom>
          <a:ln>
            <a:no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0" algn="ctr">
              <a:buClr>
                <a:srgbClr val="1CADE4"/>
              </a:buClr>
              <a:defRPr/>
            </a:pPr>
            <a:r>
              <a:rPr lang="en-GB" sz="2400" b="1" dirty="0">
                <a:solidFill>
                  <a:schemeClr val="bg1"/>
                </a:solidFill>
              </a:rPr>
              <a:t>Hierarchical Modelling</a:t>
            </a:r>
          </a:p>
          <a:p>
            <a:pPr algn="ctr">
              <a:buClr>
                <a:srgbClr val="1CADE4"/>
              </a:buClr>
              <a:defRPr/>
            </a:pPr>
            <a:r>
              <a:rPr lang="en-GB" sz="2400" b="1" dirty="0">
                <a:solidFill>
                  <a:schemeClr val="bg1"/>
                </a:solidFill>
              </a:rPr>
              <a:t>Interval Estimation</a:t>
            </a:r>
            <a:endParaRPr kumimoji="0" lang="en-GB" sz="2400" b="1" i="0" u="none" strike="noStrike" kern="1200" cap="none" spc="0" normalizeH="0" baseline="0" noProof="0" dirty="0">
              <a:ln>
                <a:noFill/>
              </a:ln>
              <a:solidFill>
                <a:schemeClr val="bg1"/>
              </a:solidFill>
              <a:effectLst/>
              <a:uLnTx/>
              <a:uFillTx/>
            </a:endParaRPr>
          </a:p>
        </p:txBody>
      </p:sp>
      <p:sp>
        <p:nvSpPr>
          <p:cNvPr id="18" name="Content Placeholder 2">
            <a:extLst>
              <a:ext uri="{FF2B5EF4-FFF2-40B4-BE49-F238E27FC236}">
                <a16:creationId xmlns:a16="http://schemas.microsoft.com/office/drawing/2014/main" id="{888EF16D-3A66-4E57-B9F4-CEDBD07B32AF}"/>
              </a:ext>
            </a:extLst>
          </p:cNvPr>
          <p:cNvSpPr txBox="1">
            <a:spLocks/>
          </p:cNvSpPr>
          <p:nvPr/>
        </p:nvSpPr>
        <p:spPr>
          <a:xfrm>
            <a:off x="1150894" y="2743168"/>
            <a:ext cx="2727114" cy="810551"/>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lvl="0" indent="0" algn="ctr">
              <a:buClr>
                <a:srgbClr val="1CADE4"/>
              </a:buClr>
              <a:buNone/>
              <a:defRPr/>
            </a:pPr>
            <a:r>
              <a:rPr lang="en-IE" sz="5400" dirty="0">
                <a:solidFill>
                  <a:schemeClr val="bg1"/>
                </a:solidFill>
              </a:rPr>
              <a:t>29</a:t>
            </a:r>
          </a:p>
        </p:txBody>
      </p:sp>
      <p:sp>
        <p:nvSpPr>
          <p:cNvPr id="60" name="Rectangle: Rounded Corners 59">
            <a:extLst>
              <a:ext uri="{FF2B5EF4-FFF2-40B4-BE49-F238E27FC236}">
                <a16:creationId xmlns:a16="http://schemas.microsoft.com/office/drawing/2014/main" id="{8A80E204-4ED4-4ABE-9840-14A9D5EF7EBF}"/>
              </a:ext>
            </a:extLst>
          </p:cNvPr>
          <p:cNvSpPr/>
          <p:nvPr/>
        </p:nvSpPr>
        <p:spPr>
          <a:xfrm>
            <a:off x="1148789" y="3461186"/>
            <a:ext cx="2720318" cy="770923"/>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ea typeface="+mn-ea"/>
              <a:cs typeface="+mn-cs"/>
            </a:endParaRPr>
          </a:p>
        </p:txBody>
      </p:sp>
      <p:sp>
        <p:nvSpPr>
          <p:cNvPr id="42" name="Content Placeholder 2">
            <a:extLst>
              <a:ext uri="{FF2B5EF4-FFF2-40B4-BE49-F238E27FC236}">
                <a16:creationId xmlns:a16="http://schemas.microsoft.com/office/drawing/2014/main" id="{8964091A-9124-4E64-A41D-3F82BA64E12E}"/>
              </a:ext>
            </a:extLst>
          </p:cNvPr>
          <p:cNvSpPr txBox="1">
            <a:spLocks/>
          </p:cNvSpPr>
          <p:nvPr/>
        </p:nvSpPr>
        <p:spPr>
          <a:xfrm>
            <a:off x="1135708" y="3518297"/>
            <a:ext cx="2681963" cy="672148"/>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lvl="0" indent="0" algn="ctr">
              <a:buClr>
                <a:srgbClr val="1CADE4"/>
              </a:buClr>
              <a:buNone/>
              <a:defRPr/>
            </a:pPr>
            <a:r>
              <a:rPr lang="en-IE" sz="2400" dirty="0">
                <a:solidFill>
                  <a:schemeClr val="bg1">
                    <a:lumMod val="50000"/>
                  </a:schemeClr>
                </a:solidFill>
              </a:rPr>
              <a:t>New </a:t>
            </a:r>
            <a:r>
              <a:rPr lang="en-IE" sz="2400" b="1" dirty="0">
                <a:solidFill>
                  <a:schemeClr val="bg1">
                    <a:lumMod val="50000"/>
                  </a:schemeClr>
                </a:solidFill>
              </a:rPr>
              <a:t>Classical </a:t>
            </a:r>
            <a:r>
              <a:rPr lang="en-IE" sz="2400" dirty="0">
                <a:solidFill>
                  <a:schemeClr val="bg1">
                    <a:lumMod val="50000"/>
                  </a:schemeClr>
                </a:solidFill>
              </a:rPr>
              <a:t>Design Tables</a:t>
            </a:r>
          </a:p>
        </p:txBody>
      </p:sp>
      <p:sp>
        <p:nvSpPr>
          <p:cNvPr id="61" name="Rectangle: Rounded Corners 60">
            <a:extLst>
              <a:ext uri="{FF2B5EF4-FFF2-40B4-BE49-F238E27FC236}">
                <a16:creationId xmlns:a16="http://schemas.microsoft.com/office/drawing/2014/main" id="{B230FCB2-F1C3-464D-9BD4-677918A7E49A}"/>
              </a:ext>
            </a:extLst>
          </p:cNvPr>
          <p:cNvSpPr/>
          <p:nvPr/>
        </p:nvSpPr>
        <p:spPr>
          <a:xfrm>
            <a:off x="4750867" y="3202155"/>
            <a:ext cx="2713772" cy="2824358"/>
          </a:xfrm>
          <a:prstGeom prst="roundRect">
            <a:avLst/>
          </a:prstGeom>
          <a:no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ea typeface="+mn-ea"/>
              <a:cs typeface="+mn-cs"/>
            </a:endParaRPr>
          </a:p>
        </p:txBody>
      </p:sp>
      <p:sp>
        <p:nvSpPr>
          <p:cNvPr id="62" name="Rectangle: Rounded Corners 61">
            <a:extLst>
              <a:ext uri="{FF2B5EF4-FFF2-40B4-BE49-F238E27FC236}">
                <a16:creationId xmlns:a16="http://schemas.microsoft.com/office/drawing/2014/main" id="{D7272816-2DD3-4580-824E-840A75525EEF}"/>
              </a:ext>
            </a:extLst>
          </p:cNvPr>
          <p:cNvSpPr/>
          <p:nvPr/>
        </p:nvSpPr>
        <p:spPr>
          <a:xfrm>
            <a:off x="4752541" y="2743136"/>
            <a:ext cx="2713772" cy="3414098"/>
          </a:xfrm>
          <a:prstGeom prst="roundRect">
            <a:avLst/>
          </a:prstGeom>
          <a:solidFill>
            <a:srgbClr val="35C2D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ea typeface="+mn-ea"/>
              <a:cs typeface="+mn-cs"/>
            </a:endParaRPr>
          </a:p>
        </p:txBody>
      </p:sp>
      <p:sp>
        <p:nvSpPr>
          <p:cNvPr id="63" name="Content Placeholder 2">
            <a:extLst>
              <a:ext uri="{FF2B5EF4-FFF2-40B4-BE49-F238E27FC236}">
                <a16:creationId xmlns:a16="http://schemas.microsoft.com/office/drawing/2014/main" id="{A952DDF6-4C8D-47DB-85EA-1CEB4BD517E3}"/>
              </a:ext>
            </a:extLst>
          </p:cNvPr>
          <p:cNvSpPr txBox="1">
            <a:spLocks/>
          </p:cNvSpPr>
          <p:nvPr/>
        </p:nvSpPr>
        <p:spPr>
          <a:xfrm>
            <a:off x="4748762" y="4244182"/>
            <a:ext cx="2713772" cy="1774409"/>
          </a:xfrm>
          <a:prstGeom prst="rect">
            <a:avLst/>
          </a:prstGeom>
          <a:ln>
            <a:no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0" algn="ctr">
              <a:buClr>
                <a:srgbClr val="1CADE4"/>
              </a:buClr>
              <a:defRPr/>
            </a:pPr>
            <a:r>
              <a:rPr lang="en-GB" sz="2400" b="1" dirty="0">
                <a:solidFill>
                  <a:schemeClr val="bg1"/>
                </a:solidFill>
              </a:rPr>
              <a:t>Assurance</a:t>
            </a:r>
          </a:p>
          <a:p>
            <a:pPr algn="ctr">
              <a:buClr>
                <a:srgbClr val="1CADE4"/>
              </a:buClr>
              <a:defRPr/>
            </a:pPr>
            <a:r>
              <a:rPr lang="en-GB" sz="2400" b="1" dirty="0">
                <a:solidFill>
                  <a:schemeClr val="bg1"/>
                </a:solidFill>
              </a:rPr>
              <a:t>Posterior Error</a:t>
            </a:r>
          </a:p>
        </p:txBody>
      </p:sp>
      <p:sp>
        <p:nvSpPr>
          <p:cNvPr id="64" name="Content Placeholder 2">
            <a:extLst>
              <a:ext uri="{FF2B5EF4-FFF2-40B4-BE49-F238E27FC236}">
                <a16:creationId xmlns:a16="http://schemas.microsoft.com/office/drawing/2014/main" id="{38D54721-7ED4-480C-A78D-655E0FA372B0}"/>
              </a:ext>
            </a:extLst>
          </p:cNvPr>
          <p:cNvSpPr txBox="1">
            <a:spLocks/>
          </p:cNvSpPr>
          <p:nvPr/>
        </p:nvSpPr>
        <p:spPr>
          <a:xfrm>
            <a:off x="4751704" y="2755241"/>
            <a:ext cx="2727114" cy="810551"/>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lvl="0" indent="0" algn="ctr">
              <a:buClr>
                <a:srgbClr val="1CADE4"/>
              </a:buClr>
              <a:buNone/>
              <a:defRPr/>
            </a:pPr>
            <a:r>
              <a:rPr lang="en-IE" sz="5400" dirty="0">
                <a:solidFill>
                  <a:schemeClr val="bg1"/>
                </a:solidFill>
              </a:rPr>
              <a:t>5</a:t>
            </a:r>
          </a:p>
        </p:txBody>
      </p:sp>
      <p:sp>
        <p:nvSpPr>
          <p:cNvPr id="65" name="Rectangle: Rounded Corners 64">
            <a:extLst>
              <a:ext uri="{FF2B5EF4-FFF2-40B4-BE49-F238E27FC236}">
                <a16:creationId xmlns:a16="http://schemas.microsoft.com/office/drawing/2014/main" id="{4D7FEC2B-92BD-4CC7-ADD7-B51B2FEBD39D}"/>
              </a:ext>
            </a:extLst>
          </p:cNvPr>
          <p:cNvSpPr/>
          <p:nvPr/>
        </p:nvSpPr>
        <p:spPr>
          <a:xfrm>
            <a:off x="4748761" y="3473259"/>
            <a:ext cx="2721155" cy="770923"/>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ea typeface="+mn-ea"/>
              <a:cs typeface="+mn-cs"/>
            </a:endParaRPr>
          </a:p>
        </p:txBody>
      </p:sp>
      <p:sp>
        <p:nvSpPr>
          <p:cNvPr id="66" name="Content Placeholder 2">
            <a:extLst>
              <a:ext uri="{FF2B5EF4-FFF2-40B4-BE49-F238E27FC236}">
                <a16:creationId xmlns:a16="http://schemas.microsoft.com/office/drawing/2014/main" id="{F3F951B3-E2CB-47A6-83FC-6D17854CFE20}"/>
              </a:ext>
            </a:extLst>
          </p:cNvPr>
          <p:cNvSpPr txBox="1">
            <a:spLocks/>
          </p:cNvSpPr>
          <p:nvPr/>
        </p:nvSpPr>
        <p:spPr>
          <a:xfrm>
            <a:off x="4735831" y="3518297"/>
            <a:ext cx="2706776" cy="672148"/>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lvl="0" indent="0" algn="ctr">
              <a:buClr>
                <a:srgbClr val="1CADE4"/>
              </a:buClr>
              <a:buNone/>
              <a:defRPr/>
            </a:pPr>
            <a:r>
              <a:rPr lang="en-IE" sz="2400" dirty="0">
                <a:solidFill>
                  <a:schemeClr val="bg1">
                    <a:lumMod val="50000"/>
                  </a:schemeClr>
                </a:solidFill>
              </a:rPr>
              <a:t>New </a:t>
            </a:r>
            <a:r>
              <a:rPr lang="en-IE" sz="2400" b="1" dirty="0">
                <a:solidFill>
                  <a:schemeClr val="bg1">
                    <a:lumMod val="50000"/>
                  </a:schemeClr>
                </a:solidFill>
              </a:rPr>
              <a:t>Bayesian </a:t>
            </a:r>
            <a:r>
              <a:rPr lang="en-IE" sz="2400" dirty="0">
                <a:solidFill>
                  <a:schemeClr val="bg1">
                    <a:lumMod val="50000"/>
                  </a:schemeClr>
                </a:solidFill>
              </a:rPr>
              <a:t>Design Tables</a:t>
            </a:r>
          </a:p>
        </p:txBody>
      </p:sp>
      <p:sp>
        <p:nvSpPr>
          <p:cNvPr id="67" name="Rectangle: Rounded Corners 66">
            <a:extLst>
              <a:ext uri="{FF2B5EF4-FFF2-40B4-BE49-F238E27FC236}">
                <a16:creationId xmlns:a16="http://schemas.microsoft.com/office/drawing/2014/main" id="{F43FC781-821D-4EAB-86FD-7BCEBF59C5FC}"/>
              </a:ext>
            </a:extLst>
          </p:cNvPr>
          <p:cNvSpPr/>
          <p:nvPr/>
        </p:nvSpPr>
        <p:spPr>
          <a:xfrm>
            <a:off x="8373492" y="3190082"/>
            <a:ext cx="2713772" cy="2824358"/>
          </a:xfrm>
          <a:prstGeom prst="roundRect">
            <a:avLst/>
          </a:prstGeom>
          <a:no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ea typeface="+mn-ea"/>
              <a:cs typeface="+mn-cs"/>
            </a:endParaRPr>
          </a:p>
        </p:txBody>
      </p:sp>
      <p:sp>
        <p:nvSpPr>
          <p:cNvPr id="68" name="Rectangle: Rounded Corners 67">
            <a:extLst>
              <a:ext uri="{FF2B5EF4-FFF2-40B4-BE49-F238E27FC236}">
                <a16:creationId xmlns:a16="http://schemas.microsoft.com/office/drawing/2014/main" id="{6D734E9E-AECD-4297-B062-268864DEA370}"/>
              </a:ext>
            </a:extLst>
          </p:cNvPr>
          <p:cNvSpPr/>
          <p:nvPr/>
        </p:nvSpPr>
        <p:spPr>
          <a:xfrm>
            <a:off x="8375166" y="2731063"/>
            <a:ext cx="2713772" cy="3414098"/>
          </a:xfrm>
          <a:prstGeom prst="roundRect">
            <a:avLst/>
          </a:prstGeom>
          <a:solidFill>
            <a:srgbClr val="4DB5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ea typeface="+mn-ea"/>
              <a:cs typeface="+mn-cs"/>
            </a:endParaRPr>
          </a:p>
        </p:txBody>
      </p:sp>
      <p:sp>
        <p:nvSpPr>
          <p:cNvPr id="69" name="Content Placeholder 2">
            <a:extLst>
              <a:ext uri="{FF2B5EF4-FFF2-40B4-BE49-F238E27FC236}">
                <a16:creationId xmlns:a16="http://schemas.microsoft.com/office/drawing/2014/main" id="{3D3A3768-E857-4CCB-B889-D56E9B5070C3}"/>
              </a:ext>
            </a:extLst>
          </p:cNvPr>
          <p:cNvSpPr txBox="1">
            <a:spLocks/>
          </p:cNvSpPr>
          <p:nvPr/>
        </p:nvSpPr>
        <p:spPr>
          <a:xfrm>
            <a:off x="8371387" y="4232109"/>
            <a:ext cx="2713772" cy="1774409"/>
          </a:xfrm>
          <a:prstGeom prst="rect">
            <a:avLst/>
          </a:prstGeom>
          <a:ln>
            <a:noFill/>
          </a:ln>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lvl="0" indent="0" algn="ctr">
              <a:buClr>
                <a:srgbClr val="1CADE4"/>
              </a:buClr>
              <a:buNone/>
              <a:defRPr/>
            </a:pPr>
            <a:r>
              <a:rPr lang="en-GB" sz="2400" b="1" dirty="0">
                <a:solidFill>
                  <a:schemeClr val="bg1"/>
                </a:solidFill>
              </a:rPr>
              <a:t>Blinded SSR</a:t>
            </a:r>
          </a:p>
          <a:p>
            <a:pPr marL="0" lvl="0" indent="0" algn="ctr">
              <a:buClr>
                <a:srgbClr val="1CADE4"/>
              </a:buClr>
              <a:buNone/>
              <a:defRPr/>
            </a:pPr>
            <a:r>
              <a:rPr lang="en-GB" sz="2400" b="1" dirty="0">
                <a:solidFill>
                  <a:schemeClr val="bg1"/>
                </a:solidFill>
              </a:rPr>
              <a:t>Unblinded Survival SSR</a:t>
            </a:r>
          </a:p>
          <a:p>
            <a:pPr marL="0" lvl="0" indent="0" algn="ctr">
              <a:buClr>
                <a:srgbClr val="1CADE4"/>
              </a:buClr>
              <a:buNone/>
              <a:defRPr/>
            </a:pPr>
            <a:r>
              <a:rPr lang="en-GB" sz="2400" b="1" dirty="0">
                <a:solidFill>
                  <a:schemeClr val="bg1"/>
                </a:solidFill>
              </a:rPr>
              <a:t>Conditional  Power</a:t>
            </a:r>
          </a:p>
        </p:txBody>
      </p:sp>
      <p:sp>
        <p:nvSpPr>
          <p:cNvPr id="70" name="Content Placeholder 2">
            <a:extLst>
              <a:ext uri="{FF2B5EF4-FFF2-40B4-BE49-F238E27FC236}">
                <a16:creationId xmlns:a16="http://schemas.microsoft.com/office/drawing/2014/main" id="{CA339FF3-88E5-4C74-8A31-7C2CAD9299FA}"/>
              </a:ext>
            </a:extLst>
          </p:cNvPr>
          <p:cNvSpPr txBox="1">
            <a:spLocks/>
          </p:cNvSpPr>
          <p:nvPr/>
        </p:nvSpPr>
        <p:spPr>
          <a:xfrm>
            <a:off x="8374329" y="2743168"/>
            <a:ext cx="2727114" cy="810551"/>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lvl="0" indent="0" algn="ctr">
              <a:buClr>
                <a:srgbClr val="1CADE4"/>
              </a:buClr>
              <a:buNone/>
              <a:defRPr/>
            </a:pPr>
            <a:r>
              <a:rPr lang="en-IE" sz="5400" dirty="0">
                <a:solidFill>
                  <a:schemeClr val="bg1"/>
                </a:solidFill>
              </a:rPr>
              <a:t>7</a:t>
            </a:r>
          </a:p>
        </p:txBody>
      </p:sp>
      <p:sp>
        <p:nvSpPr>
          <p:cNvPr id="71" name="Rectangle: Rounded Corners 70">
            <a:extLst>
              <a:ext uri="{FF2B5EF4-FFF2-40B4-BE49-F238E27FC236}">
                <a16:creationId xmlns:a16="http://schemas.microsoft.com/office/drawing/2014/main" id="{B5CAA77B-0B4B-45D4-84B7-39A69AE53950}"/>
              </a:ext>
            </a:extLst>
          </p:cNvPr>
          <p:cNvSpPr/>
          <p:nvPr/>
        </p:nvSpPr>
        <p:spPr>
          <a:xfrm>
            <a:off x="8372654" y="3461186"/>
            <a:ext cx="2712505" cy="770923"/>
          </a:xfrm>
          <a:prstGeom prst="roundRect">
            <a:avLst>
              <a:gd name="adj"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ea typeface="+mn-ea"/>
              <a:cs typeface="+mn-cs"/>
            </a:endParaRPr>
          </a:p>
        </p:txBody>
      </p:sp>
      <p:sp>
        <p:nvSpPr>
          <p:cNvPr id="72" name="Content Placeholder 2">
            <a:extLst>
              <a:ext uri="{FF2B5EF4-FFF2-40B4-BE49-F238E27FC236}">
                <a16:creationId xmlns:a16="http://schemas.microsoft.com/office/drawing/2014/main" id="{E73405A5-0F27-4C03-9DFF-D123A6E925E3}"/>
              </a:ext>
            </a:extLst>
          </p:cNvPr>
          <p:cNvSpPr txBox="1">
            <a:spLocks/>
          </p:cNvSpPr>
          <p:nvPr/>
        </p:nvSpPr>
        <p:spPr>
          <a:xfrm>
            <a:off x="8359143" y="3518297"/>
            <a:ext cx="2681963" cy="672148"/>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lvl="0" indent="0" algn="ctr">
              <a:buClr>
                <a:srgbClr val="1CADE4"/>
              </a:buClr>
              <a:buNone/>
              <a:defRPr/>
            </a:pPr>
            <a:r>
              <a:rPr lang="en-IE" sz="2400" dirty="0">
                <a:solidFill>
                  <a:schemeClr val="bg1">
                    <a:lumMod val="50000"/>
                  </a:schemeClr>
                </a:solidFill>
              </a:rPr>
              <a:t>New </a:t>
            </a:r>
            <a:r>
              <a:rPr lang="en-IE" sz="2400" b="1" dirty="0">
                <a:solidFill>
                  <a:schemeClr val="bg1">
                    <a:lumMod val="50000"/>
                  </a:schemeClr>
                </a:solidFill>
              </a:rPr>
              <a:t>Adaptive</a:t>
            </a:r>
            <a:br>
              <a:rPr lang="en-IE" sz="2400" b="1" dirty="0">
                <a:solidFill>
                  <a:schemeClr val="bg1">
                    <a:lumMod val="50000"/>
                  </a:schemeClr>
                </a:solidFill>
              </a:rPr>
            </a:br>
            <a:r>
              <a:rPr lang="en-IE" sz="2400" dirty="0">
                <a:solidFill>
                  <a:schemeClr val="bg1">
                    <a:lumMod val="50000"/>
                  </a:schemeClr>
                </a:solidFill>
              </a:rPr>
              <a:t>Design Tables</a:t>
            </a:r>
          </a:p>
        </p:txBody>
      </p:sp>
    </p:spTree>
    <p:extLst>
      <p:ext uri="{BB962C8B-B14F-4D97-AF65-F5344CB8AC3E}">
        <p14:creationId xmlns:p14="http://schemas.microsoft.com/office/powerpoint/2010/main" val="1480137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783A0DED-58E7-4D72-A9A6-86853A232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602"/>
            <a:ext cx="12192000" cy="6509288"/>
          </a:xfrm>
          <a:prstGeom prst="rect">
            <a:avLst/>
          </a:prstGeom>
        </p:spPr>
      </p:pic>
      <p:sp>
        <p:nvSpPr>
          <p:cNvPr id="4" name="Title 2">
            <a:extLst>
              <a:ext uri="{FF2B5EF4-FFF2-40B4-BE49-F238E27FC236}">
                <a16:creationId xmlns:a16="http://schemas.microsoft.com/office/drawing/2014/main" id="{933245A2-A381-4972-B3AE-C52A6F35DB4B}"/>
              </a:ext>
            </a:extLst>
          </p:cNvPr>
          <p:cNvSpPr txBox="1">
            <a:spLocks/>
          </p:cNvSpPr>
          <p:nvPr/>
        </p:nvSpPr>
        <p:spPr>
          <a:xfrm>
            <a:off x="0" y="-55424"/>
            <a:ext cx="12192000" cy="1045128"/>
          </a:xfrm>
          <a:prstGeom prst="rect">
            <a:avLst/>
          </a:prstGeom>
          <a:solidFill>
            <a:srgbClr val="333C4E"/>
          </a:solidFill>
        </p:spPr>
        <p:txBody>
          <a:bodyPr vert="horz" lIns="91440" tIns="45720" rIns="91440" bIns="45720" rtlCol="0" anchor="b">
            <a:normAutofit fontScale="97500"/>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pPr>
              <a:lnSpc>
                <a:spcPct val="100000"/>
              </a:lnSpc>
            </a:pPr>
            <a:endParaRPr lang="en-IE" sz="2400" dirty="0">
              <a:solidFill>
                <a:schemeClr val="bg1"/>
              </a:solidFill>
            </a:endParaRPr>
          </a:p>
        </p:txBody>
      </p:sp>
      <p:sp>
        <p:nvSpPr>
          <p:cNvPr id="2" name="Rectangle 1">
            <a:extLst>
              <a:ext uri="{FF2B5EF4-FFF2-40B4-BE49-F238E27FC236}">
                <a16:creationId xmlns:a16="http://schemas.microsoft.com/office/drawing/2014/main" id="{8F1E7818-511B-4651-9A4F-CA890F7B8184}"/>
              </a:ext>
            </a:extLst>
          </p:cNvPr>
          <p:cNvSpPr/>
          <p:nvPr/>
        </p:nvSpPr>
        <p:spPr>
          <a:xfrm>
            <a:off x="1531855" y="-221214"/>
            <a:ext cx="7747185" cy="1323439"/>
          </a:xfrm>
          <a:prstGeom prst="rect">
            <a:avLst/>
          </a:prstGeom>
        </p:spPr>
        <p:txBody>
          <a:bodyPr wrap="none">
            <a:spAutoFit/>
          </a:bodyPr>
          <a:lstStyle/>
          <a:p>
            <a:pPr>
              <a:lnSpc>
                <a:spcPct val="100000"/>
              </a:lnSpc>
            </a:pPr>
            <a:r>
              <a:rPr lang="en-US" sz="8000" b="1" dirty="0">
                <a:solidFill>
                  <a:srgbClr val="43BDCA"/>
                </a:solidFill>
              </a:rPr>
              <a:t>Statsols.com/trial</a:t>
            </a:r>
            <a:endParaRPr lang="en-IE" sz="8000" b="1" dirty="0">
              <a:solidFill>
                <a:srgbClr val="43BDCA"/>
              </a:solidFill>
            </a:endParaRPr>
          </a:p>
        </p:txBody>
      </p:sp>
    </p:spTree>
    <p:extLst>
      <p:ext uri="{BB962C8B-B14F-4D97-AF65-F5344CB8AC3E}">
        <p14:creationId xmlns:p14="http://schemas.microsoft.com/office/powerpoint/2010/main" val="659201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67" y="0"/>
            <a:ext cx="9126415" cy="1431021"/>
          </a:xfrm>
        </p:spPr>
        <p:txBody>
          <a:bodyPr>
            <a:normAutofit/>
          </a:bodyPr>
          <a:lstStyle/>
          <a:p>
            <a:r>
              <a:rPr lang="en-IE" sz="5400" cap="none" dirty="0"/>
              <a:t>Q&amp;A</a:t>
            </a:r>
            <a:endParaRPr lang="en-GB" cap="none" dirty="0"/>
          </a:p>
        </p:txBody>
      </p:sp>
      <p:sp>
        <p:nvSpPr>
          <p:cNvPr id="5" name="Content Placeholder 2"/>
          <p:cNvSpPr txBox="1">
            <a:spLocks/>
          </p:cNvSpPr>
          <p:nvPr/>
        </p:nvSpPr>
        <p:spPr>
          <a:xfrm>
            <a:off x="322159" y="2260949"/>
            <a:ext cx="5221979" cy="357292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3200" b="0" i="0" u="none" strike="noStrike" kern="1200" cap="none" spc="0" normalizeH="0" baseline="0" noProof="0" dirty="0">
                <a:ln>
                  <a:noFill/>
                </a:ln>
                <a:solidFill>
                  <a:srgbClr val="67A5D5"/>
                </a:solidFill>
                <a:effectLst/>
                <a:uLnTx/>
                <a:uFillTx/>
                <a:latin typeface="Tw Cen MT" panose="020B0602020104020603"/>
                <a:ea typeface="+mn-ea"/>
                <a:cs typeface="+mn-cs"/>
              </a:rPr>
              <a:t>Any Questions?</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3200" b="0" i="0" u="none" strike="noStrike" kern="1200" cap="none" spc="0" normalizeH="0" baseline="0" noProof="0" dirty="0">
                <a:ln>
                  <a:noFill/>
                </a:ln>
                <a:solidFill>
                  <a:prstClr val="black"/>
                </a:solidFill>
                <a:effectLst/>
                <a:uLnTx/>
                <a:uFillTx/>
                <a:latin typeface="Tw Cen MT" panose="020B0602020104020603"/>
                <a:ea typeface="+mn-ea"/>
                <a:cs typeface="+mn-cs"/>
              </a:rPr>
              <a:t>For further details, contact at: </a:t>
            </a:r>
          </a:p>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3200" b="0" i="0" u="none" strike="noStrike" kern="1200" cap="none" spc="0" normalizeH="0" baseline="0" noProof="0" dirty="0">
                <a:ln>
                  <a:noFill/>
                </a:ln>
                <a:solidFill>
                  <a:prstClr val="black"/>
                </a:solidFill>
                <a:effectLst/>
                <a:uLnTx/>
                <a:uFillTx/>
                <a:latin typeface="Tw Cen MT" panose="020B0602020104020603"/>
                <a:ea typeface="+mn-ea"/>
                <a:cs typeface="+mn-cs"/>
              </a:rPr>
              <a:t>info@statsols.com</a:t>
            </a:r>
          </a:p>
        </p:txBody>
      </p:sp>
      <p:pic>
        <p:nvPicPr>
          <p:cNvPr id="6" name="Picture 5">
            <a:extLst>
              <a:ext uri="{FF2B5EF4-FFF2-40B4-BE49-F238E27FC236}">
                <a16:creationId xmlns:a16="http://schemas.microsoft.com/office/drawing/2014/main" id="{8DF48E68-25EF-4FA4-93D7-B7E1999D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1994" y="1665344"/>
            <a:ext cx="6604052" cy="3828511"/>
          </a:xfrm>
          <a:prstGeom prst="rect">
            <a:avLst/>
          </a:prstGeom>
        </p:spPr>
      </p:pic>
      <p:sp>
        <p:nvSpPr>
          <p:cNvPr id="7" name="Content Placeholder 2">
            <a:extLst>
              <a:ext uri="{FF2B5EF4-FFF2-40B4-BE49-F238E27FC236}">
                <a16:creationId xmlns:a16="http://schemas.microsoft.com/office/drawing/2014/main" id="{C0FA0B61-7FC6-476F-8160-33BF6BC686DB}"/>
              </a:ext>
            </a:extLst>
          </p:cNvPr>
          <p:cNvSpPr txBox="1">
            <a:spLocks/>
          </p:cNvSpPr>
          <p:nvPr/>
        </p:nvSpPr>
        <p:spPr>
          <a:xfrm>
            <a:off x="322159" y="4348638"/>
            <a:ext cx="5261727" cy="82103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3200" b="0" i="0" u="none" strike="noStrike" kern="1200" cap="none" spc="0" normalizeH="0" baseline="0" noProof="0" dirty="0">
                <a:ln>
                  <a:noFill/>
                </a:ln>
                <a:solidFill>
                  <a:srgbClr val="75C0B4"/>
                </a:solidFill>
                <a:effectLst/>
                <a:uLnTx/>
                <a:uFillTx/>
                <a:latin typeface="Tw Cen MT" panose="020B0602020104020603"/>
                <a:ea typeface="+mn-ea"/>
                <a:cs typeface="+mn-cs"/>
              </a:rPr>
              <a:t>Thanks for listening!</a:t>
            </a:r>
          </a:p>
        </p:txBody>
      </p:sp>
    </p:spTree>
    <p:extLst>
      <p:ext uri="{BB962C8B-B14F-4D97-AF65-F5344CB8AC3E}">
        <p14:creationId xmlns:p14="http://schemas.microsoft.com/office/powerpoint/2010/main" val="3696883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0FC1-9EC7-4DDB-A8E3-AD8F5F504761}"/>
              </a:ext>
            </a:extLst>
          </p:cNvPr>
          <p:cNvSpPr>
            <a:spLocks noGrp="1"/>
          </p:cNvSpPr>
          <p:nvPr>
            <p:ph type="title"/>
          </p:nvPr>
        </p:nvSpPr>
        <p:spPr>
          <a:xfrm>
            <a:off x="775964" y="14552"/>
            <a:ext cx="8807651" cy="1499616"/>
          </a:xfrm>
        </p:spPr>
        <p:txBody>
          <a:bodyPr/>
          <a:lstStyle/>
          <a:p>
            <a:r>
              <a:rPr lang="en-GB" dirty="0"/>
              <a:t>Demo Overview</a:t>
            </a:r>
          </a:p>
        </p:txBody>
      </p:sp>
      <p:grpSp>
        <p:nvGrpSpPr>
          <p:cNvPr id="13" name="Group 12">
            <a:extLst>
              <a:ext uri="{FF2B5EF4-FFF2-40B4-BE49-F238E27FC236}">
                <a16:creationId xmlns:a16="http://schemas.microsoft.com/office/drawing/2014/main" id="{7138D766-2E9F-412A-A6ED-4548BCBDC536}"/>
              </a:ext>
            </a:extLst>
          </p:cNvPr>
          <p:cNvGrpSpPr/>
          <p:nvPr/>
        </p:nvGrpSpPr>
        <p:grpSpPr>
          <a:xfrm>
            <a:off x="2132341" y="1801947"/>
            <a:ext cx="1000929" cy="4002246"/>
            <a:chOff x="4210069" y="1476291"/>
            <a:chExt cx="1000929" cy="4002246"/>
          </a:xfrm>
        </p:grpSpPr>
        <p:pic>
          <p:nvPicPr>
            <p:cNvPr id="4" name="Picture 3">
              <a:extLst>
                <a:ext uri="{FF2B5EF4-FFF2-40B4-BE49-F238E27FC236}">
                  <a16:creationId xmlns:a16="http://schemas.microsoft.com/office/drawing/2014/main" id="{179E4A5B-84B5-4040-BCB1-D77B51DB7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0069" y="4456418"/>
              <a:ext cx="780242" cy="780242"/>
            </a:xfrm>
            <a:prstGeom prst="rect">
              <a:avLst/>
            </a:prstGeom>
          </p:spPr>
        </p:pic>
        <p:pic>
          <p:nvPicPr>
            <p:cNvPr id="5" name="Picture 4">
              <a:extLst>
                <a:ext uri="{FF2B5EF4-FFF2-40B4-BE49-F238E27FC236}">
                  <a16:creationId xmlns:a16="http://schemas.microsoft.com/office/drawing/2014/main" id="{FEFF2CD1-6C30-494F-88FC-FBCFB6733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257" y="1476754"/>
              <a:ext cx="717660" cy="669248"/>
            </a:xfrm>
            <a:prstGeom prst="rect">
              <a:avLst/>
            </a:prstGeom>
          </p:spPr>
        </p:pic>
        <p:pic>
          <p:nvPicPr>
            <p:cNvPr id="7" name="Picture 6">
              <a:extLst>
                <a:ext uri="{FF2B5EF4-FFF2-40B4-BE49-F238E27FC236}">
                  <a16:creationId xmlns:a16="http://schemas.microsoft.com/office/drawing/2014/main" id="{45198F36-BC07-4734-975C-4F3E9F468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104" y="3499076"/>
              <a:ext cx="655966" cy="655966"/>
            </a:xfrm>
            <a:prstGeom prst="rect">
              <a:avLst/>
            </a:prstGeom>
          </p:spPr>
        </p:pic>
        <p:pic>
          <p:nvPicPr>
            <p:cNvPr id="8" name="Picture 7">
              <a:extLst>
                <a:ext uri="{FF2B5EF4-FFF2-40B4-BE49-F238E27FC236}">
                  <a16:creationId xmlns:a16="http://schemas.microsoft.com/office/drawing/2014/main" id="{D527EF08-0ACA-4350-B62F-6393DD28C5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3517" y="2509998"/>
              <a:ext cx="593346" cy="593346"/>
            </a:xfrm>
            <a:prstGeom prst="rect">
              <a:avLst/>
            </a:prstGeom>
          </p:spPr>
        </p:pic>
        <p:cxnSp>
          <p:nvCxnSpPr>
            <p:cNvPr id="9" name="Straight Connector 8">
              <a:extLst>
                <a:ext uri="{FF2B5EF4-FFF2-40B4-BE49-F238E27FC236}">
                  <a16:creationId xmlns:a16="http://schemas.microsoft.com/office/drawing/2014/main" id="{7A97EF8C-A475-4DCD-AD17-71716715DE0D}"/>
                </a:ext>
              </a:extLst>
            </p:cNvPr>
            <p:cNvCxnSpPr>
              <a:cxnSpLocks/>
            </p:cNvCxnSpPr>
            <p:nvPr/>
          </p:nvCxnSpPr>
          <p:spPr>
            <a:xfrm>
              <a:off x="5210998" y="1476291"/>
              <a:ext cx="0" cy="4002246"/>
            </a:xfrm>
            <a:prstGeom prst="line">
              <a:avLst/>
            </a:prstGeom>
          </p:spPr>
          <p:style>
            <a:lnRef idx="2">
              <a:schemeClr val="accent1"/>
            </a:lnRef>
            <a:fillRef idx="0">
              <a:schemeClr val="accent1"/>
            </a:fillRef>
            <a:effectRef idx="1">
              <a:schemeClr val="accent1"/>
            </a:effectRef>
            <a:fontRef idx="minor">
              <a:schemeClr val="tx1"/>
            </a:fontRef>
          </p:style>
        </p:cxnSp>
      </p:grpSp>
      <p:sp>
        <p:nvSpPr>
          <p:cNvPr id="12" name="Content Placeholder 2">
            <a:extLst>
              <a:ext uri="{FF2B5EF4-FFF2-40B4-BE49-F238E27FC236}">
                <a16:creationId xmlns:a16="http://schemas.microsoft.com/office/drawing/2014/main" id="{FE4AE8B7-73AB-499E-8D03-A567F7F0373B}"/>
              </a:ext>
            </a:extLst>
          </p:cNvPr>
          <p:cNvSpPr txBox="1">
            <a:spLocks/>
          </p:cNvSpPr>
          <p:nvPr/>
        </p:nvSpPr>
        <p:spPr>
          <a:xfrm>
            <a:off x="3384349" y="1514168"/>
            <a:ext cx="8807651" cy="508371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200000"/>
              </a:lnSpc>
              <a:spcBef>
                <a:spcPts val="1200"/>
              </a:spcBef>
              <a:spcAft>
                <a:spcPts val="200"/>
              </a:spcAft>
              <a:buClr>
                <a:srgbClr val="1CADE4"/>
              </a:buClr>
              <a:buSzPct val="100000"/>
              <a:buFont typeface="Tw Cen MT" panose="020B0602020104020603" pitchFamily="34" charset="0"/>
              <a:buNone/>
              <a:tabLst/>
              <a:defRPr/>
            </a:pPr>
            <a:r>
              <a:rPr lang="en-GB" sz="2800" dirty="0">
                <a:solidFill>
                  <a:prstClr val="black"/>
                </a:solidFill>
                <a:latin typeface="Calibri" panose="020F0502020204030204" pitchFamily="34" charset="0"/>
                <a:cs typeface="Calibri" panose="020F0502020204030204" pitchFamily="34" charset="0"/>
              </a:rPr>
              <a:t>Power, p-values &amp; SSD Alternatives</a:t>
            </a:r>
          </a:p>
          <a:p>
            <a:pPr marL="0" marR="0" lvl="0" indent="0" algn="l" defTabSz="914400" rtl="0" eaLnBrk="1" fontAlgn="auto" latinLnBrk="0" hangingPunct="1">
              <a:lnSpc>
                <a:spcPct val="200000"/>
              </a:lnSpc>
              <a:spcBef>
                <a:spcPts val="1200"/>
              </a:spcBef>
              <a:spcAft>
                <a:spcPts val="200"/>
              </a:spcAft>
              <a:buClr>
                <a:srgbClr val="1CADE4"/>
              </a:buClr>
              <a:buSzPct val="100000"/>
              <a:buFont typeface="Tw Cen MT" panose="020B0602020104020603"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Sample Size for Frequentist Intervals</a:t>
            </a:r>
          </a:p>
          <a:p>
            <a:pPr marL="0" marR="0" lvl="0" indent="0" algn="l" defTabSz="914400" rtl="0" eaLnBrk="1" fontAlgn="auto" latinLnBrk="0" hangingPunct="1">
              <a:lnSpc>
                <a:spcPct val="200000"/>
              </a:lnSpc>
              <a:spcBef>
                <a:spcPts val="1200"/>
              </a:spcBef>
              <a:spcAft>
                <a:spcPts val="200"/>
              </a:spcAft>
              <a:buClr>
                <a:srgbClr val="1CADE4"/>
              </a:buClr>
              <a:buSzPct val="100000"/>
              <a:buFont typeface="Tw Cen MT" panose="020B0602020104020603" pitchFamily="34" charset="0"/>
              <a:buNone/>
              <a:tabLst/>
              <a:defRPr/>
            </a:pPr>
            <a:r>
              <a:rPr lang="en-IE" sz="2800" dirty="0">
                <a:solidFill>
                  <a:prstClr val="black"/>
                </a:solidFill>
                <a:latin typeface="Calibri" panose="020F0502020204030204" pitchFamily="34" charset="0"/>
                <a:cs typeface="Calibri" panose="020F0502020204030204" pitchFamily="34" charset="0"/>
              </a:rPr>
              <a:t>Bayesian Sample Size</a:t>
            </a:r>
          </a:p>
          <a:p>
            <a:pPr marL="0" marR="0" lvl="0" indent="0" algn="l" defTabSz="914400" rtl="0" eaLnBrk="1" fontAlgn="auto" latinLnBrk="0" hangingPunct="1">
              <a:lnSpc>
                <a:spcPct val="200000"/>
              </a:lnSpc>
              <a:spcBef>
                <a:spcPts val="1200"/>
              </a:spcBef>
              <a:spcAft>
                <a:spcPts val="200"/>
              </a:spcAft>
              <a:buClr>
                <a:srgbClr val="1CADE4"/>
              </a:buClr>
              <a:buSzPct val="100000"/>
              <a:buFont typeface="Tw Cen MT" panose="020B0602020104020603" pitchFamily="34" charset="0"/>
              <a:buNone/>
              <a:tabLst/>
              <a:defRPr/>
            </a:pPr>
            <a:r>
              <a:rPr kumimoji="0" lang="en-IE"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Discussion &amp; Conclusions</a:t>
            </a:r>
          </a:p>
        </p:txBody>
      </p:sp>
    </p:spTree>
    <p:extLst>
      <p:ext uri="{BB962C8B-B14F-4D97-AF65-F5344CB8AC3E}">
        <p14:creationId xmlns:p14="http://schemas.microsoft.com/office/powerpoint/2010/main" val="3320571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00"/>
            <a:ext cx="9126415" cy="1499616"/>
          </a:xfrm>
        </p:spPr>
        <p:txBody>
          <a:bodyPr/>
          <a:lstStyle/>
          <a:p>
            <a:r>
              <a:rPr lang="en-IE" sz="5400" cap="none" dirty="0"/>
              <a:t>References</a:t>
            </a:r>
            <a:endParaRPr lang="en-IE" dirty="0"/>
          </a:p>
        </p:txBody>
      </p:sp>
      <p:sp>
        <p:nvSpPr>
          <p:cNvPr id="4" name="Content Placeholder 2"/>
          <p:cNvSpPr>
            <a:spLocks noGrp="1"/>
          </p:cNvSpPr>
          <p:nvPr>
            <p:ph idx="1"/>
          </p:nvPr>
        </p:nvSpPr>
        <p:spPr>
          <a:xfrm>
            <a:off x="696273" y="1561019"/>
            <a:ext cx="9720073" cy="4023360"/>
          </a:xfrm>
        </p:spPr>
        <p:txBody>
          <a:bodyPr>
            <a:noAutofit/>
          </a:bodyPr>
          <a:lstStyle/>
          <a:p>
            <a:pPr marL="0" indent="0">
              <a:buNone/>
            </a:pPr>
            <a:r>
              <a:rPr lang="en-IE" sz="2000" dirty="0" err="1"/>
              <a:t>Julious</a:t>
            </a:r>
            <a:r>
              <a:rPr lang="en-IE" sz="2000" dirty="0"/>
              <a:t>, S.A., (2009). </a:t>
            </a:r>
            <a:r>
              <a:rPr lang="en-IE" sz="2000" i="1" dirty="0"/>
              <a:t>Sample sizes for clinical trials</a:t>
            </a:r>
            <a:r>
              <a:rPr lang="en-IE" sz="2000" dirty="0"/>
              <a:t>. Chapman and Hall/CRC.</a:t>
            </a:r>
          </a:p>
          <a:p>
            <a:pPr marL="0" indent="0">
              <a:buNone/>
            </a:pPr>
            <a:r>
              <a:rPr lang="en-IE" sz="2000" dirty="0"/>
              <a:t>Wasserstein, R.L. and Lazar, N.A., (2016). The ASA’s statement on p-values: context, process, and purpose. </a:t>
            </a:r>
            <a:r>
              <a:rPr lang="en-IE" sz="2000" i="1" dirty="0"/>
              <a:t>The American Statistician</a:t>
            </a:r>
            <a:r>
              <a:rPr lang="en-IE" sz="2000" dirty="0"/>
              <a:t>, </a:t>
            </a:r>
            <a:r>
              <a:rPr lang="en-IE" sz="2000" i="1" dirty="0"/>
              <a:t>70</a:t>
            </a:r>
            <a:r>
              <a:rPr lang="en-IE" sz="2000" dirty="0"/>
              <a:t>(2), pp.129-133.</a:t>
            </a:r>
          </a:p>
          <a:p>
            <a:pPr marL="0" indent="0">
              <a:buNone/>
            </a:pPr>
            <a:r>
              <a:rPr lang="en-IE" sz="2000" dirty="0" err="1"/>
              <a:t>Amrhein</a:t>
            </a:r>
            <a:r>
              <a:rPr lang="en-IE" sz="2000" dirty="0"/>
              <a:t>, V., Greenland, S. and McShane, B., (2019). Retire statistical significance. </a:t>
            </a:r>
            <a:r>
              <a:rPr lang="en-IE" sz="2000" i="1" dirty="0"/>
              <a:t>NATURE</a:t>
            </a:r>
            <a:r>
              <a:rPr lang="en-IE" sz="2000" dirty="0"/>
              <a:t>, </a:t>
            </a:r>
            <a:r>
              <a:rPr lang="en-IE" sz="2000" i="1" dirty="0"/>
              <a:t>567</a:t>
            </a:r>
            <a:r>
              <a:rPr lang="en-IE" sz="2000" dirty="0"/>
              <a:t>.</a:t>
            </a:r>
          </a:p>
          <a:p>
            <a:pPr marL="0" indent="0">
              <a:buNone/>
            </a:pPr>
            <a:r>
              <a:rPr lang="en-IE" sz="2000" dirty="0"/>
              <a:t>McShane, B.B., Gal, D., Gelman, A., Robert, C. and Tackett, J.L., (2019). Abandon statistical significance. </a:t>
            </a:r>
            <a:r>
              <a:rPr lang="en-IE" sz="2000" i="1" dirty="0"/>
              <a:t>The American Statistician</a:t>
            </a:r>
            <a:r>
              <a:rPr lang="en-IE" sz="2000" dirty="0"/>
              <a:t>, </a:t>
            </a:r>
            <a:r>
              <a:rPr lang="en-IE" sz="2000" i="1" dirty="0"/>
              <a:t>73</a:t>
            </a:r>
            <a:r>
              <a:rPr lang="en-IE" sz="2000" dirty="0"/>
              <a:t>(sup1), pp.235-245.</a:t>
            </a:r>
          </a:p>
          <a:p>
            <a:pPr marL="0" indent="0">
              <a:buNone/>
            </a:pPr>
            <a:r>
              <a:rPr lang="en-IE" sz="2000" dirty="0"/>
              <a:t>Rothman, K.J. and Greenland, S., (2018). Planning study size based on precision rather than power. Epidemiology, 29(5), pp.599-603.</a:t>
            </a:r>
          </a:p>
          <a:p>
            <a:pPr marL="0" indent="0">
              <a:buNone/>
            </a:pPr>
            <a:r>
              <a:rPr lang="en-IE" sz="2000" dirty="0"/>
              <a:t>Kelley, K., Maxwell, S.E. and Rausch, J.R., 2003. Obtaining power or obtaining precision: Delineating methods of sample-size planning. Evaluation &amp; the health professions, 26(3), pp.258-287.</a:t>
            </a:r>
          </a:p>
          <a:p>
            <a:pPr marL="0" indent="0">
              <a:buNone/>
            </a:pPr>
            <a:endParaRPr lang="en-IE" sz="2000" dirty="0"/>
          </a:p>
          <a:p>
            <a:pPr marL="0" indent="0">
              <a:buNone/>
            </a:pPr>
            <a:endParaRPr lang="en-IE" sz="2000" dirty="0"/>
          </a:p>
        </p:txBody>
      </p:sp>
    </p:spTree>
    <p:extLst>
      <p:ext uri="{BB962C8B-B14F-4D97-AF65-F5344CB8AC3E}">
        <p14:creationId xmlns:p14="http://schemas.microsoft.com/office/powerpoint/2010/main" val="1403734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00"/>
            <a:ext cx="9126415" cy="1499616"/>
          </a:xfrm>
        </p:spPr>
        <p:txBody>
          <a:bodyPr/>
          <a:lstStyle/>
          <a:p>
            <a:r>
              <a:rPr lang="en-IE" sz="5400" cap="none" dirty="0"/>
              <a:t>References</a:t>
            </a:r>
            <a:endParaRPr lang="en-IE" dirty="0"/>
          </a:p>
        </p:txBody>
      </p:sp>
      <p:sp>
        <p:nvSpPr>
          <p:cNvPr id="4" name="Content Placeholder 2"/>
          <p:cNvSpPr>
            <a:spLocks noGrp="1"/>
          </p:cNvSpPr>
          <p:nvPr>
            <p:ph idx="1"/>
          </p:nvPr>
        </p:nvSpPr>
        <p:spPr>
          <a:xfrm>
            <a:off x="696273" y="1561019"/>
            <a:ext cx="9720073" cy="4023360"/>
          </a:xfrm>
        </p:spPr>
        <p:txBody>
          <a:bodyPr>
            <a:noAutofit/>
          </a:bodyPr>
          <a:lstStyle/>
          <a:p>
            <a:pPr marL="0" indent="0">
              <a:buNone/>
            </a:pPr>
            <a:r>
              <a:rPr lang="en-IE" sz="2000" dirty="0"/>
              <a:t>Adcock, C.J., (1988). A Bayesian approach to calculating sample sizes. Journal of the Royal Statistical Society: Series D (The Statistician), 37(4-5), pp.433-439.</a:t>
            </a:r>
          </a:p>
          <a:p>
            <a:pPr marL="0" indent="0">
              <a:buNone/>
            </a:pPr>
            <a:r>
              <a:rPr lang="en-IE" sz="2000" dirty="0"/>
              <a:t>Lindley, D.V., (1997). The choice of sample size. Journal of the Royal Statistical Society: Series D (The Statistician), 46(2), pp.129-138.</a:t>
            </a:r>
            <a:endParaRPr lang="pt-BR" sz="2000" dirty="0"/>
          </a:p>
          <a:p>
            <a:pPr marL="0" indent="0">
              <a:buNone/>
            </a:pPr>
            <a:r>
              <a:rPr lang="pt-BR" sz="2000" dirty="0"/>
              <a:t>dos Santos Silva, I., (1999). Cancer epidemiology: principles and methods. IARC. pp. 333-353 </a:t>
            </a:r>
            <a:endParaRPr lang="en-IE" sz="2000" dirty="0"/>
          </a:p>
          <a:p>
            <a:pPr marL="0" indent="0">
              <a:buNone/>
            </a:pPr>
            <a:r>
              <a:rPr lang="en-IE" sz="2000" dirty="0"/>
              <a:t>Bennett, S. M. A., et al. (2004), Rosiglitazone Improves Insulin Sensitivity, Glucose Tolerance and Ambulatory Blood Pressure in Subjects with Impaired Glucose Tolerance, Diabetic Medicine, 21(5) pp. 415-422.</a:t>
            </a:r>
          </a:p>
          <a:p>
            <a:pPr marL="0" indent="0">
              <a:buNone/>
            </a:pPr>
            <a:r>
              <a:rPr lang="en-IE" sz="2000" dirty="0" err="1"/>
              <a:t>Pipas</a:t>
            </a:r>
            <a:r>
              <a:rPr lang="en-IE" sz="2000" dirty="0"/>
              <a:t>, J. M., et al. (2012), Neoadjuvant Cetuximab, Twice-weekly Gemcitabine, and Intensity-modulated Radiotherapy (IMRT) in Patients with Pancreatic Adenocarcinoma, Annals of Oncology, 23(11) pp. 2820-2827.</a:t>
            </a:r>
          </a:p>
          <a:p>
            <a:pPr marL="0" indent="0">
              <a:buNone/>
            </a:pPr>
            <a:r>
              <a:rPr lang="en-IE" sz="2000" dirty="0"/>
              <a:t>Guenther, W. C. (1977). Sampling Inspection in statistical quality control (No. 04; TS156. 4, G8.).</a:t>
            </a:r>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p:txBody>
      </p:sp>
    </p:spTree>
    <p:extLst>
      <p:ext uri="{BB962C8B-B14F-4D97-AF65-F5344CB8AC3E}">
        <p14:creationId xmlns:p14="http://schemas.microsoft.com/office/powerpoint/2010/main" val="2377784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00"/>
            <a:ext cx="9126415" cy="1499616"/>
          </a:xfrm>
        </p:spPr>
        <p:txBody>
          <a:bodyPr/>
          <a:lstStyle/>
          <a:p>
            <a:r>
              <a:rPr lang="en-IE" sz="5400" cap="none" dirty="0"/>
              <a:t>References</a:t>
            </a:r>
            <a:endParaRPr lang="en-IE" dirty="0"/>
          </a:p>
        </p:txBody>
      </p:sp>
      <p:sp>
        <p:nvSpPr>
          <p:cNvPr id="4" name="Content Placeholder 2"/>
          <p:cNvSpPr>
            <a:spLocks noGrp="1"/>
          </p:cNvSpPr>
          <p:nvPr>
            <p:ph idx="1"/>
          </p:nvPr>
        </p:nvSpPr>
        <p:spPr>
          <a:xfrm>
            <a:off x="696273" y="1561019"/>
            <a:ext cx="9720073" cy="4023360"/>
          </a:xfrm>
        </p:spPr>
        <p:txBody>
          <a:bodyPr>
            <a:noAutofit/>
          </a:bodyPr>
          <a:lstStyle/>
          <a:p>
            <a:pPr marL="0" indent="0">
              <a:buNone/>
            </a:pPr>
            <a:r>
              <a:rPr lang="en-IE" sz="2000" dirty="0"/>
              <a:t>Meeker, W. Q., &amp; Hahn, G. J. (1982). Sample sizes for prediction intervals. Journal of Quality Technology, 14(4), 201-206.</a:t>
            </a:r>
          </a:p>
          <a:p>
            <a:pPr marL="0" indent="0">
              <a:buNone/>
            </a:pPr>
            <a:r>
              <a:rPr lang="en-IE" sz="2000" dirty="0"/>
              <a:t>Joseph, L., Du Berger, R., &amp; Belisle, P.  (1997). Bayesian and mixed Bayesian/likelihood criteria for sample size determination. Statistics in medicine, 16(7), 769-781.</a:t>
            </a:r>
          </a:p>
          <a:p>
            <a:pPr marL="0" indent="0">
              <a:buNone/>
            </a:pPr>
            <a:r>
              <a:rPr lang="en-IE" sz="2000" dirty="0"/>
              <a:t>Joseph, L., &amp; Belisle, P. (1997). Bayesian sample size determination for normal means and differences between normal means. Journal of the Royal Statistical Society: Series D (The Statistician), 46(2), 209-226.</a:t>
            </a:r>
          </a:p>
          <a:p>
            <a:pPr marL="0" indent="0">
              <a:buNone/>
            </a:pPr>
            <a:r>
              <a:rPr lang="en-IE" sz="2000" dirty="0"/>
              <a:t>Lee, S. J., &amp; </a:t>
            </a:r>
            <a:r>
              <a:rPr lang="en-IE" sz="2000" dirty="0" err="1"/>
              <a:t>Zelen</a:t>
            </a:r>
            <a:r>
              <a:rPr lang="en-IE" sz="2000" dirty="0"/>
              <a:t>, M. (2000). Clinical trials and sample size considerations: another perspective. Statistical science, 15(2), 95-110.</a:t>
            </a:r>
          </a:p>
          <a:p>
            <a:pPr marL="0" indent="0">
              <a:buNone/>
            </a:pPr>
            <a:r>
              <a:rPr lang="en-IE" sz="2000" dirty="0"/>
              <a:t>McAuley, D. F., Laffey, J. G., O'Kane, C. M., Perkins, G. D., Mullan, B., Trinder, T. J., ... &amp; McNally, C. (2014). Simvastatin in the acute respiratory distress syndrome. New England Journal of Medicine, 371(18), 1695-1703.</a:t>
            </a:r>
          </a:p>
          <a:p>
            <a:pPr marL="0" indent="0">
              <a:buNone/>
            </a:pPr>
            <a:endParaRPr lang="en-IE" sz="2000" dirty="0"/>
          </a:p>
          <a:p>
            <a:pPr marL="0" indent="0">
              <a:buNone/>
            </a:pPr>
            <a:endParaRPr lang="en-IE" sz="2000" dirty="0"/>
          </a:p>
        </p:txBody>
      </p:sp>
    </p:spTree>
    <p:extLst>
      <p:ext uri="{BB962C8B-B14F-4D97-AF65-F5344CB8AC3E}">
        <p14:creationId xmlns:p14="http://schemas.microsoft.com/office/powerpoint/2010/main" val="98720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BD80-28F0-4557-B6BA-195B087AFD2C}"/>
              </a:ext>
            </a:extLst>
          </p:cNvPr>
          <p:cNvSpPr>
            <a:spLocks noGrp="1"/>
          </p:cNvSpPr>
          <p:nvPr>
            <p:ph type="title"/>
          </p:nvPr>
        </p:nvSpPr>
        <p:spPr>
          <a:xfrm>
            <a:off x="524803" y="0"/>
            <a:ext cx="9126415" cy="1499616"/>
          </a:xfrm>
        </p:spPr>
        <p:txBody>
          <a:bodyPr/>
          <a:lstStyle/>
          <a:p>
            <a:r>
              <a:rPr lang="en-US" dirty="0"/>
              <a:t>Worked Examples Overview</a:t>
            </a:r>
            <a:endParaRPr lang="en-GB" dirty="0"/>
          </a:p>
        </p:txBody>
      </p:sp>
      <p:pic>
        <p:nvPicPr>
          <p:cNvPr id="6" name="Picture 5">
            <a:extLst>
              <a:ext uri="{FF2B5EF4-FFF2-40B4-BE49-F238E27FC236}">
                <a16:creationId xmlns:a16="http://schemas.microsoft.com/office/drawing/2014/main" id="{C34071DE-9586-42ED-821C-F93112892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03" y="2226729"/>
            <a:ext cx="6423552" cy="3487733"/>
          </a:xfrm>
          <a:prstGeom prst="rect">
            <a:avLst/>
          </a:prstGeom>
        </p:spPr>
      </p:pic>
      <p:pic>
        <p:nvPicPr>
          <p:cNvPr id="12" name="Picture 11">
            <a:extLst>
              <a:ext uri="{FF2B5EF4-FFF2-40B4-BE49-F238E27FC236}">
                <a16:creationId xmlns:a16="http://schemas.microsoft.com/office/drawing/2014/main" id="{565D2B69-8777-4267-BD30-086DEF83B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585" y="3970595"/>
            <a:ext cx="2277336" cy="2277336"/>
          </a:xfrm>
          <a:prstGeom prst="rect">
            <a:avLst/>
          </a:prstGeom>
        </p:spPr>
      </p:pic>
      <p:grpSp>
        <p:nvGrpSpPr>
          <p:cNvPr id="3" name="Group 2">
            <a:extLst>
              <a:ext uri="{FF2B5EF4-FFF2-40B4-BE49-F238E27FC236}">
                <a16:creationId xmlns:a16="http://schemas.microsoft.com/office/drawing/2014/main" id="{1E26239B-B600-4CED-9386-39B519481714}"/>
              </a:ext>
            </a:extLst>
          </p:cNvPr>
          <p:cNvGrpSpPr/>
          <p:nvPr/>
        </p:nvGrpSpPr>
        <p:grpSpPr>
          <a:xfrm>
            <a:off x="6734848" y="1958840"/>
            <a:ext cx="4252299" cy="518889"/>
            <a:chOff x="7039648" y="1958840"/>
            <a:chExt cx="4252299" cy="518889"/>
          </a:xfrm>
        </p:grpSpPr>
        <p:sp>
          <p:nvSpPr>
            <p:cNvPr id="8" name="Content Placeholder 3">
              <a:extLst>
                <a:ext uri="{FF2B5EF4-FFF2-40B4-BE49-F238E27FC236}">
                  <a16:creationId xmlns:a16="http://schemas.microsoft.com/office/drawing/2014/main" id="{AACF2723-EC7C-4F2B-BF11-C9C1ACD92B70}"/>
                </a:ext>
              </a:extLst>
            </p:cNvPr>
            <p:cNvSpPr txBox="1">
              <a:spLocks/>
            </p:cNvSpPr>
            <p:nvPr/>
          </p:nvSpPr>
          <p:spPr>
            <a:xfrm>
              <a:off x="7059560" y="1958840"/>
              <a:ext cx="4232387" cy="518889"/>
            </a:xfrm>
            <a:prstGeom prst="rect">
              <a:avLst/>
            </a:prstGeom>
            <a:solidFill>
              <a:srgbClr val="36C2D6"/>
            </a:solidFill>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2200" b="1" i="0" u="none" strike="noStrike" kern="1200" cap="none" spc="0" normalizeH="0" baseline="0" noProof="0" dirty="0">
                  <a:ln>
                    <a:noFill/>
                  </a:ln>
                  <a:solidFill>
                    <a:prstClr val="white"/>
                  </a:solidFill>
                  <a:effectLst/>
                  <a:uLnTx/>
                  <a:uFillTx/>
                  <a:latin typeface="Tw Cen MT" panose="020B0602020104020603"/>
                  <a:ea typeface="+mn-ea"/>
                  <a:cs typeface="+mn-cs"/>
                </a:rPr>
                <a:t>WORKED EXAMPLES</a:t>
              </a:r>
            </a:p>
          </p:txBody>
        </p:sp>
        <p:pic>
          <p:nvPicPr>
            <p:cNvPr id="14" name="Picture 13">
              <a:extLst>
                <a:ext uri="{FF2B5EF4-FFF2-40B4-BE49-F238E27FC236}">
                  <a16:creationId xmlns:a16="http://schemas.microsoft.com/office/drawing/2014/main" id="{FA51DBE5-325C-4A49-ABC6-D053F9B5A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9648" y="1963025"/>
              <a:ext cx="509942" cy="509942"/>
            </a:xfrm>
            <a:prstGeom prst="rect">
              <a:avLst/>
            </a:prstGeom>
          </p:spPr>
        </p:pic>
      </p:grpSp>
      <p:sp>
        <p:nvSpPr>
          <p:cNvPr id="9" name="Content Placeholder 3">
            <a:extLst>
              <a:ext uri="{FF2B5EF4-FFF2-40B4-BE49-F238E27FC236}">
                <a16:creationId xmlns:a16="http://schemas.microsoft.com/office/drawing/2014/main" id="{DB1C5309-125E-450B-A69F-FE695B735D5C}"/>
              </a:ext>
            </a:extLst>
          </p:cNvPr>
          <p:cNvSpPr txBox="1">
            <a:spLocks/>
          </p:cNvSpPr>
          <p:nvPr/>
        </p:nvSpPr>
        <p:spPr>
          <a:xfrm>
            <a:off x="6754761" y="2674657"/>
            <a:ext cx="4607637" cy="357327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ü"/>
            </a:pPr>
            <a:r>
              <a:rPr lang="en-IE" b="1" dirty="0">
                <a:latin typeface="Calibri" panose="020F0502020204030204" pitchFamily="34" charset="0"/>
                <a:cs typeface="Calibri" panose="020F0502020204030204" pitchFamily="34" charset="0"/>
              </a:rPr>
              <a:t>Confidence Interval for Two Means</a:t>
            </a:r>
          </a:p>
          <a:p>
            <a:pPr>
              <a:buFont typeface="Wingdings" panose="05000000000000000000" pitchFamily="2" charset="2"/>
              <a:buChar char="ü"/>
            </a:pPr>
            <a:r>
              <a:rPr lang="en-IE" b="1" dirty="0">
                <a:latin typeface="Calibri" panose="020F0502020204030204" pitchFamily="34" charset="0"/>
                <a:cs typeface="Calibri" panose="020F0502020204030204" pitchFamily="34" charset="0"/>
              </a:rPr>
              <a:t>Tolerance Interval for One Mean</a:t>
            </a:r>
          </a:p>
          <a:p>
            <a:pPr>
              <a:buFont typeface="Wingdings" panose="05000000000000000000" pitchFamily="2" charset="2"/>
              <a:buChar char="ü"/>
            </a:pPr>
            <a:r>
              <a:rPr lang="en-IE" b="1" dirty="0">
                <a:latin typeface="Calibri" panose="020F0502020204030204" pitchFamily="34" charset="0"/>
                <a:cs typeface="Calibri" panose="020F0502020204030204" pitchFamily="34" charset="0"/>
              </a:rPr>
              <a:t>Prediction Interval for One Subject</a:t>
            </a:r>
          </a:p>
          <a:p>
            <a:pPr>
              <a:buFont typeface="Wingdings" panose="05000000000000000000" pitchFamily="2" charset="2"/>
              <a:buChar char="ü"/>
            </a:pPr>
            <a:r>
              <a:rPr lang="en-IE" b="1" dirty="0">
                <a:latin typeface="Calibri" panose="020F0502020204030204" pitchFamily="34" charset="0"/>
                <a:cs typeface="Calibri" panose="020F0502020204030204" pitchFamily="34" charset="0"/>
              </a:rPr>
              <a:t>Credible Interval for One Mean</a:t>
            </a:r>
          </a:p>
          <a:p>
            <a:pPr>
              <a:buFont typeface="Wingdings" panose="05000000000000000000" pitchFamily="2" charset="2"/>
              <a:buChar char="ü"/>
            </a:pPr>
            <a:r>
              <a:rPr lang="en-IE" b="1" dirty="0">
                <a:latin typeface="Calibri" panose="020F0502020204030204" pitchFamily="34" charset="0"/>
                <a:cs typeface="Calibri" panose="020F0502020204030204" pitchFamily="34" charset="0"/>
              </a:rPr>
              <a:t>Posterior Error for Two Sample Z-test</a:t>
            </a:r>
          </a:p>
          <a:p>
            <a:pPr marL="0" indent="0">
              <a:buNone/>
            </a:pPr>
            <a:endParaRPr lang="en-IE" b="1" dirty="0">
              <a:latin typeface="Calibri" panose="020F0502020204030204" pitchFamily="34" charset="0"/>
              <a:cs typeface="Calibri" panose="020F0502020204030204" pitchFamily="34" charset="0"/>
            </a:endParaRPr>
          </a:p>
          <a:p>
            <a:pPr>
              <a:buFont typeface="Wingdings" panose="05000000000000000000" pitchFamily="2" charset="2"/>
              <a:buChar char="ü"/>
            </a:pPr>
            <a:endParaRPr lang="en-IE" b="1" dirty="0">
              <a:latin typeface="Calibri" panose="020F0502020204030204" pitchFamily="34" charset="0"/>
              <a:cs typeface="Calibri" panose="020F0502020204030204" pitchFamily="34" charset="0"/>
            </a:endParaRPr>
          </a:p>
          <a:p>
            <a:pPr marL="0" indent="0">
              <a:buFont typeface="Tw Cen MT" panose="020B0602020104020603" pitchFamily="34" charset="0"/>
              <a:buNone/>
            </a:pPr>
            <a:endParaRPr lang="en-IE"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532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5546243-E921-4415-8942-9F51C0E36FAB}"/>
              </a:ext>
            </a:extLst>
          </p:cNvPr>
          <p:cNvSpPr/>
          <p:nvPr/>
        </p:nvSpPr>
        <p:spPr>
          <a:xfrm>
            <a:off x="1047014" y="1873449"/>
            <a:ext cx="9824224" cy="1108261"/>
          </a:xfrm>
          <a:prstGeom prst="roundRect">
            <a:avLst/>
          </a:prstGeom>
          <a:noFill/>
          <a:ln w="19050">
            <a:solidFill>
              <a:srgbClr val="40BC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3" name="Content Placeholder 2"/>
          <p:cNvSpPr>
            <a:spLocks noGrp="1"/>
          </p:cNvSpPr>
          <p:nvPr>
            <p:ph idx="1"/>
          </p:nvPr>
        </p:nvSpPr>
        <p:spPr>
          <a:xfrm>
            <a:off x="1508734" y="2003837"/>
            <a:ext cx="9720073" cy="1280153"/>
          </a:xfrm>
        </p:spPr>
        <p:txBody>
          <a:bodyPr>
            <a:noAutofit/>
          </a:bodyPr>
          <a:lstStyle/>
          <a:p>
            <a:pPr marL="0" indent="0">
              <a:buNone/>
            </a:pPr>
            <a:r>
              <a:rPr lang="en-GB" sz="2800" dirty="0">
                <a:solidFill>
                  <a:schemeClr val="bg1">
                    <a:lumMod val="50000"/>
                  </a:schemeClr>
                </a:solidFill>
              </a:rPr>
              <a:t>In 2018, </a:t>
            </a:r>
            <a:r>
              <a:rPr lang="en-GB" sz="2800" b="1" dirty="0">
                <a:solidFill>
                  <a:schemeClr val="bg1">
                    <a:lumMod val="50000"/>
                  </a:schemeClr>
                </a:solidFill>
              </a:rPr>
              <a:t>91%</a:t>
            </a:r>
            <a:r>
              <a:rPr lang="en-GB" sz="2800" dirty="0">
                <a:solidFill>
                  <a:schemeClr val="bg1">
                    <a:lumMod val="50000"/>
                  </a:schemeClr>
                </a:solidFill>
              </a:rPr>
              <a:t> of organizations with clinical trials approved</a:t>
            </a:r>
            <a:br>
              <a:rPr lang="en-GB" sz="2800" dirty="0">
                <a:solidFill>
                  <a:schemeClr val="bg1">
                    <a:lumMod val="50000"/>
                  </a:schemeClr>
                </a:solidFill>
              </a:rPr>
            </a:br>
            <a:r>
              <a:rPr lang="en-GB" sz="2800" dirty="0">
                <a:solidFill>
                  <a:schemeClr val="bg1">
                    <a:lumMod val="50000"/>
                  </a:schemeClr>
                </a:solidFill>
              </a:rPr>
              <a:t>by the FDA used nQuery for sample size and power calculation</a:t>
            </a:r>
            <a:br>
              <a:rPr lang="en-GB" sz="2800" dirty="0"/>
            </a:br>
            <a:endParaRPr lang="en-GB" sz="2800" dirty="0"/>
          </a:p>
        </p:txBody>
      </p:sp>
      <p:pic>
        <p:nvPicPr>
          <p:cNvPr id="11" name="Picture 10">
            <a:extLst>
              <a:ext uri="{FF2B5EF4-FFF2-40B4-BE49-F238E27FC236}">
                <a16:creationId xmlns:a16="http://schemas.microsoft.com/office/drawing/2014/main" id="{63EB8EDF-AB86-41BC-8515-66E309F94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65" y="1799670"/>
            <a:ext cx="710747" cy="625459"/>
          </a:xfrm>
          <a:prstGeom prst="rect">
            <a:avLst/>
          </a:prstGeom>
        </p:spPr>
      </p:pic>
      <p:pic>
        <p:nvPicPr>
          <p:cNvPr id="13" name="Picture 12">
            <a:extLst>
              <a:ext uri="{FF2B5EF4-FFF2-40B4-BE49-F238E27FC236}">
                <a16:creationId xmlns:a16="http://schemas.microsoft.com/office/drawing/2014/main" id="{65B07F41-47B2-402A-A09B-BC656C377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5039" y="2400799"/>
            <a:ext cx="715842" cy="631532"/>
          </a:xfrm>
          <a:prstGeom prst="rect">
            <a:avLst/>
          </a:prstGeom>
        </p:spPr>
      </p:pic>
      <p:pic>
        <p:nvPicPr>
          <p:cNvPr id="18" name="Picture 17">
            <a:extLst>
              <a:ext uri="{FF2B5EF4-FFF2-40B4-BE49-F238E27FC236}">
                <a16:creationId xmlns:a16="http://schemas.microsoft.com/office/drawing/2014/main" id="{B048E5DA-BC56-45C1-A5C9-86A8CFEFF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2261" y="4363270"/>
            <a:ext cx="1141978" cy="281016"/>
          </a:xfrm>
          <a:prstGeom prst="rect">
            <a:avLst/>
          </a:prstGeom>
        </p:spPr>
      </p:pic>
      <p:pic>
        <p:nvPicPr>
          <p:cNvPr id="30" name="Picture 29">
            <a:extLst>
              <a:ext uri="{FF2B5EF4-FFF2-40B4-BE49-F238E27FC236}">
                <a16:creationId xmlns:a16="http://schemas.microsoft.com/office/drawing/2014/main" id="{54384E8C-AB9C-4E77-BF1C-FCC66BC185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2858" y="4349845"/>
            <a:ext cx="1400424" cy="390380"/>
          </a:xfrm>
          <a:prstGeom prst="rect">
            <a:avLst/>
          </a:prstGeom>
        </p:spPr>
      </p:pic>
      <p:pic>
        <p:nvPicPr>
          <p:cNvPr id="40" name="Picture 39">
            <a:extLst>
              <a:ext uri="{FF2B5EF4-FFF2-40B4-BE49-F238E27FC236}">
                <a16:creationId xmlns:a16="http://schemas.microsoft.com/office/drawing/2014/main" id="{4D812382-3865-43BC-9434-F1BDB1DA61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3250" y="3634797"/>
            <a:ext cx="1346802" cy="248161"/>
          </a:xfrm>
          <a:prstGeom prst="rect">
            <a:avLst/>
          </a:prstGeom>
        </p:spPr>
      </p:pic>
      <p:pic>
        <p:nvPicPr>
          <p:cNvPr id="48" name="Picture 47">
            <a:extLst>
              <a:ext uri="{FF2B5EF4-FFF2-40B4-BE49-F238E27FC236}">
                <a16:creationId xmlns:a16="http://schemas.microsoft.com/office/drawing/2014/main" id="{A07D6F12-1F23-4800-BCCF-B7435D8724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22746" y="3694794"/>
            <a:ext cx="877851" cy="224949"/>
          </a:xfrm>
          <a:prstGeom prst="rect">
            <a:avLst/>
          </a:prstGeom>
        </p:spPr>
      </p:pic>
      <p:pic>
        <p:nvPicPr>
          <p:cNvPr id="1026" name="Picture 2" descr="https://www.bms.com/assets/bms/us/en-us/downloads/BMS-logo.jpg">
            <a:extLst>
              <a:ext uri="{FF2B5EF4-FFF2-40B4-BE49-F238E27FC236}">
                <a16:creationId xmlns:a16="http://schemas.microsoft.com/office/drawing/2014/main" id="{EB5ED497-1D2B-4F65-8D84-8318C98B8F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7074" y="5170026"/>
            <a:ext cx="1541610" cy="20285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D4CCBF66-E675-473F-8D90-01094523EA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8010" y="3571971"/>
            <a:ext cx="776901" cy="420692"/>
          </a:xfrm>
          <a:prstGeom prst="rect">
            <a:avLst/>
          </a:prstGeom>
        </p:spPr>
      </p:pic>
      <p:pic>
        <p:nvPicPr>
          <p:cNvPr id="5" name="Picture 4">
            <a:extLst>
              <a:ext uri="{FF2B5EF4-FFF2-40B4-BE49-F238E27FC236}">
                <a16:creationId xmlns:a16="http://schemas.microsoft.com/office/drawing/2014/main" id="{4896C5AE-11FE-4CD0-B682-58784FA309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15495" y="4363270"/>
            <a:ext cx="889759" cy="256918"/>
          </a:xfrm>
          <a:prstGeom prst="rect">
            <a:avLst/>
          </a:prstGeom>
        </p:spPr>
      </p:pic>
      <p:pic>
        <p:nvPicPr>
          <p:cNvPr id="7" name="Picture 6">
            <a:extLst>
              <a:ext uri="{FF2B5EF4-FFF2-40B4-BE49-F238E27FC236}">
                <a16:creationId xmlns:a16="http://schemas.microsoft.com/office/drawing/2014/main" id="{FF040A90-3845-41E7-A387-63FCFD0789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59667" y="5105878"/>
            <a:ext cx="1204184" cy="331151"/>
          </a:xfrm>
          <a:prstGeom prst="rect">
            <a:avLst/>
          </a:prstGeom>
        </p:spPr>
      </p:pic>
      <p:pic>
        <p:nvPicPr>
          <p:cNvPr id="9" name="Picture 8">
            <a:extLst>
              <a:ext uri="{FF2B5EF4-FFF2-40B4-BE49-F238E27FC236}">
                <a16:creationId xmlns:a16="http://schemas.microsoft.com/office/drawing/2014/main" id="{5D4F19A1-1898-4AAE-9546-3DE9B993F1A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59667" y="3533996"/>
            <a:ext cx="1453107" cy="351895"/>
          </a:xfrm>
          <a:prstGeom prst="rect">
            <a:avLst/>
          </a:prstGeom>
        </p:spPr>
      </p:pic>
      <p:pic>
        <p:nvPicPr>
          <p:cNvPr id="12" name="Picture 11">
            <a:extLst>
              <a:ext uri="{FF2B5EF4-FFF2-40B4-BE49-F238E27FC236}">
                <a16:creationId xmlns:a16="http://schemas.microsoft.com/office/drawing/2014/main" id="{61414C7D-7BA3-462B-8417-21AC10B896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94186" y="5118038"/>
            <a:ext cx="841384" cy="293334"/>
          </a:xfrm>
          <a:prstGeom prst="rect">
            <a:avLst/>
          </a:prstGeom>
        </p:spPr>
      </p:pic>
      <p:pic>
        <p:nvPicPr>
          <p:cNvPr id="17" name="Picture 16">
            <a:extLst>
              <a:ext uri="{FF2B5EF4-FFF2-40B4-BE49-F238E27FC236}">
                <a16:creationId xmlns:a16="http://schemas.microsoft.com/office/drawing/2014/main" id="{61ECE885-4EBE-483B-805D-062F3AA5491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62225" y="5951887"/>
            <a:ext cx="1031308" cy="150620"/>
          </a:xfrm>
          <a:prstGeom prst="rect">
            <a:avLst/>
          </a:prstGeom>
        </p:spPr>
      </p:pic>
      <p:pic>
        <p:nvPicPr>
          <p:cNvPr id="21" name="Picture 20">
            <a:extLst>
              <a:ext uri="{FF2B5EF4-FFF2-40B4-BE49-F238E27FC236}">
                <a16:creationId xmlns:a16="http://schemas.microsoft.com/office/drawing/2014/main" id="{C4F37CDF-94BA-4A72-A20F-F48248DCCD3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31860" y="4349845"/>
            <a:ext cx="1568238" cy="391843"/>
          </a:xfrm>
          <a:prstGeom prst="rect">
            <a:avLst/>
          </a:prstGeom>
        </p:spPr>
      </p:pic>
      <p:pic>
        <p:nvPicPr>
          <p:cNvPr id="23" name="Picture 22">
            <a:extLst>
              <a:ext uri="{FF2B5EF4-FFF2-40B4-BE49-F238E27FC236}">
                <a16:creationId xmlns:a16="http://schemas.microsoft.com/office/drawing/2014/main" id="{B31055CC-A7CF-4423-826C-0646E06FC12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84568" y="5842467"/>
            <a:ext cx="554205" cy="303427"/>
          </a:xfrm>
          <a:prstGeom prst="rect">
            <a:avLst/>
          </a:prstGeom>
        </p:spPr>
      </p:pic>
      <p:pic>
        <p:nvPicPr>
          <p:cNvPr id="26" name="Picture 25">
            <a:extLst>
              <a:ext uri="{FF2B5EF4-FFF2-40B4-BE49-F238E27FC236}">
                <a16:creationId xmlns:a16="http://schemas.microsoft.com/office/drawing/2014/main" id="{C0B5234F-F96E-4809-9596-660A6B566B6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86582" y="5868436"/>
            <a:ext cx="1293707" cy="324796"/>
          </a:xfrm>
          <a:prstGeom prst="rect">
            <a:avLst/>
          </a:prstGeom>
        </p:spPr>
      </p:pic>
      <p:pic>
        <p:nvPicPr>
          <p:cNvPr id="28" name="Picture 27">
            <a:extLst>
              <a:ext uri="{FF2B5EF4-FFF2-40B4-BE49-F238E27FC236}">
                <a16:creationId xmlns:a16="http://schemas.microsoft.com/office/drawing/2014/main" id="{FDA4DB85-5486-4C8A-872B-F7F84B513D5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1167" y="5807537"/>
            <a:ext cx="495270" cy="394261"/>
          </a:xfrm>
          <a:prstGeom prst="rect">
            <a:avLst/>
          </a:prstGeom>
        </p:spPr>
      </p:pic>
      <p:pic>
        <p:nvPicPr>
          <p:cNvPr id="31" name="Picture 30">
            <a:extLst>
              <a:ext uri="{FF2B5EF4-FFF2-40B4-BE49-F238E27FC236}">
                <a16:creationId xmlns:a16="http://schemas.microsoft.com/office/drawing/2014/main" id="{8B83F1B7-058C-4AEC-822B-EEEE3F68C16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808808" y="5128145"/>
            <a:ext cx="863662" cy="271454"/>
          </a:xfrm>
          <a:prstGeom prst="rect">
            <a:avLst/>
          </a:prstGeom>
        </p:spPr>
      </p:pic>
      <p:pic>
        <p:nvPicPr>
          <p:cNvPr id="33" name="Picture 32">
            <a:extLst>
              <a:ext uri="{FF2B5EF4-FFF2-40B4-BE49-F238E27FC236}">
                <a16:creationId xmlns:a16="http://schemas.microsoft.com/office/drawing/2014/main" id="{41010D3D-E9EE-493D-8A5C-FC8D362C274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01625" y="5661623"/>
            <a:ext cx="914556" cy="685918"/>
          </a:xfrm>
          <a:prstGeom prst="rect">
            <a:avLst/>
          </a:prstGeom>
        </p:spPr>
      </p:pic>
      <p:pic>
        <p:nvPicPr>
          <p:cNvPr id="37" name="Picture 36">
            <a:extLst>
              <a:ext uri="{FF2B5EF4-FFF2-40B4-BE49-F238E27FC236}">
                <a16:creationId xmlns:a16="http://schemas.microsoft.com/office/drawing/2014/main" id="{778A1EA2-FA00-422B-B740-87032BB097A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879697" y="5900471"/>
            <a:ext cx="698221" cy="234603"/>
          </a:xfrm>
          <a:prstGeom prst="rect">
            <a:avLst/>
          </a:prstGeom>
        </p:spPr>
      </p:pic>
      <p:pic>
        <p:nvPicPr>
          <p:cNvPr id="53" name="Picture 52">
            <a:extLst>
              <a:ext uri="{FF2B5EF4-FFF2-40B4-BE49-F238E27FC236}">
                <a16:creationId xmlns:a16="http://schemas.microsoft.com/office/drawing/2014/main" id="{D661971D-082B-485B-805F-ECCCE8E6896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9340" y="3624673"/>
            <a:ext cx="520405" cy="413478"/>
          </a:xfrm>
          <a:prstGeom prst="rect">
            <a:avLst/>
          </a:prstGeom>
        </p:spPr>
      </p:pic>
      <p:pic>
        <p:nvPicPr>
          <p:cNvPr id="55" name="Picture 54">
            <a:extLst>
              <a:ext uri="{FF2B5EF4-FFF2-40B4-BE49-F238E27FC236}">
                <a16:creationId xmlns:a16="http://schemas.microsoft.com/office/drawing/2014/main" id="{6796ECE4-F072-4997-A14A-4C89C95A23C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5420" y="5202101"/>
            <a:ext cx="578802" cy="170781"/>
          </a:xfrm>
          <a:prstGeom prst="rect">
            <a:avLst/>
          </a:prstGeom>
        </p:spPr>
      </p:pic>
      <p:pic>
        <p:nvPicPr>
          <p:cNvPr id="52" name="Picture 51">
            <a:extLst>
              <a:ext uri="{FF2B5EF4-FFF2-40B4-BE49-F238E27FC236}">
                <a16:creationId xmlns:a16="http://schemas.microsoft.com/office/drawing/2014/main" id="{C8FE2FEC-ABF5-43BE-8772-2A6656D8B7B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088341" y="3611111"/>
            <a:ext cx="1830291" cy="436454"/>
          </a:xfrm>
          <a:prstGeom prst="rect">
            <a:avLst/>
          </a:prstGeom>
        </p:spPr>
      </p:pic>
      <p:pic>
        <p:nvPicPr>
          <p:cNvPr id="6" name="Picture 5">
            <a:extLst>
              <a:ext uri="{FF2B5EF4-FFF2-40B4-BE49-F238E27FC236}">
                <a16:creationId xmlns:a16="http://schemas.microsoft.com/office/drawing/2014/main" id="{96425255-E6D9-4081-93CC-653B60504AE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91167" y="4478370"/>
            <a:ext cx="331832" cy="331832"/>
          </a:xfrm>
          <a:prstGeom prst="rect">
            <a:avLst/>
          </a:prstGeom>
        </p:spPr>
      </p:pic>
      <p:pic>
        <p:nvPicPr>
          <p:cNvPr id="32" name="Picture 31">
            <a:extLst>
              <a:ext uri="{FF2B5EF4-FFF2-40B4-BE49-F238E27FC236}">
                <a16:creationId xmlns:a16="http://schemas.microsoft.com/office/drawing/2014/main" id="{80618EDD-8825-44F4-BB94-B72E9375F49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272081" y="5145513"/>
            <a:ext cx="1141978" cy="247810"/>
          </a:xfrm>
          <a:prstGeom prst="rect">
            <a:avLst/>
          </a:prstGeom>
        </p:spPr>
      </p:pic>
      <p:sp>
        <p:nvSpPr>
          <p:cNvPr id="36" name="Title 1">
            <a:extLst>
              <a:ext uri="{FF2B5EF4-FFF2-40B4-BE49-F238E27FC236}">
                <a16:creationId xmlns:a16="http://schemas.microsoft.com/office/drawing/2014/main" id="{D50B75E7-FE44-4FA3-94BB-7A9CF9D069DF}"/>
              </a:ext>
            </a:extLst>
          </p:cNvPr>
          <p:cNvSpPr>
            <a:spLocks noGrp="1"/>
          </p:cNvSpPr>
          <p:nvPr>
            <p:ph type="title"/>
          </p:nvPr>
        </p:nvSpPr>
        <p:spPr>
          <a:xfrm>
            <a:off x="1047014" y="23026"/>
            <a:ext cx="9126415" cy="1499616"/>
          </a:xfrm>
        </p:spPr>
        <p:txBody>
          <a:bodyPr>
            <a:normAutofit/>
          </a:bodyPr>
          <a:lstStyle/>
          <a:p>
            <a:r>
              <a:rPr lang="en-US" dirty="0"/>
              <a:t>About nQuery</a:t>
            </a:r>
            <a:endParaRPr lang="en-GB" dirty="0"/>
          </a:p>
        </p:txBody>
      </p:sp>
      <p:pic>
        <p:nvPicPr>
          <p:cNvPr id="15" name="Graphic 14">
            <a:extLst>
              <a:ext uri="{FF2B5EF4-FFF2-40B4-BE49-F238E27FC236}">
                <a16:creationId xmlns:a16="http://schemas.microsoft.com/office/drawing/2014/main" id="{87556259-95CF-4739-9F05-BA9F1A0C769B}"/>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463262" y="4254130"/>
            <a:ext cx="1678407" cy="708125"/>
          </a:xfrm>
          <a:prstGeom prst="rect">
            <a:avLst/>
          </a:prstGeom>
        </p:spPr>
      </p:pic>
    </p:spTree>
    <p:extLst>
      <p:ext uri="{BB962C8B-B14F-4D97-AF65-F5344CB8AC3E}">
        <p14:creationId xmlns:p14="http://schemas.microsoft.com/office/powerpoint/2010/main" val="3805485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485" y="3254985"/>
            <a:ext cx="2747253" cy="821495"/>
          </a:xfrm>
        </p:spPr>
        <p:txBody>
          <a:bodyPr>
            <a:noAutofit/>
          </a:bodyPr>
          <a:lstStyle/>
          <a:p>
            <a:r>
              <a:rPr lang="en-GB" sz="6000" dirty="0"/>
              <a:t>Part</a:t>
            </a:r>
            <a:r>
              <a:rPr lang="en-GB" dirty="0"/>
              <a:t> 1</a:t>
            </a:r>
          </a:p>
        </p:txBody>
      </p:sp>
      <p:sp>
        <p:nvSpPr>
          <p:cNvPr id="3" name="Text Placeholder 2"/>
          <p:cNvSpPr>
            <a:spLocks noGrp="1"/>
          </p:cNvSpPr>
          <p:nvPr>
            <p:ph type="body" idx="1"/>
          </p:nvPr>
        </p:nvSpPr>
        <p:spPr>
          <a:xfrm>
            <a:off x="5155659" y="3425218"/>
            <a:ext cx="6606017" cy="1500187"/>
          </a:xfrm>
        </p:spPr>
        <p:txBody>
          <a:bodyPr>
            <a:normAutofit/>
          </a:bodyPr>
          <a:lstStyle/>
          <a:p>
            <a:r>
              <a:rPr lang="en-IE" sz="4000" dirty="0"/>
              <a:t>Introduction to Bayesian SSD</a:t>
            </a:r>
            <a:endParaRPr lang="en-GB" dirty="0"/>
          </a:p>
        </p:txBody>
      </p:sp>
      <p:cxnSp>
        <p:nvCxnSpPr>
          <p:cNvPr id="5" name="Straight Connector 4">
            <a:extLst>
              <a:ext uri="{FF2B5EF4-FFF2-40B4-BE49-F238E27FC236}">
                <a16:creationId xmlns:a16="http://schemas.microsoft.com/office/drawing/2014/main" id="{9D2204F8-6436-4D73-9523-41F95F825443}"/>
              </a:ext>
            </a:extLst>
          </p:cNvPr>
          <p:cNvCxnSpPr>
            <a:cxnSpLocks/>
          </p:cNvCxnSpPr>
          <p:nvPr/>
        </p:nvCxnSpPr>
        <p:spPr>
          <a:xfrm>
            <a:off x="4805466" y="3025302"/>
            <a:ext cx="0" cy="135214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86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26415" cy="1499616"/>
          </a:xfrm>
        </p:spPr>
        <p:txBody>
          <a:bodyPr>
            <a:normAutofit/>
          </a:bodyPr>
          <a:lstStyle/>
          <a:p>
            <a:r>
              <a:rPr lang="en-IE" dirty="0"/>
              <a:t>Sample Size Determination (SSD)</a:t>
            </a:r>
            <a:endParaRPr lang="en-IE" cap="none" dirty="0"/>
          </a:p>
        </p:txBody>
      </p:sp>
      <p:sp>
        <p:nvSpPr>
          <p:cNvPr id="3" name="Content Placeholder 2"/>
          <p:cNvSpPr>
            <a:spLocks noGrp="1"/>
          </p:cNvSpPr>
          <p:nvPr>
            <p:ph idx="1"/>
          </p:nvPr>
        </p:nvSpPr>
        <p:spPr>
          <a:xfrm>
            <a:off x="782635" y="1499616"/>
            <a:ext cx="9354751" cy="4023360"/>
          </a:xfrm>
        </p:spPr>
        <p:txBody>
          <a:bodyPr>
            <a:noAutofit/>
          </a:bodyPr>
          <a:lstStyle/>
          <a:p>
            <a:pPr marL="0" indent="0">
              <a:buNone/>
            </a:pPr>
            <a:r>
              <a:rPr lang="en-IE" sz="3200" dirty="0"/>
              <a:t>SSD finds the appropriate sample size for your study</a:t>
            </a:r>
          </a:p>
          <a:p>
            <a:pPr lvl="1"/>
            <a:r>
              <a:rPr lang="en-IE" sz="2800" dirty="0"/>
              <a:t>SSD seeks to balance ethical and practical study design issues</a:t>
            </a:r>
          </a:p>
          <a:p>
            <a:pPr lvl="1"/>
            <a:r>
              <a:rPr lang="en-IE" sz="2800" dirty="0"/>
              <a:t>Valid conclusions, cost constraints, regulatory requirements</a:t>
            </a:r>
          </a:p>
          <a:p>
            <a:pPr marL="0" indent="0">
              <a:buNone/>
            </a:pPr>
            <a:r>
              <a:rPr lang="en-IE" sz="3200" dirty="0"/>
              <a:t>Most common criteria for SSD is statistical power</a:t>
            </a:r>
          </a:p>
          <a:p>
            <a:pPr lvl="1"/>
            <a:r>
              <a:rPr lang="en-IE" sz="2800" dirty="0"/>
              <a:t>Power: prob. study will detect a true effect of a specified size</a:t>
            </a:r>
          </a:p>
          <a:p>
            <a:pPr lvl="1"/>
            <a:r>
              <a:rPr lang="en-IE" sz="2800" dirty="0"/>
              <a:t>Common definition is tied to usage of hypothesis tests/p-values</a:t>
            </a:r>
          </a:p>
          <a:p>
            <a:pPr marL="0" indent="0">
              <a:buNone/>
            </a:pPr>
            <a:r>
              <a:rPr lang="en-IE" sz="3200" dirty="0"/>
              <a:t>But NHST/p-values under significant scrutiny in literature</a:t>
            </a:r>
          </a:p>
          <a:p>
            <a:pPr lvl="1"/>
            <a:r>
              <a:rPr lang="en-IE" sz="2800" dirty="0"/>
              <a:t>What alternatives exist for study design and sample size?</a:t>
            </a:r>
          </a:p>
        </p:txBody>
      </p:sp>
    </p:spTree>
    <p:extLst>
      <p:ext uri="{BB962C8B-B14F-4D97-AF65-F5344CB8AC3E}">
        <p14:creationId xmlns:p14="http://schemas.microsoft.com/office/powerpoint/2010/main" val="228901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26415" cy="1499616"/>
          </a:xfrm>
        </p:spPr>
        <p:txBody>
          <a:bodyPr>
            <a:normAutofit/>
          </a:bodyPr>
          <a:lstStyle/>
          <a:p>
            <a:r>
              <a:rPr lang="en-IE" dirty="0"/>
              <a:t>Controversy over NHST/p-values</a:t>
            </a:r>
            <a:endParaRPr lang="en-IE" cap="none" dirty="0"/>
          </a:p>
        </p:txBody>
      </p:sp>
      <p:sp>
        <p:nvSpPr>
          <p:cNvPr id="3" name="Content Placeholder 2"/>
          <p:cNvSpPr>
            <a:spLocks noGrp="1"/>
          </p:cNvSpPr>
          <p:nvPr>
            <p:ph idx="1"/>
          </p:nvPr>
        </p:nvSpPr>
        <p:spPr>
          <a:xfrm>
            <a:off x="662478" y="1311797"/>
            <a:ext cx="9354751" cy="4023360"/>
          </a:xfrm>
        </p:spPr>
        <p:txBody>
          <a:bodyPr>
            <a:noAutofit/>
          </a:bodyPr>
          <a:lstStyle/>
          <a:p>
            <a:pPr marL="0" indent="0">
              <a:buNone/>
            </a:pPr>
            <a:r>
              <a:rPr lang="en-IE" sz="3200" dirty="0"/>
              <a:t>Longstanding criticisms common for NHST &amp; p-values</a:t>
            </a:r>
          </a:p>
          <a:p>
            <a:pPr lvl="1"/>
            <a:r>
              <a:rPr lang="en-IE" sz="2800" dirty="0"/>
              <a:t>Misinterpretation, abuse, p &amp; N, ignore ES, priors, inverse cond.</a:t>
            </a:r>
          </a:p>
          <a:p>
            <a:pPr lvl="1"/>
            <a:r>
              <a:rPr lang="en-IE" sz="2800" dirty="0"/>
              <a:t>However, still most widely used statistical framework in practise</a:t>
            </a:r>
          </a:p>
          <a:p>
            <a:pPr marL="0" indent="0">
              <a:buNone/>
            </a:pPr>
            <a:r>
              <a:rPr lang="en-IE" sz="3200" dirty="0"/>
              <a:t>ASA statement (2017) brought debate back to fore</a:t>
            </a:r>
          </a:p>
          <a:p>
            <a:pPr lvl="1"/>
            <a:r>
              <a:rPr lang="en-IE" sz="2800" dirty="0"/>
              <a:t>Emphasis on precise definition, good design and weaknesses</a:t>
            </a:r>
          </a:p>
          <a:p>
            <a:pPr lvl="1"/>
            <a:r>
              <a:rPr lang="en-IE" sz="2800" dirty="0"/>
              <a:t>Supplementary Material outlines range of views on topic</a:t>
            </a:r>
          </a:p>
          <a:p>
            <a:pPr lvl="1"/>
            <a:r>
              <a:rPr lang="en-IE" sz="2800" dirty="0"/>
              <a:t>Renewed calls to abandon completely recently (Nature (2019)) </a:t>
            </a:r>
          </a:p>
          <a:p>
            <a:pPr marL="0" indent="0">
              <a:buNone/>
            </a:pPr>
            <a:r>
              <a:rPr lang="en-IE" sz="3200" dirty="0"/>
              <a:t>Big open question over what should replace them?</a:t>
            </a:r>
          </a:p>
        </p:txBody>
      </p:sp>
    </p:spTree>
    <p:extLst>
      <p:ext uri="{BB962C8B-B14F-4D97-AF65-F5344CB8AC3E}">
        <p14:creationId xmlns:p14="http://schemas.microsoft.com/office/powerpoint/2010/main" val="358004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60" y="315759"/>
            <a:ext cx="9144001" cy="847364"/>
          </a:xfrm>
        </p:spPr>
        <p:txBody>
          <a:bodyPr vert="horz" lIns="91440" tIns="45720" rIns="91440" bIns="45720" rtlCol="0" anchor="ctr">
            <a:normAutofit/>
          </a:bodyPr>
          <a:lstStyle/>
          <a:p>
            <a:r>
              <a:rPr lang="en-US" dirty="0"/>
              <a:t>Alternatives to Power in SSD</a:t>
            </a:r>
            <a:endParaRPr lang="en-IE" dirty="0"/>
          </a:p>
        </p:txBody>
      </p:sp>
      <p:sp>
        <p:nvSpPr>
          <p:cNvPr id="8" name="Rectangle 7">
            <a:extLst>
              <a:ext uri="{FF2B5EF4-FFF2-40B4-BE49-F238E27FC236}">
                <a16:creationId xmlns:a16="http://schemas.microsoft.com/office/drawing/2014/main" id="{C642B00D-23D0-4E09-9AFA-1B8895DAAEA5}"/>
              </a:ext>
            </a:extLst>
          </p:cNvPr>
          <p:cNvSpPr/>
          <p:nvPr/>
        </p:nvSpPr>
        <p:spPr>
          <a:xfrm>
            <a:off x="452760" y="4751756"/>
            <a:ext cx="10937087" cy="1384995"/>
          </a:xfrm>
          <a:prstGeom prst="rect">
            <a:avLst/>
          </a:prstGeom>
        </p:spPr>
        <p:txBody>
          <a:bodyPr wrap="square">
            <a:spAutoFit/>
          </a:bodyPr>
          <a:lstStyle/>
          <a:p>
            <a:pPr marL="0" lvl="1" indent="0">
              <a:buNone/>
            </a:pPr>
            <a:r>
              <a:rPr lang="en-IE" sz="2800" dirty="0"/>
              <a:t>SSD based on criterion other than power/p-value (e.g. Bayesian criteria) or based on fulfilling &gt;1 simultaneous success criteria including power</a:t>
            </a:r>
          </a:p>
          <a:p>
            <a:pPr marL="0" lvl="1" indent="0">
              <a:buNone/>
            </a:pPr>
            <a:r>
              <a:rPr lang="en-IE" sz="2800" dirty="0">
                <a:solidFill>
                  <a:schemeClr val="accent2"/>
                </a:solidFill>
              </a:rPr>
              <a:t>Examples: FDR, Bayesian criteria (BFs, Posterior Error), decision-theoretic, LR </a:t>
            </a:r>
            <a:endParaRPr lang="en-IE" sz="2400" dirty="0">
              <a:solidFill>
                <a:schemeClr val="accent2"/>
              </a:solidFill>
            </a:endParaRPr>
          </a:p>
        </p:txBody>
      </p:sp>
      <p:sp>
        <p:nvSpPr>
          <p:cNvPr id="11" name="Rectangle 10">
            <a:extLst>
              <a:ext uri="{FF2B5EF4-FFF2-40B4-BE49-F238E27FC236}">
                <a16:creationId xmlns:a16="http://schemas.microsoft.com/office/drawing/2014/main" id="{AB569678-1B21-42F5-8A12-A9E9B2E69720}"/>
              </a:ext>
            </a:extLst>
          </p:cNvPr>
          <p:cNvSpPr/>
          <p:nvPr/>
        </p:nvSpPr>
        <p:spPr>
          <a:xfrm>
            <a:off x="452760" y="2420111"/>
            <a:ext cx="10942019" cy="1384995"/>
          </a:xfrm>
          <a:prstGeom prst="rect">
            <a:avLst/>
          </a:prstGeom>
        </p:spPr>
        <p:txBody>
          <a:bodyPr wrap="square">
            <a:spAutoFit/>
          </a:bodyPr>
          <a:lstStyle/>
          <a:p>
            <a:pPr marL="0" lvl="1" indent="0">
              <a:buNone/>
            </a:pPr>
            <a:r>
              <a:rPr lang="en-IE" sz="2800" dirty="0"/>
              <a:t>SSD based on desired precision of estimate with focus on width of statistical intervals, whether frequentist or Bayesian</a:t>
            </a:r>
          </a:p>
          <a:p>
            <a:pPr marL="0" lvl="1" indent="0">
              <a:buNone/>
            </a:pPr>
            <a:r>
              <a:rPr lang="en-IE" sz="2800" dirty="0">
                <a:solidFill>
                  <a:schemeClr val="accent2"/>
                </a:solidFill>
              </a:rPr>
              <a:t>Examples: Confidence Interval, Credible Interval, Tolerance Interval</a:t>
            </a:r>
            <a:endParaRPr lang="en-IE" sz="2400" dirty="0">
              <a:solidFill>
                <a:schemeClr val="accent2"/>
              </a:solidFill>
            </a:endParaRPr>
          </a:p>
        </p:txBody>
      </p:sp>
      <p:sp>
        <p:nvSpPr>
          <p:cNvPr id="14" name="Rectangle: Rounded Corners 13">
            <a:extLst>
              <a:ext uri="{FF2B5EF4-FFF2-40B4-BE49-F238E27FC236}">
                <a16:creationId xmlns:a16="http://schemas.microsoft.com/office/drawing/2014/main" id="{A258B39D-EEF6-4EFB-9C0A-E82DA0BEFECD}"/>
              </a:ext>
            </a:extLst>
          </p:cNvPr>
          <p:cNvSpPr/>
          <p:nvPr/>
        </p:nvSpPr>
        <p:spPr>
          <a:xfrm>
            <a:off x="452760" y="1835337"/>
            <a:ext cx="9352422" cy="584774"/>
          </a:xfrm>
          <a:prstGeom prst="roundRect">
            <a:avLst>
              <a:gd name="adj" fmla="val 788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200"/>
              </a:spcBef>
              <a:spcAft>
                <a:spcPts val="200"/>
              </a:spcAft>
              <a:buClr>
                <a:srgbClr val="1CADE4"/>
              </a:buClr>
              <a:buSzPct val="100000"/>
              <a:defRPr/>
            </a:pPr>
            <a:r>
              <a:rPr lang="en-IE" sz="2800" dirty="0">
                <a:solidFill>
                  <a:schemeClr val="bg1"/>
                </a:solidFill>
              </a:rPr>
              <a:t>#1 Precision Sample Size (Rothman (2018), Kelley (2003))</a:t>
            </a:r>
          </a:p>
        </p:txBody>
      </p:sp>
      <p:sp>
        <p:nvSpPr>
          <p:cNvPr id="16" name="Rectangle: Rounded Corners 15">
            <a:extLst>
              <a:ext uri="{FF2B5EF4-FFF2-40B4-BE49-F238E27FC236}">
                <a16:creationId xmlns:a16="http://schemas.microsoft.com/office/drawing/2014/main" id="{F130131D-8751-42A3-AEF7-B5ECFD952D05}"/>
              </a:ext>
            </a:extLst>
          </p:cNvPr>
          <p:cNvSpPr/>
          <p:nvPr/>
        </p:nvSpPr>
        <p:spPr>
          <a:xfrm>
            <a:off x="457692" y="4097493"/>
            <a:ext cx="9347490" cy="584774"/>
          </a:xfrm>
          <a:prstGeom prst="roundRect">
            <a:avLst>
              <a:gd name="adj" fmla="val 788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200"/>
              </a:spcBef>
              <a:spcAft>
                <a:spcPts val="200"/>
              </a:spcAft>
              <a:buClr>
                <a:srgbClr val="1CADE4"/>
              </a:buClr>
              <a:buSzPct val="100000"/>
              <a:defRPr/>
            </a:pPr>
            <a:r>
              <a:rPr lang="en-IE" sz="2800" dirty="0">
                <a:solidFill>
                  <a:schemeClr val="bg1"/>
                </a:solidFill>
              </a:rPr>
              <a:t>#2 Other test “Success” criteria (Adcock (1988), Lindley (1997))</a:t>
            </a:r>
            <a:endParaRPr lang="en-US" sz="2800" b="1" dirty="0">
              <a:solidFill>
                <a:schemeClr val="bg1"/>
              </a:solidFill>
              <a:latin typeface="+mj-lt"/>
            </a:endParaRPr>
          </a:p>
        </p:txBody>
      </p:sp>
    </p:spTree>
    <p:extLst>
      <p:ext uri="{BB962C8B-B14F-4D97-AF65-F5344CB8AC3E}">
        <p14:creationId xmlns:p14="http://schemas.microsoft.com/office/powerpoint/2010/main" val="38082792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3241</Words>
  <Application>Microsoft Office PowerPoint</Application>
  <PresentationFormat>Widescreen</PresentationFormat>
  <Paragraphs>340</Paragraphs>
  <Slides>32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Cambria Math</vt:lpstr>
      <vt:lpstr>Century Gothic</vt:lpstr>
      <vt:lpstr>Tw Cen MT</vt:lpstr>
      <vt:lpstr>Tw Cen MT Condensed</vt:lpstr>
      <vt:lpstr>Wingdings</vt:lpstr>
      <vt:lpstr>Wingdings 3</vt:lpstr>
      <vt:lpstr>3_Integral</vt:lpstr>
      <vt:lpstr>PowerPoint Presentation</vt:lpstr>
      <vt:lpstr>PowerPoint Presentation</vt:lpstr>
      <vt:lpstr>Demo Overview</vt:lpstr>
      <vt:lpstr>Worked Examples Overview</vt:lpstr>
      <vt:lpstr>About nQuery</vt:lpstr>
      <vt:lpstr>Part 1</vt:lpstr>
      <vt:lpstr>Sample Size Determination (SSD)</vt:lpstr>
      <vt:lpstr>Controversy over NHST/p-values</vt:lpstr>
      <vt:lpstr>Alternatives to Power in SSD</vt:lpstr>
      <vt:lpstr>Part 2</vt:lpstr>
      <vt:lpstr> Interval Estimation Background</vt:lpstr>
      <vt:lpstr>Confidence Interval (CI) Sample Size</vt:lpstr>
      <vt:lpstr>PowerPoint Presentation</vt:lpstr>
      <vt:lpstr>PowerPoint Presentation</vt:lpstr>
      <vt:lpstr>Other Frequentist Intervals</vt:lpstr>
      <vt:lpstr>PowerPoint Presentation</vt:lpstr>
      <vt:lpstr>Part 3</vt:lpstr>
      <vt:lpstr>Bayesian Sample Size Approaches</vt:lpstr>
      <vt:lpstr>Sample Size For Credible Intervals</vt:lpstr>
      <vt:lpstr>PowerPoint Presentation</vt:lpstr>
      <vt:lpstr>Mixed Bayesian/Likelihood (MBL) Intervals</vt:lpstr>
      <vt:lpstr>Posterior Error Approach</vt:lpstr>
      <vt:lpstr>PowerPoint Presentation</vt:lpstr>
      <vt:lpstr>(cont.)</vt:lpstr>
      <vt:lpstr>Part 4</vt:lpstr>
      <vt:lpstr>Discussion and Conclusions</vt:lpstr>
      <vt:lpstr>nQuery Summer 2019 Update</vt:lpstr>
      <vt:lpstr>PowerPoint Presentation</vt:lpstr>
      <vt:lpstr>Q&amp;A</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Burke</dc:creator>
  <cp:lastModifiedBy>Conference Room</cp:lastModifiedBy>
  <cp:revision>94</cp:revision>
  <cp:lastPrinted>2016-08-25T14:00:26Z</cp:lastPrinted>
  <dcterms:created xsi:type="dcterms:W3CDTF">2016-07-09T09:38:38Z</dcterms:created>
  <dcterms:modified xsi:type="dcterms:W3CDTF">2019-08-26T13:08:59Z</dcterms:modified>
</cp:coreProperties>
</file>